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349" r:id="rId2"/>
    <p:sldId id="301" r:id="rId3"/>
    <p:sldId id="363" r:id="rId4"/>
    <p:sldId id="350" r:id="rId5"/>
    <p:sldId id="353" r:id="rId6"/>
    <p:sldId id="355" r:id="rId7"/>
    <p:sldId id="352" r:id="rId8"/>
    <p:sldId id="356" r:id="rId9"/>
    <p:sldId id="358" r:id="rId10"/>
    <p:sldId id="359" r:id="rId11"/>
    <p:sldId id="360" r:id="rId12"/>
    <p:sldId id="361" r:id="rId13"/>
    <p:sldId id="357" r:id="rId14"/>
    <p:sldId id="364" r:id="rId15"/>
    <p:sldId id="365" r:id="rId16"/>
    <p:sldId id="366" r:id="rId17"/>
    <p:sldId id="367" r:id="rId18"/>
    <p:sldId id="368" r:id="rId19"/>
    <p:sldId id="369" r:id="rId20"/>
    <p:sldId id="371" r:id="rId21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58" userDrawn="1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17"/>
    <a:srgbClr val="ED7703"/>
    <a:srgbClr val="132577"/>
    <a:srgbClr val="FFDD00"/>
    <a:srgbClr val="AF007C"/>
    <a:srgbClr val="4E5B99"/>
    <a:srgbClr val="48A846"/>
    <a:srgbClr val="F4A300"/>
    <a:srgbClr val="51A026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0" autoAdjust="0"/>
    <p:restoredTop sz="76481" autoAdjust="0"/>
  </p:normalViewPr>
  <p:slideViewPr>
    <p:cSldViewPr showGuides="1">
      <p:cViewPr varScale="1">
        <p:scale>
          <a:sx n="103" d="100"/>
          <a:sy n="103" d="100"/>
        </p:scale>
        <p:origin x="936" y="72"/>
      </p:cViewPr>
      <p:guideLst>
        <p:guide orient="horz" pos="2160"/>
        <p:guide orient="horz" pos="658"/>
        <p:guide orient="horz" pos="3974"/>
        <p:guide orient="horz" pos="1026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-2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3422A-3537-4A68-A16B-327535F3878E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422C-4656-445E-B3D1-54CECE725DB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12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Présentation standard de l’ESRF.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est composée de 11 diapositives présentant :</a:t>
            </a:r>
          </a:p>
          <a:p>
            <a:pPr marL="0" lvl="0" indent="0">
              <a:buFontTx/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en bref avec des chiffres clés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: Une coopération de 21 pays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campus EPN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photon &amp; neutron science campus)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Au cœur du campus mondial d’innovation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L’ESRF joue un rôle crucial dans l'Europe de la recherche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Il y a environ 50 synchrotrons dans le monde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- 4 prix Nobel parmi les utilisateurs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Une meilleure technique pour une meilleure science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ESRF : PLUS de 20 ans de succès et d’excellence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 programme ambitieux de modernisation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Esrf upgrade programme PHASE II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7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ESRF general 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0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SAP CONCUR – BOOKING confirmation (2/4)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Left Brace 3"/>
          <p:cNvSpPr/>
          <p:nvPr/>
        </p:nvSpPr>
        <p:spPr>
          <a:xfrm>
            <a:off x="3465000" y="2133332"/>
            <a:ext cx="360000" cy="2880000"/>
          </a:xfrm>
          <a:prstGeom prst="leftBrace">
            <a:avLst>
              <a:gd name="adj1" fmla="val 0"/>
              <a:gd name="adj2" fmla="val 4502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904108" y="3204000"/>
            <a:ext cx="14798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Flight details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7000" y="6405868"/>
            <a:ext cx="30757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If ok, click here for next step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8" name="Elbow Connector 7"/>
          <p:cNvCxnSpPr>
            <a:stCxn id="7" idx="3"/>
          </p:cNvCxnSpPr>
          <p:nvPr/>
        </p:nvCxnSpPr>
        <p:spPr>
          <a:xfrm flipV="1">
            <a:off x="3912722" y="6405868"/>
            <a:ext cx="4124278" cy="184666"/>
          </a:xfrm>
          <a:prstGeom prst="bentConnector3">
            <a:avLst>
              <a:gd name="adj1" fmla="val 100083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000" y="729000"/>
            <a:ext cx="4635000" cy="56601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56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SAP CONCUR – </a:t>
            </a:r>
            <a:r>
              <a:rPr lang="fr-FR" dirty="0" err="1" smtClean="0"/>
              <a:t>bOOKING</a:t>
            </a:r>
            <a:r>
              <a:rPr lang="fr-FR" dirty="0" smtClean="0"/>
              <a:t> confirmation (3/4) 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837000" y="6129000"/>
            <a:ext cx="30849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If ok, click here for next step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3921999" y="6129000"/>
            <a:ext cx="4295001" cy="184666"/>
          </a:xfrm>
          <a:prstGeom prst="bentConnector3">
            <a:avLst>
              <a:gd name="adj1" fmla="val 99993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438" y="695294"/>
            <a:ext cx="6944906" cy="52987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6105" y="2575976"/>
            <a:ext cx="267252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Trip name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automatically filled-in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(changeable by traveler)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82000" y="2124000"/>
            <a:ext cx="1080000" cy="4500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SAP CONCUR – BOOKING confirmation (4/4)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97000" y="1314000"/>
            <a:ext cx="29931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Final review of the booking: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342" y="6298772"/>
            <a:ext cx="3735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If ok, click on “Confirm bookings”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4618342" y="6206760"/>
            <a:ext cx="3058658" cy="303923"/>
          </a:xfrm>
          <a:prstGeom prst="bentConnector3">
            <a:avLst>
              <a:gd name="adj1" fmla="val 100449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01" y="622801"/>
            <a:ext cx="4963876" cy="55839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922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CREATION OF THE REQUEST HEADER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82278" y="846963"/>
            <a:ext cx="73235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Well done! Now, your online booking needs to be approved by ESRF 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7000" y="5936748"/>
            <a:ext cx="27849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lick “Save” for next slide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277" y="1330868"/>
            <a:ext cx="78707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You can see below the header of your travel request (automatically filled-in)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6" name="Elbow Connector 5"/>
          <p:cNvCxnSpPr>
            <a:stCxn id="13" idx="3"/>
          </p:cNvCxnSpPr>
          <p:nvPr/>
        </p:nvCxnSpPr>
        <p:spPr>
          <a:xfrm flipV="1">
            <a:off x="5331980" y="5634000"/>
            <a:ext cx="301041" cy="4874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77" y="1917444"/>
            <a:ext cx="5965523" cy="37165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341400" y="2239861"/>
            <a:ext cx="17864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Select </a:t>
            </a: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 smtClean="0">
                <a:solidFill>
                  <a:schemeClr val="accent1"/>
                </a:solidFill>
              </a:rPr>
              <a:t>Event” 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3177001" y="2424526"/>
            <a:ext cx="3169317" cy="554473"/>
          </a:xfrm>
          <a:prstGeom prst="bentConnector3">
            <a:avLst>
              <a:gd name="adj1" fmla="val 99728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41400" y="2967196"/>
            <a:ext cx="26079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Select your event name from the list</a:t>
            </a:r>
          </a:p>
        </p:txBody>
      </p:sp>
      <p:cxnSp>
        <p:nvCxnSpPr>
          <p:cNvPr id="18" name="Elbow Connector 17"/>
          <p:cNvCxnSpPr>
            <a:stCxn id="9" idx="2"/>
          </p:cNvCxnSpPr>
          <p:nvPr/>
        </p:nvCxnSpPr>
        <p:spPr>
          <a:xfrm rot="5400000">
            <a:off x="6813852" y="3047475"/>
            <a:ext cx="265473" cy="13975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TRAVEL EXPENSES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" y="1449000"/>
            <a:ext cx="8622000" cy="3406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7000" y="896357"/>
            <a:ext cx="671209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As booked online, your flight expense is automatically reported,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2000" y="5331332"/>
            <a:ext cx="693551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Now</a:t>
            </a:r>
            <a:r>
              <a:rPr lang="fr-FR" dirty="0" smtClean="0">
                <a:solidFill>
                  <a:schemeClr val="accent1"/>
                </a:solidFill>
              </a:rPr>
              <a:t>, </a:t>
            </a:r>
            <a:r>
              <a:rPr lang="fr-FR" dirty="0" err="1" smtClean="0">
                <a:solidFill>
                  <a:schemeClr val="accent1"/>
                </a:solidFill>
              </a:rPr>
              <a:t>you</a:t>
            </a:r>
            <a:r>
              <a:rPr lang="fr-FR" dirty="0" smtClean="0">
                <a:solidFill>
                  <a:schemeClr val="accent1"/>
                </a:solidFill>
              </a:rPr>
              <a:t> are requested to add the extra travel expenses you </a:t>
            </a:r>
            <a:r>
              <a:rPr lang="fr-FR" dirty="0" err="1" smtClean="0">
                <a:solidFill>
                  <a:schemeClr val="accent1"/>
                </a:solidFill>
              </a:rPr>
              <a:t>would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like</a:t>
            </a:r>
            <a:r>
              <a:rPr lang="fr-FR" dirty="0" smtClean="0">
                <a:solidFill>
                  <a:schemeClr val="accent1"/>
                </a:solidFill>
              </a:rPr>
              <a:t> to be reimbursed by the ESRF, such as shuttle, bus,…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                                                                                </a:t>
            </a:r>
            <a:r>
              <a:rPr lang="fr-FR" sz="1400" dirty="0" smtClean="0">
                <a:solidFill>
                  <a:schemeClr val="accent1"/>
                </a:solidFill>
              </a:rPr>
              <a:t>(see next slides)</a:t>
            </a:r>
          </a:p>
        </p:txBody>
      </p:sp>
    </p:spTree>
    <p:extLst>
      <p:ext uri="{BB962C8B-B14F-4D97-AF65-F5344CB8AC3E}">
        <p14:creationId xmlns:p14="http://schemas.microsoft.com/office/powerpoint/2010/main" val="29757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ADD TRAVEL EXPENSES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207000" y="896357"/>
            <a:ext cx="57375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Click on « Add » and select the extra travel expenses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27" y="1404000"/>
            <a:ext cx="8459091" cy="4319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Elbow Connector 5"/>
          <p:cNvCxnSpPr/>
          <p:nvPr/>
        </p:nvCxnSpPr>
        <p:spPr>
          <a:xfrm rot="16200000" flipH="1">
            <a:off x="-671801" y="2325198"/>
            <a:ext cx="2208311" cy="89291"/>
          </a:xfrm>
          <a:prstGeom prst="bentConnector3">
            <a:avLst>
              <a:gd name="adj1" fmla="val 1004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327" y="5952353"/>
            <a:ext cx="70711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For example: airport shuttle from Geneva airport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to reach the ESRF</a:t>
            </a:r>
          </a:p>
        </p:txBody>
      </p:sp>
    </p:spTree>
    <p:extLst>
      <p:ext uri="{BB962C8B-B14F-4D97-AF65-F5344CB8AC3E}">
        <p14:creationId xmlns:p14="http://schemas.microsoft.com/office/powerpoint/2010/main" val="4486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ADD TRAVEL EXPENSES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120742" y="5406655"/>
            <a:ext cx="54425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Click « Save » to validate (or « cancel » to go back)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3" y="1899000"/>
            <a:ext cx="8812551" cy="3229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81569" y="903753"/>
            <a:ext cx="48189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Fill-in all the mandatory fields </a:t>
            </a:r>
            <a:r>
              <a:rPr lang="fr-FR" sz="1400" dirty="0" smtClean="0">
                <a:solidFill>
                  <a:schemeClr val="accent1"/>
                </a:solidFill>
              </a:rPr>
              <a:t>(i.e those with « </a:t>
            </a:r>
            <a:r>
              <a:rPr lang="fr-FR" sz="1400" dirty="0" smtClean="0">
                <a:solidFill>
                  <a:srgbClr val="FF0000"/>
                </a:solidFill>
              </a:rPr>
              <a:t>*</a:t>
            </a:r>
            <a:r>
              <a:rPr lang="fr-FR" sz="1400" dirty="0" smtClean="0">
                <a:solidFill>
                  <a:schemeClr val="accent1"/>
                </a:solidFill>
              </a:rPr>
              <a:t> »)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741" y="1385493"/>
            <a:ext cx="46432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For this item, it’s only the shuttle ticket price</a:t>
            </a:r>
            <a:endParaRPr lang="fr-FR" sz="1400" dirty="0" smtClean="0">
              <a:solidFill>
                <a:schemeClr val="accent1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4446319" y="1953319"/>
            <a:ext cx="1874962" cy="1076400"/>
          </a:xfrm>
          <a:prstGeom prst="bentConnector3">
            <a:avLst>
              <a:gd name="adj1" fmla="val -5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3"/>
          </p:cNvCxnSpPr>
          <p:nvPr/>
        </p:nvCxnSpPr>
        <p:spPr>
          <a:xfrm flipV="1">
            <a:off x="7563258" y="5184000"/>
            <a:ext cx="653742" cy="407321"/>
          </a:xfrm>
          <a:prstGeom prst="bentConnector3">
            <a:avLst>
              <a:gd name="adj1" fmla="val 999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ADD TRAVEL EXPENSES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181569" y="903753"/>
            <a:ext cx="56605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Now, the shuttle ticket is added to your travel request </a:t>
            </a:r>
            <a:endParaRPr lang="fr-FR" sz="140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48" y="1543752"/>
            <a:ext cx="8771659" cy="3774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762000" y="5729935"/>
            <a:ext cx="51989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Click again on « Add », for extra travel expenses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ADD TRAVEL EXPENSES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724999" y="1044000"/>
            <a:ext cx="51348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Click again on « Add », for extra travel expenses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99" y="1629000"/>
            <a:ext cx="8086426" cy="3897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9755" y="5809605"/>
            <a:ext cx="81569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When necessary, add explanation in the comment field of each travel expense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5" name="Elbow Connector 14"/>
          <p:cNvCxnSpPr>
            <a:stCxn id="13" idx="1"/>
          </p:cNvCxnSpPr>
          <p:nvPr/>
        </p:nvCxnSpPr>
        <p:spPr>
          <a:xfrm rot="10800000" flipV="1">
            <a:off x="724999" y="1228666"/>
            <a:ext cx="12700" cy="2142100"/>
          </a:xfrm>
          <a:prstGeom prst="bentConnector4">
            <a:avLst>
              <a:gd name="adj1" fmla="val 1258827"/>
              <a:gd name="adj2" fmla="val 1006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37000" y="5499000"/>
            <a:ext cx="0" cy="310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changes / cancellation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769417"/>
            <a:ext cx="50706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For changes or cancellation, select the item first</a:t>
            </a:r>
            <a:endParaRPr lang="fr-FR" sz="140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4" y="1269166"/>
            <a:ext cx="8688208" cy="3644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Elbow Connector 6"/>
          <p:cNvCxnSpPr/>
          <p:nvPr/>
        </p:nvCxnSpPr>
        <p:spPr>
          <a:xfrm rot="16200000" flipH="1">
            <a:off x="-1379371" y="2742631"/>
            <a:ext cx="3325254" cy="117487"/>
          </a:xfrm>
          <a:prstGeom prst="bentConnector3">
            <a:avLst>
              <a:gd name="adj1" fmla="val 995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9332" y="4971986"/>
            <a:ext cx="18517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Click on « Edit »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for changes</a:t>
            </a:r>
            <a:endParaRPr lang="fr-FR" sz="1400" dirty="0" smtClean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7000" y="4973274"/>
            <a:ext cx="25314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Click on « Delete »</a:t>
            </a:r>
          </a:p>
          <a:p>
            <a:r>
              <a:rPr lang="fr-FR" dirty="0">
                <a:solidFill>
                  <a:schemeClr val="accent1"/>
                </a:solidFill>
              </a:rPr>
              <a:t>t</a:t>
            </a:r>
            <a:r>
              <a:rPr lang="fr-FR" dirty="0" smtClean="0">
                <a:solidFill>
                  <a:schemeClr val="accent1"/>
                </a:solidFill>
              </a:rPr>
              <a:t>o remove the expense</a:t>
            </a:r>
            <a:endParaRPr lang="fr-FR" sz="1400" dirty="0" smtClean="0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22895" y="3261986"/>
            <a:ext cx="64105" cy="171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</p:cNvCxnSpPr>
          <p:nvPr/>
        </p:nvCxnSpPr>
        <p:spPr>
          <a:xfrm flipH="1" flipV="1">
            <a:off x="3047187" y="3279605"/>
            <a:ext cx="585544" cy="1693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6912" y="5941635"/>
            <a:ext cx="80970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Once all foreseen expenses are reported, please click on « Submit Request »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8712000" y="2354752"/>
            <a:ext cx="45000" cy="359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31887" b="5037"/>
          <a:stretch/>
        </p:blipFill>
        <p:spPr>
          <a:xfrm>
            <a:off x="189624" y="704198"/>
            <a:ext cx="3600400" cy="577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76275" y="126000"/>
            <a:ext cx="50925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3340777" y="2845849"/>
            <a:ext cx="50925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 descr="C:\Users\i321447\AppData\Local\Microsoft\Windows\INetCache\Content.Word\SAP_Concur_horz_R_pos_blugl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1584000"/>
            <a:ext cx="4288790" cy="77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7582" y="2734613"/>
            <a:ext cx="443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f</a:t>
            </a:r>
            <a:r>
              <a:rPr lang="en-US" sz="3200" dirty="0" smtClean="0">
                <a:solidFill>
                  <a:schemeClr val="accent1"/>
                </a:solidFill>
              </a:rPr>
              <a:t>or event participants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1409" y="4096717"/>
            <a:ext cx="5272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Online booking &amp;</a:t>
            </a:r>
          </a:p>
          <a:p>
            <a:pPr algn="ctr"/>
            <a:endParaRPr lang="en-US" sz="3200" dirty="0">
              <a:solidFill>
                <a:schemeClr val="accent1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travel requests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TRAVEL REQUEST IS SUBMITTED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158468" y="916851"/>
            <a:ext cx="882805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Once submitted, y</a:t>
            </a:r>
            <a:r>
              <a:rPr lang="en-US" dirty="0" smtClean="0">
                <a:solidFill>
                  <a:schemeClr val="accent1"/>
                </a:solidFill>
              </a:rPr>
              <a:t>our </a:t>
            </a:r>
            <a:r>
              <a:rPr lang="en-US" dirty="0">
                <a:solidFill>
                  <a:schemeClr val="accent1"/>
                </a:solidFill>
              </a:rPr>
              <a:t>request is filed with your other travel files (depending on the date of departure). A different </a:t>
            </a:r>
            <a:r>
              <a:rPr lang="en-US" dirty="0" smtClean="0">
                <a:solidFill>
                  <a:schemeClr val="accent1"/>
                </a:solidFill>
              </a:rPr>
              <a:t>color </a:t>
            </a:r>
            <a:r>
              <a:rPr lang="en-US" dirty="0">
                <a:solidFill>
                  <a:schemeClr val="accent1"/>
                </a:solidFill>
              </a:rPr>
              <a:t>indicates the status of each file.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00" y="5924206"/>
            <a:ext cx="813912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Complement: check your emails regularly and </a:t>
            </a:r>
            <a:r>
              <a:rPr lang="fr-FR" dirty="0" err="1" smtClean="0">
                <a:solidFill>
                  <a:schemeClr val="accent1"/>
                </a:solidFill>
              </a:rPr>
              <a:t>follow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SAP </a:t>
            </a:r>
            <a:r>
              <a:rPr lang="fr-FR" dirty="0" err="1" smtClean="0">
                <a:solidFill>
                  <a:schemeClr val="accent1"/>
                </a:solidFill>
              </a:rPr>
              <a:t>Concur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notifications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0" y="1719000"/>
            <a:ext cx="8351875" cy="39796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57000" y="1563182"/>
            <a:ext cx="0" cy="1685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 and </a:t>
            </a:r>
            <a:r>
              <a:rPr lang="fr-FR" dirty="0" err="1" smtClean="0"/>
              <a:t>pre-requisites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32796" y="802952"/>
            <a:ext cx="83565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The following slides </a:t>
            </a:r>
            <a:r>
              <a:rPr lang="fr-FR" sz="2400" dirty="0" err="1" smtClean="0">
                <a:solidFill>
                  <a:schemeClr val="accent1"/>
                </a:solidFill>
              </a:rPr>
              <a:t>explain</a:t>
            </a:r>
            <a:r>
              <a:rPr lang="fr-FR" sz="2400" dirty="0" smtClean="0">
                <a:solidFill>
                  <a:schemeClr val="accent1"/>
                </a:solidFill>
              </a:rPr>
              <a:t>: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89407" y="1356165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How to make an online booking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594561" y="1813316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How to submit your travel request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64305" y="2795121"/>
            <a:ext cx="83565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Pre-requisites: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86291" y="3373164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The ESRF recommends that beforehand, you looked at: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67341" y="3870416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Introduction to SAP Concur for ESRF </a:t>
            </a:r>
            <a:r>
              <a:rPr lang="fr-FR" dirty="0" err="1" smtClean="0">
                <a:solidFill>
                  <a:schemeClr val="accent1"/>
                </a:solidFill>
              </a:rPr>
              <a:t>event</a:t>
            </a:r>
            <a:r>
              <a:rPr lang="fr-FR" dirty="0" smtClean="0">
                <a:solidFill>
                  <a:schemeClr val="accent1"/>
                </a:solidFill>
              </a:rPr>
              <a:t> participants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67341" y="4293528"/>
            <a:ext cx="83565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First </a:t>
            </a:r>
            <a:r>
              <a:rPr lang="fr-FR" dirty="0" err="1" smtClean="0">
                <a:solidFill>
                  <a:schemeClr val="accent1"/>
                </a:solidFill>
              </a:rPr>
              <a:t>connection</a:t>
            </a:r>
            <a:r>
              <a:rPr lang="fr-FR" dirty="0" smtClean="0">
                <a:solidFill>
                  <a:schemeClr val="accent1"/>
                </a:solidFill>
              </a:rPr>
              <a:t> to SAP Concur for ESRF </a:t>
            </a:r>
            <a:r>
              <a:rPr lang="fr-FR" dirty="0" err="1" smtClean="0">
                <a:solidFill>
                  <a:schemeClr val="accent1"/>
                </a:solidFill>
              </a:rPr>
              <a:t>event</a:t>
            </a:r>
            <a:r>
              <a:rPr lang="fr-FR" dirty="0" smtClean="0">
                <a:solidFill>
                  <a:schemeClr val="accent1"/>
                </a:solidFill>
              </a:rPr>
              <a:t> participants</a:t>
            </a:r>
          </a:p>
        </p:txBody>
      </p:sp>
    </p:spTree>
    <p:extLst>
      <p:ext uri="{BB962C8B-B14F-4D97-AF65-F5344CB8AC3E}">
        <p14:creationId xmlns:p14="http://schemas.microsoft.com/office/powerpoint/2010/main" val="242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- HOME PAGE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97000" y="935401"/>
            <a:ext cx="7065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From the home page, online </a:t>
            </a:r>
            <a:r>
              <a:rPr lang="fr-FR" dirty="0" err="1" smtClean="0">
                <a:solidFill>
                  <a:schemeClr val="accent1"/>
                </a:solidFill>
              </a:rPr>
              <a:t>booking</a:t>
            </a:r>
            <a:r>
              <a:rPr lang="fr-FR" dirty="0" smtClean="0">
                <a:solidFill>
                  <a:schemeClr val="accent1"/>
                </a:solidFill>
              </a:rPr>
              <a:t> starts </a:t>
            </a:r>
            <a:r>
              <a:rPr lang="fr-FR" dirty="0" smtClean="0">
                <a:solidFill>
                  <a:schemeClr val="accent1"/>
                </a:solidFill>
              </a:rPr>
              <a:t>with the « Trip Search »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1991674" y="1824326"/>
            <a:ext cx="1245652" cy="225000"/>
          </a:xfrm>
          <a:prstGeom prst="bentConnector3">
            <a:avLst>
              <a:gd name="adj1" fmla="val 1001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000" y="3155796"/>
            <a:ext cx="2610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This default value must </a:t>
            </a:r>
            <a:r>
              <a:rPr lang="fr-FR" dirty="0" err="1" smtClean="0">
                <a:solidFill>
                  <a:schemeClr val="accent1"/>
                </a:solidFill>
              </a:rPr>
              <a:t>be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updated</a:t>
            </a:r>
            <a:r>
              <a:rPr lang="fr-FR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fr-FR" dirty="0" err="1" smtClean="0">
                <a:solidFill>
                  <a:schemeClr val="accent1"/>
                </a:solidFill>
              </a:rPr>
              <a:t>Please</a:t>
            </a:r>
            <a:r>
              <a:rPr lang="fr-FR" dirty="0" smtClean="0">
                <a:solidFill>
                  <a:schemeClr val="accent1"/>
                </a:solidFill>
              </a:rPr>
              <a:t> select « Event »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1512000" y="2889000"/>
            <a:ext cx="1215000" cy="270000"/>
          </a:xfrm>
          <a:prstGeom prst="bentConnector3">
            <a:avLst>
              <a:gd name="adj1" fmla="val 10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00" y="1403999"/>
            <a:ext cx="5985000" cy="47480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84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</a:t>
            </a:r>
            <a:r>
              <a:rPr lang="en-US" dirty="0" err="1" smtClean="0"/>
              <a:t>TriP</a:t>
            </a:r>
            <a:r>
              <a:rPr lang="en-US" dirty="0" smtClean="0"/>
              <a:t> SEARCH (1/4)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3627000" y="1065243"/>
            <a:ext cx="56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Default value is </a:t>
            </a:r>
            <a:r>
              <a:rPr lang="en-US" dirty="0" smtClean="0">
                <a:solidFill>
                  <a:schemeClr val="accent1"/>
                </a:solidFill>
              </a:rPr>
              <a:t>“Experiment”, please select </a:t>
            </a:r>
            <a:r>
              <a:rPr lang="en-US" dirty="0" smtClean="0">
                <a:solidFill>
                  <a:schemeClr val="accent1"/>
                </a:solidFill>
              </a:rPr>
              <a:t>“Event”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357000" y="999000"/>
            <a:ext cx="168572" cy="45933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3627000" y="1584000"/>
            <a:ext cx="500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Default value is Airplane/train search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357000" y="1539000"/>
            <a:ext cx="168572" cy="36882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ight Brace 9"/>
          <p:cNvSpPr/>
          <p:nvPr/>
        </p:nvSpPr>
        <p:spPr>
          <a:xfrm>
            <a:off x="3368428" y="2015433"/>
            <a:ext cx="157144" cy="513567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627000" y="2100974"/>
            <a:ext cx="500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Reminder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368428" y="2664000"/>
            <a:ext cx="168572" cy="36487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3627000" y="2664000"/>
            <a:ext cx="500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Default value is “Round Trip”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372552" y="3178468"/>
            <a:ext cx="153020" cy="971554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3627000" y="3474000"/>
            <a:ext cx="500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Departure/arrival: to be filled-in by traveler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3360977" y="4270817"/>
            <a:ext cx="176023" cy="100318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3627000" y="4589668"/>
            <a:ext cx="51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Dates: to be filled-in by traveler (minimum D-14)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7000" y="4987959"/>
            <a:ext cx="500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By default, the application will report available tickets from 6:00 to 22:00</a:t>
            </a:r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10800000">
            <a:off x="593072" y="5441865"/>
            <a:ext cx="2358929" cy="360891"/>
          </a:xfrm>
          <a:prstGeom prst="bentConnector3">
            <a:avLst>
              <a:gd name="adj1" fmla="val 99839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711834" y="6128489"/>
            <a:ext cx="248016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And then, click Search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7" y="895113"/>
            <a:ext cx="3165222" cy="54138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52000" y="5638362"/>
            <a:ext cx="590007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Fill-in « From », « To », « Depart » and « Return » dates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TRIP SEARCH (2/4)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01560" y="752181"/>
            <a:ext cx="74345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For example: Amsterdam-Lyon (or Geneva), from 15 to 19 Feb. 2021 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-356424" y="1759932"/>
            <a:ext cx="1395002" cy="233138"/>
          </a:xfrm>
          <a:prstGeom prst="bentConnector3">
            <a:avLst>
              <a:gd name="adj1" fmla="val 100332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32976" y="1797046"/>
            <a:ext cx="11849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Reminder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7321114" y="1981712"/>
            <a:ext cx="31186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33030" y="2785591"/>
            <a:ext cx="11807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Available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flights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317000" y="3108756"/>
            <a:ext cx="31186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54510" y="4150557"/>
            <a:ext cx="11592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Travel 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o</a:t>
            </a:r>
            <a:r>
              <a:rPr lang="fr-FR" dirty="0" smtClean="0">
                <a:solidFill>
                  <a:schemeClr val="accent1"/>
                </a:solidFill>
              </a:rPr>
              <a:t>ptions…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341207" y="4464000"/>
            <a:ext cx="31186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6" idx="2"/>
          </p:cNvCxnSpPr>
          <p:nvPr/>
        </p:nvCxnSpPr>
        <p:spPr>
          <a:xfrm rot="5400000">
            <a:off x="7549071" y="4590471"/>
            <a:ext cx="478668" cy="891503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 flipV="1">
            <a:off x="7317001" y="5275557"/>
            <a:ext cx="883690" cy="810000"/>
          </a:xfrm>
          <a:prstGeom prst="bentConnector3">
            <a:avLst>
              <a:gd name="adj1" fmla="val -2752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57" y="1224000"/>
            <a:ext cx="6838643" cy="52368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46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TRIP SEARCH (3/4)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35380" y="954000"/>
            <a:ext cx="807586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TRAVEL SUGGESTIONS ARE COMPLIANT WITH ESRF TRAVEL POLICY: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678" y="1635045"/>
            <a:ext cx="319532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Great!</a:t>
            </a:r>
          </a:p>
          <a:p>
            <a:r>
              <a:rPr lang="fr-FR" dirty="0" smtClean="0"/>
              <a:t>you choose the most economical fare, compliant</a:t>
            </a:r>
          </a:p>
          <a:p>
            <a:r>
              <a:rPr lang="fr-FR" dirty="0" smtClean="0"/>
              <a:t>with ESRF travel policy 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524206" y="3119397"/>
            <a:ext cx="81662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These tickets require justification and are subject to ESRF prior agreement 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508777" y="4723772"/>
            <a:ext cx="646414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Sorry, these tickets are not authorized by ESRF travel policy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5" y="3110337"/>
            <a:ext cx="247650" cy="36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27" y="4790200"/>
            <a:ext cx="323850" cy="276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87" y="1698664"/>
            <a:ext cx="257175" cy="238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557" y="1520447"/>
            <a:ext cx="5105443" cy="13095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125" y="3590748"/>
            <a:ext cx="6619875" cy="1023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275" y="5219235"/>
            <a:ext cx="6562725" cy="1044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19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CONCUR – trip search (4/4)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17000" y="873734"/>
            <a:ext cx="3555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Select your tickets, by clicking on 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000" y="852622"/>
            <a:ext cx="1276248" cy="448411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7813774" y="4959000"/>
            <a:ext cx="135000" cy="5850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034256" y="4989890"/>
            <a:ext cx="93823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1"/>
                </a:solidFill>
              </a:rPr>
              <a:t>Luggage </a:t>
            </a:r>
          </a:p>
          <a:p>
            <a:pPr algn="ctr"/>
            <a:r>
              <a:rPr lang="fr-FR" sz="1400" dirty="0" smtClean="0">
                <a:solidFill>
                  <a:schemeClr val="accent1"/>
                </a:solidFill>
              </a:rPr>
              <a:t>Y/N?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5" y="1359000"/>
            <a:ext cx="7617224" cy="4872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07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SAP CONCUR – BOOKING confirmation (1/4)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057531" y="1130968"/>
            <a:ext cx="26725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flights you selected: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852000" y="909000"/>
            <a:ext cx="155448" cy="914400"/>
          </a:xfrm>
          <a:prstGeom prst="leftBrace">
            <a:avLst>
              <a:gd name="adj1" fmla="val 8333"/>
              <a:gd name="adj2" fmla="val 4803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/>
          <p:cNvSpPr/>
          <p:nvPr/>
        </p:nvSpPr>
        <p:spPr>
          <a:xfrm>
            <a:off x="3852000" y="2541007"/>
            <a:ext cx="155448" cy="914400"/>
          </a:xfrm>
          <a:prstGeom prst="leftBrace">
            <a:avLst>
              <a:gd name="adj1" fmla="val 8333"/>
              <a:gd name="adj2" fmla="val 4803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20433" y="2541393"/>
            <a:ext cx="324544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Traveler’s data, automatically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reported in Concur (can be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completed by the traveler)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2001" y="6420323"/>
            <a:ext cx="3105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If ok, click here for next step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1" name="Elbow Connector 10"/>
          <p:cNvCxnSpPr>
            <a:stCxn id="9" idx="3"/>
          </p:cNvCxnSpPr>
          <p:nvPr/>
        </p:nvCxnSpPr>
        <p:spPr>
          <a:xfrm flipV="1">
            <a:off x="4887001" y="6380611"/>
            <a:ext cx="1188930" cy="224378"/>
          </a:xfrm>
          <a:prstGeom prst="bentConnector3">
            <a:avLst>
              <a:gd name="adj1" fmla="val 99442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669" y="5219723"/>
            <a:ext cx="385005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Reminder: </a:t>
            </a:r>
            <a:r>
              <a:rPr lang="en-US" sz="1400" dirty="0" smtClean="0">
                <a:solidFill>
                  <a:srgbClr val="FF0000"/>
                </a:solidFill>
              </a:rPr>
              <a:t>If you booked low-cost flights,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once clicked on “Reserve flight and continue”, flights will be immediately charged to the ESRF (please be sure of your choice!).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24" y="706335"/>
            <a:ext cx="4714699" cy="55907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20433" y="4060347"/>
            <a:ext cx="32239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Please note ESRF credit card</a:t>
            </a:r>
          </a:p>
          <a:p>
            <a:r>
              <a:rPr lang="en-US" smtClean="0">
                <a:solidFill>
                  <a:schemeClr val="accent1"/>
                </a:solidFill>
              </a:rPr>
              <a:t>for direct invoicing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4" name="Elbow Connector 13"/>
          <p:cNvCxnSpPr>
            <a:stCxn id="13" idx="3"/>
          </p:cNvCxnSpPr>
          <p:nvPr/>
        </p:nvCxnSpPr>
        <p:spPr>
          <a:xfrm>
            <a:off x="3744392" y="4383513"/>
            <a:ext cx="1457608" cy="8004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3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919</Words>
  <Application>Microsoft Office PowerPoint</Application>
  <PresentationFormat>On-screen Show (4:3)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ITCOfficinaSans LT Book</vt:lpstr>
      <vt:lpstr>Wingdings</vt:lpstr>
      <vt:lpstr>ESRF-default</vt:lpstr>
      <vt:lpstr>PowerPoint Presentation</vt:lpstr>
      <vt:lpstr> </vt:lpstr>
      <vt:lpstr>Objectives and pre-requisites:</vt:lpstr>
      <vt:lpstr>SAP CONCUR - HOME PAGE</vt:lpstr>
      <vt:lpstr>SAP CONCUR – TriP SEARCH (1/4)</vt:lpstr>
      <vt:lpstr>SAP CONCUR – TRIP SEARCH (2/4)</vt:lpstr>
      <vt:lpstr>SAP CONCUR – TRIP SEARCH (3/4)</vt:lpstr>
      <vt:lpstr>SAP CONCUR – trip search (4/4)</vt:lpstr>
      <vt:lpstr>SAP CONCUR – BOOKING confirmation (1/4)</vt:lpstr>
      <vt:lpstr>SAP CONCUR – BOOKING confirmation (2/4)</vt:lpstr>
      <vt:lpstr>SAP CONCUR – bOOKING confirmation (3/4) </vt:lpstr>
      <vt:lpstr>SAP CONCUR – BOOKING confirmation (4/4)</vt:lpstr>
      <vt:lpstr>SAP CONCUR – CREATION OF THE REQUEST HEADER</vt:lpstr>
      <vt:lpstr>SAP CONCUR – TRAVEL EXPENSES</vt:lpstr>
      <vt:lpstr>SAP CONCUR – ADD TRAVEL EXPENSES</vt:lpstr>
      <vt:lpstr>SAP CONCUR – ADD TRAVEL EXPENSES</vt:lpstr>
      <vt:lpstr>SAP CONCUR – ADD TRAVEL EXPENSES</vt:lpstr>
      <vt:lpstr>SAP CONCUR – ADD TRAVEL EXPENSES</vt:lpstr>
      <vt:lpstr>SAP CONCUR – changes / cancellation</vt:lpstr>
      <vt:lpstr>SAP CONCUR – TRAVEL REQUEST IS SUBMITTED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DEMESSIEUX Laura</dc:creator>
  <cp:lastModifiedBy>GRAYEL Jean-Francois</cp:lastModifiedBy>
  <cp:revision>626</cp:revision>
  <cp:lastPrinted>2015-06-19T07:30:01Z</cp:lastPrinted>
  <dcterms:created xsi:type="dcterms:W3CDTF">2015-04-08T05:55:09Z</dcterms:created>
  <dcterms:modified xsi:type="dcterms:W3CDTF">2021-09-17T09:21:41Z</dcterms:modified>
</cp:coreProperties>
</file>