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8" r:id="rId2"/>
    <p:sldId id="274" r:id="rId3"/>
    <p:sldId id="275" r:id="rId4"/>
    <p:sldId id="285" r:id="rId5"/>
    <p:sldId id="286" r:id="rId6"/>
    <p:sldId id="291" r:id="rId7"/>
    <p:sldId id="269" r:id="rId8"/>
    <p:sldId id="298" r:id="rId9"/>
    <p:sldId id="299" r:id="rId10"/>
    <p:sldId id="309" r:id="rId11"/>
    <p:sldId id="264" r:id="rId12"/>
    <p:sldId id="294" r:id="rId13"/>
    <p:sldId id="295" r:id="rId14"/>
    <p:sldId id="310" r:id="rId15"/>
    <p:sldId id="290" r:id="rId16"/>
    <p:sldId id="293" r:id="rId17"/>
    <p:sldId id="302" r:id="rId18"/>
    <p:sldId id="303" r:id="rId19"/>
    <p:sldId id="304" r:id="rId20"/>
    <p:sldId id="305" r:id="rId21"/>
    <p:sldId id="306" r:id="rId22"/>
    <p:sldId id="307" r:id="rId23"/>
    <p:sldId id="300" r:id="rId24"/>
    <p:sldId id="301" r:id="rId25"/>
    <p:sldId id="271" r:id="rId26"/>
    <p:sldId id="272" r:id="rId27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FFFF"/>
    <a:srgbClr val="000000"/>
    <a:srgbClr val="CCECFF"/>
    <a:srgbClr val="CCFFFF"/>
    <a:srgbClr val="00FFFF"/>
    <a:srgbClr val="EAEAEA"/>
    <a:srgbClr val="660066"/>
    <a:srgbClr val="800080"/>
    <a:srgbClr val="0099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iamproject01\diamond$\Technical\New%20Radiofrequency\Machine%20Equipment\High%20Power%20Amplifiers\IOTs\E2V\Test%20Data\222_0710_IOT_copy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iamproject01\diamond$\Technical\New%20Radiofrequency\Machine%20Equipment\High%20Power%20Amplifiers\IOTs\E2V\Test%20Data\222_0710_IOT_copy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000" b="0"/>
            </a:pPr>
            <a:r>
              <a:rPr lang="en-US" sz="2000" b="1" dirty="0" smtClean="0"/>
              <a:t>Tuned</a:t>
            </a:r>
            <a:r>
              <a:rPr lang="en-US" sz="2000" b="1" baseline="0" dirty="0" smtClean="0"/>
              <a:t> for 80 kW @ 36 kV</a:t>
            </a:r>
            <a:endParaRPr lang="en-US" sz="2000" b="1" dirty="0"/>
          </a:p>
        </c:rich>
      </c:tx>
      <c:layout>
        <c:manualLayout>
          <c:xMode val="edge"/>
          <c:yMode val="edge"/>
          <c:x val="0.24001093639463048"/>
          <c:y val="1.8701295641469239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Sheet1!$A$20</c:f>
              <c:strCache>
                <c:ptCount val="1"/>
                <c:pt idx="0">
                  <c:v>80 kW, 36 kV</c:v>
                </c:pt>
              </c:strCache>
            </c:strRef>
          </c:tx>
          <c:xVal>
            <c:numRef>
              <c:f>Sheet1!$E$19:$E$29</c:f>
              <c:numCache>
                <c:formatCode>General</c:formatCode>
                <c:ptCount val="11"/>
                <c:pt idx="0">
                  <c:v>387</c:v>
                </c:pt>
                <c:pt idx="1">
                  <c:v>370</c:v>
                </c:pt>
                <c:pt idx="2">
                  <c:v>324</c:v>
                </c:pt>
                <c:pt idx="3">
                  <c:v>277</c:v>
                </c:pt>
                <c:pt idx="4">
                  <c:v>212</c:v>
                </c:pt>
                <c:pt idx="5">
                  <c:v>168</c:v>
                </c:pt>
                <c:pt idx="6">
                  <c:v>133</c:v>
                </c:pt>
                <c:pt idx="7">
                  <c:v>106</c:v>
                </c:pt>
                <c:pt idx="8">
                  <c:v>82.4</c:v>
                </c:pt>
                <c:pt idx="9">
                  <c:v>65.7</c:v>
                </c:pt>
                <c:pt idx="10">
                  <c:v>32.300000000000004</c:v>
                </c:pt>
              </c:numCache>
            </c:numRef>
          </c:xVal>
          <c:yVal>
            <c:numRef>
              <c:f>Sheet1!$G$19:$G$29</c:f>
              <c:numCache>
                <c:formatCode>General</c:formatCode>
                <c:ptCount val="11"/>
                <c:pt idx="0">
                  <c:v>83.1</c:v>
                </c:pt>
                <c:pt idx="1">
                  <c:v>80.599999999999994</c:v>
                </c:pt>
                <c:pt idx="2">
                  <c:v>72.7</c:v>
                </c:pt>
                <c:pt idx="3">
                  <c:v>62.2</c:v>
                </c:pt>
                <c:pt idx="4">
                  <c:v>46.3</c:v>
                </c:pt>
                <c:pt idx="5">
                  <c:v>34.800000000000004</c:v>
                </c:pt>
                <c:pt idx="6">
                  <c:v>25.9</c:v>
                </c:pt>
                <c:pt idx="7">
                  <c:v>19.100000000000001</c:v>
                </c:pt>
                <c:pt idx="8">
                  <c:v>13.7</c:v>
                </c:pt>
                <c:pt idx="9">
                  <c:v>10.1</c:v>
                </c:pt>
                <c:pt idx="10">
                  <c:v>3.8499999999999988</c:v>
                </c:pt>
              </c:numCache>
            </c:numRef>
          </c:yVal>
        </c:ser>
        <c:axId val="51972352"/>
        <c:axId val="52016256"/>
      </c:scatterChart>
      <c:valAx>
        <c:axId val="51972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baseline="0"/>
                  <a:t>Input Power (W)</a:t>
                </a:r>
                <a:endParaRPr lang="en-GB" sz="20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016256"/>
        <c:crosses val="autoZero"/>
        <c:crossBetween val="midCat"/>
      </c:valAx>
      <c:valAx>
        <c:axId val="5201625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GB" sz="2000" b="0"/>
                  <a:t>Output Power (kW)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97235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12768654541184857"/>
          <c:y val="0.1310217883266917"/>
          <c:w val="0.26994277492190277"/>
          <c:h val="6.5803772851412742E-2"/>
        </c:manualLayout>
      </c:layout>
      <c:spPr>
        <a:solidFill>
          <a:srgbClr val="FFFFFF"/>
        </a:solidFill>
      </c:sp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Tuned </a:t>
            </a:r>
            <a:r>
              <a:rPr lang="en-US" b="0" dirty="0"/>
              <a:t>for 80 </a:t>
            </a:r>
            <a:r>
              <a:rPr lang="en-US" b="0" dirty="0" smtClean="0"/>
              <a:t>kW @ 36 kV</a:t>
            </a:r>
            <a:endParaRPr lang="en-US" b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9144594421213924E-2"/>
          <c:y val="0.12513772209700552"/>
          <c:w val="0.76539412188586031"/>
          <c:h val="0.76405870487011662"/>
        </c:manualLayout>
      </c:layout>
      <c:scatterChart>
        <c:scatterStyle val="lineMarker"/>
        <c:ser>
          <c:idx val="0"/>
          <c:order val="0"/>
          <c:tx>
            <c:strRef>
              <c:f>Sheet1!$M$67</c:f>
              <c:strCache>
                <c:ptCount val="1"/>
                <c:pt idx="0">
                  <c:v>80 Kw @ 36 kV</c:v>
                </c:pt>
              </c:strCache>
            </c:strRef>
          </c:tx>
          <c:xVal>
            <c:numRef>
              <c:f>Sheet1!$S$70:$S$81</c:f>
              <c:numCache>
                <c:formatCode>General</c:formatCode>
                <c:ptCount val="12"/>
                <c:pt idx="0">
                  <c:v>7.25</c:v>
                </c:pt>
                <c:pt idx="1">
                  <c:v>7.08</c:v>
                </c:pt>
                <c:pt idx="2">
                  <c:v>6.91</c:v>
                </c:pt>
                <c:pt idx="3">
                  <c:v>6.74</c:v>
                </c:pt>
                <c:pt idx="4">
                  <c:v>6.57</c:v>
                </c:pt>
                <c:pt idx="5">
                  <c:v>6.39</c:v>
                </c:pt>
                <c:pt idx="6">
                  <c:v>6.22</c:v>
                </c:pt>
                <c:pt idx="7">
                  <c:v>6.05</c:v>
                </c:pt>
                <c:pt idx="8">
                  <c:v>5.87</c:v>
                </c:pt>
                <c:pt idx="9">
                  <c:v>5.7</c:v>
                </c:pt>
                <c:pt idx="10">
                  <c:v>5.53</c:v>
                </c:pt>
                <c:pt idx="11">
                  <c:v>5.3599999999999985</c:v>
                </c:pt>
              </c:numCache>
            </c:numRef>
          </c:xVal>
          <c:yVal>
            <c:numRef>
              <c:f>Sheet1!$G$70:$G$81</c:f>
              <c:numCache>
                <c:formatCode>General</c:formatCode>
                <c:ptCount val="12"/>
                <c:pt idx="0">
                  <c:v>81.3</c:v>
                </c:pt>
                <c:pt idx="1">
                  <c:v>80.5</c:v>
                </c:pt>
                <c:pt idx="2">
                  <c:v>79.7</c:v>
                </c:pt>
                <c:pt idx="3">
                  <c:v>79</c:v>
                </c:pt>
                <c:pt idx="4">
                  <c:v>78.599999999999994</c:v>
                </c:pt>
                <c:pt idx="5">
                  <c:v>78</c:v>
                </c:pt>
                <c:pt idx="6">
                  <c:v>77.400000000000006</c:v>
                </c:pt>
                <c:pt idx="7">
                  <c:v>76.7</c:v>
                </c:pt>
                <c:pt idx="8">
                  <c:v>74.400000000000006</c:v>
                </c:pt>
                <c:pt idx="9">
                  <c:v>71.599999999999994</c:v>
                </c:pt>
                <c:pt idx="10">
                  <c:v>67.599999999999994</c:v>
                </c:pt>
                <c:pt idx="11">
                  <c:v>61.6</c:v>
                </c:pt>
              </c:numCache>
            </c:numRef>
          </c:yVal>
        </c:ser>
        <c:ser>
          <c:idx val="2"/>
          <c:order val="1"/>
          <c:tx>
            <c:strRef>
              <c:f>Sheet1!$M$83</c:f>
              <c:strCache>
                <c:ptCount val="1"/>
                <c:pt idx="0">
                  <c:v>70 Kw @ 36 kV</c:v>
                </c:pt>
              </c:strCache>
            </c:strRef>
          </c:tx>
          <c:xVal>
            <c:numRef>
              <c:f>Sheet1!$S$85:$S$96</c:f>
              <c:numCache>
                <c:formatCode>General</c:formatCode>
                <c:ptCount val="12"/>
                <c:pt idx="0">
                  <c:v>7.25</c:v>
                </c:pt>
                <c:pt idx="1">
                  <c:v>7.08</c:v>
                </c:pt>
                <c:pt idx="2">
                  <c:v>6.91</c:v>
                </c:pt>
                <c:pt idx="3">
                  <c:v>6.74</c:v>
                </c:pt>
                <c:pt idx="4">
                  <c:v>6.57</c:v>
                </c:pt>
                <c:pt idx="5">
                  <c:v>6.39</c:v>
                </c:pt>
                <c:pt idx="6">
                  <c:v>6.22</c:v>
                </c:pt>
                <c:pt idx="7">
                  <c:v>6.05</c:v>
                </c:pt>
                <c:pt idx="8">
                  <c:v>5.87</c:v>
                </c:pt>
                <c:pt idx="9">
                  <c:v>5.7</c:v>
                </c:pt>
                <c:pt idx="10">
                  <c:v>5.53</c:v>
                </c:pt>
                <c:pt idx="11">
                  <c:v>5.3599999999999985</c:v>
                </c:pt>
              </c:numCache>
            </c:numRef>
          </c:xVal>
          <c:yVal>
            <c:numRef>
              <c:f>Sheet1!$G$85:$G$96</c:f>
              <c:numCache>
                <c:formatCode>General</c:formatCode>
                <c:ptCount val="12"/>
                <c:pt idx="0">
                  <c:v>72</c:v>
                </c:pt>
                <c:pt idx="1">
                  <c:v>72</c:v>
                </c:pt>
                <c:pt idx="2">
                  <c:v>70.8</c:v>
                </c:pt>
                <c:pt idx="3">
                  <c:v>70.7</c:v>
                </c:pt>
                <c:pt idx="4">
                  <c:v>69.900000000000006</c:v>
                </c:pt>
                <c:pt idx="5">
                  <c:v>69.3</c:v>
                </c:pt>
                <c:pt idx="6">
                  <c:v>68.2</c:v>
                </c:pt>
                <c:pt idx="7">
                  <c:v>66.2</c:v>
                </c:pt>
                <c:pt idx="8">
                  <c:v>64.3</c:v>
                </c:pt>
                <c:pt idx="9">
                  <c:v>60.9</c:v>
                </c:pt>
                <c:pt idx="10">
                  <c:v>57.4</c:v>
                </c:pt>
                <c:pt idx="11">
                  <c:v>52.9</c:v>
                </c:pt>
              </c:numCache>
            </c:numRef>
          </c:yVal>
        </c:ser>
        <c:axId val="51919488"/>
        <c:axId val="51968256"/>
      </c:scatterChart>
      <c:valAx>
        <c:axId val="51919488"/>
        <c:scaling>
          <c:orientation val="minMax"/>
          <c:min val="5"/>
        </c:scaling>
        <c:axPos val="b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GB" sz="1400" b="0" baseline="0"/>
                  <a:t>Filament (V)</a:t>
                </a:r>
                <a:endParaRPr lang="en-GB" sz="1400" b="0"/>
              </a:p>
            </c:rich>
          </c:tx>
          <c:layout/>
        </c:title>
        <c:numFmt formatCode="General" sourceLinked="1"/>
        <c:majorTickMark val="none"/>
        <c:minorTickMark val="out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51968256"/>
        <c:crossesAt val="0"/>
        <c:crossBetween val="midCat"/>
      </c:valAx>
      <c:valAx>
        <c:axId val="51968256"/>
        <c:scaling>
          <c:orientation val="minMax"/>
          <c:max val="8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Output</a:t>
                </a:r>
                <a:r>
                  <a:rPr lang="en-US" sz="1400" b="0" baseline="0"/>
                  <a:t> Power</a:t>
                </a:r>
                <a:r>
                  <a:rPr lang="en-US" sz="1400" b="0"/>
                  <a:t> </a:t>
                </a:r>
                <a:r>
                  <a:rPr lang="en-US" sz="1400" b="0" baseline="0"/>
                  <a:t> </a:t>
                </a:r>
                <a:r>
                  <a:rPr lang="en-US" sz="1400" b="0"/>
                  <a:t>(kW)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919488"/>
        <c:crossesAt val="5"/>
        <c:crossBetween val="midCat"/>
      </c:valAx>
    </c:plotArea>
    <c:legend>
      <c:legendPos val="r"/>
      <c:layout>
        <c:manualLayout>
          <c:xMode val="edge"/>
          <c:yMode val="edge"/>
          <c:x val="0.12349332858647978"/>
          <c:y val="0.48909999116105263"/>
          <c:w val="0.22029874647752556"/>
          <c:h val="0.22858039702739447"/>
        </c:manualLayout>
      </c:layout>
      <c:spPr>
        <a:solidFill>
          <a:srgbClr val="FFFFFF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0.47281</cdr:x>
      <cdr:y>0.42897</cdr:y>
    </cdr:from>
    <cdr:to>
      <cdr:x>1</cdr:x>
      <cdr:y>0.73896</cdr:y>
    </cdr:to>
    <cdr:sp macro="" textlink="">
      <cdr:nvSpPr>
        <cdr:cNvPr id="2" name="Content Placeholder 2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3734776" y="1893276"/>
          <a:ext cx="4094816" cy="13681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" pitchFamily="2" charset="2"/>
            <a:buChar char="Ø"/>
            <a:tabLst/>
            <a:defRPr/>
          </a:pPr>
          <a:r>
            <a:rPr lang="en-GB" sz="1600" b="1" kern="0" dirty="0" smtClean="0">
              <a:latin typeface="Arial"/>
            </a:rPr>
            <a:t>Linear curve</a:t>
          </a: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" pitchFamily="2" charset="2"/>
            <a:buChar char="Ø"/>
            <a:tabLst/>
            <a:defRPr/>
          </a:pPr>
          <a:r>
            <a:rPr lang="en-GB" sz="1600" b="1" kern="0" dirty="0" smtClean="0">
              <a:latin typeface="Arial"/>
            </a:rPr>
            <a:t>No saturation @ 80 kW</a:t>
          </a: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" pitchFamily="2" charset="2"/>
            <a:buChar char="Ø"/>
            <a:tabLst/>
            <a:defRPr/>
          </a:pPr>
          <a:r>
            <a:rPr lang="en-GB" sz="1600" b="1" kern="0" dirty="0" smtClean="0">
              <a:latin typeface="Arial"/>
            </a:rPr>
            <a:t>Limited by interlock setting (85 kW)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0.48748</cdr:x>
      <cdr:y>0.408</cdr:y>
    </cdr:from>
    <cdr:to>
      <cdr:x>0.98452</cdr:x>
      <cdr:y>0.78335</cdr:y>
    </cdr:to>
    <cdr:sp macro="" textlink="">
      <cdr:nvSpPr>
        <cdr:cNvPr id="3" name="Content Placeholder 2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3672408" y="1800200"/>
          <a:ext cx="3744416" cy="16561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1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" pitchFamily="2" charset="2"/>
            <a:buChar char="Ø"/>
            <a:tabLst/>
            <a:defRPr/>
          </a:pPr>
          <a:r>
            <a:rPr lang="en-GB" sz="1600" b="1" kern="0" dirty="0" smtClean="0">
              <a:latin typeface="Arial"/>
            </a:rPr>
            <a:t>Normal operation: 7.25 V</a:t>
          </a: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" pitchFamily="2" charset="2"/>
            <a:buChar char="Ø"/>
            <a:tabLst/>
            <a:defRPr/>
          </a:pPr>
          <a:r>
            <a:rPr lang="en-GB" sz="1600" b="1" kern="0" dirty="0" smtClean="0">
              <a:latin typeface="Arial"/>
            </a:rPr>
            <a:t>Manage filament V during standby periods &gt; black heat</a:t>
          </a: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" pitchFamily="2" charset="2"/>
            <a:buChar char="Ø"/>
            <a:tabLst/>
            <a:defRPr/>
          </a:pPr>
          <a:r>
            <a:rPr lang="en-GB" sz="1600" b="1" kern="0" dirty="0" smtClean="0">
              <a:latin typeface="Arial"/>
            </a:rPr>
            <a:t>Optimise cathode life</a:t>
          </a: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Arial" pitchFamily="34" charset="0"/>
            <a:buChar char="•"/>
            <a:tabLst/>
            <a:defRPr/>
          </a:pPr>
          <a:endParaRPr lang="en-GB" sz="1600" b="1" kern="0" dirty="0" smtClean="0">
            <a:latin typeface="Arial"/>
          </a:endParaRP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Arial" pitchFamily="34" charset="0"/>
            <a:buChar char="•"/>
            <a:tabLst/>
            <a:defRPr/>
          </a:pPr>
          <a:endParaRPr lang="en-GB" sz="1600" b="1" kern="0" dirty="0" smtClean="0">
            <a:latin typeface="Arial"/>
          </a:endParaRPr>
        </a:p>
        <a:p xmlns:a="http://schemas.openxmlformats.org/drawingml/2006/main"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Arial" pitchFamily="34" charset="0"/>
            <a:buChar char="•"/>
            <a:tabLst/>
            <a:defRPr/>
          </a:pPr>
          <a:endParaRPr lang="en-GB" sz="1600" b="1" kern="0" dirty="0" smtClean="0">
            <a:latin typeface="Arial"/>
          </a:endParaRPr>
        </a:p>
      </cdr:txBody>
    </cdr:sp>
  </cdr:relSizeAnchor>
  <cdr:relSizeAnchor xmlns:cdr="http://schemas.openxmlformats.org/drawingml/2006/chartDrawing">
    <cdr:from>
      <cdr:x>0.76468</cdr:x>
      <cdr:y>0.2448</cdr:y>
    </cdr:from>
    <cdr:to>
      <cdr:x>0.76468</cdr:x>
      <cdr:y>0.39168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 flipV="1">
          <a:off x="5760640" y="1080120"/>
          <a:ext cx="0" cy="64807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CC99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0.08603</cdr:x>
      <cdr:y>0.14688</cdr:y>
    </cdr:from>
    <cdr:to>
      <cdr:x>0.2294</cdr:x>
      <cdr:y>0.35904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648072"/>
          <a:ext cx="108012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chemeClr val="accent2"/>
              </a:solidFill>
            </a:rPr>
            <a:t>Thermally</a:t>
          </a:r>
        </a:p>
        <a:p xmlns:a="http://schemas.openxmlformats.org/drawingml/2006/main">
          <a:r>
            <a:rPr lang="en-GB" sz="1600" dirty="0" smtClean="0">
              <a:solidFill>
                <a:schemeClr val="accent2"/>
              </a:solidFill>
            </a:rPr>
            <a:t>Limited</a:t>
          </a:r>
        </a:p>
        <a:p xmlns:a="http://schemas.openxmlformats.org/drawingml/2006/main">
          <a:r>
            <a:rPr lang="en-GB" sz="1600" dirty="0" smtClean="0">
              <a:solidFill>
                <a:schemeClr val="accent2"/>
              </a:solidFill>
            </a:rPr>
            <a:t>Emission</a:t>
          </a:r>
          <a:endParaRPr lang="en-GB" sz="16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0.25808</cdr:x>
      <cdr:y>0.0816</cdr:y>
    </cdr:from>
    <cdr:to>
      <cdr:x>0.40146</cdr:x>
      <cdr:y>0.29376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44216" y="360040"/>
          <a:ext cx="108012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chemeClr val="accent2"/>
              </a:solidFill>
            </a:rPr>
            <a:t>Space Charge Limited</a:t>
          </a:r>
        </a:p>
        <a:p xmlns:a="http://schemas.openxmlformats.org/drawingml/2006/main">
          <a:r>
            <a:rPr lang="en-GB" sz="1600" dirty="0" smtClean="0">
              <a:solidFill>
                <a:schemeClr val="accent2"/>
              </a:solidFill>
            </a:rPr>
            <a:t>Emission</a:t>
          </a:r>
          <a:endParaRPr lang="en-GB" sz="1600" dirty="0">
            <a:solidFill>
              <a:schemeClr val="accent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4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2" y="0"/>
            <a:ext cx="294576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8" y="4716225"/>
            <a:ext cx="4985380" cy="44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449"/>
            <a:ext cx="2945764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2" y="9432449"/>
            <a:ext cx="2945763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D6E82EB-547E-4CF5-AB2C-4C61DFF46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1" name="Picture 15" descr="diamond logo approv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5943600"/>
            <a:ext cx="2590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CWL-203W-03P7_01.m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2952328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Peter Marten</a:t>
            </a:r>
            <a:br>
              <a:rPr lang="en-GB" sz="2000" dirty="0" smtClean="0"/>
            </a:br>
            <a:r>
              <a:rPr lang="en-GB" sz="2000" dirty="0" smtClean="0"/>
              <a:t>Senior RF Technician</a:t>
            </a:r>
            <a:br>
              <a:rPr lang="en-GB" sz="2000" dirty="0" smtClean="0"/>
            </a:br>
            <a:r>
              <a:rPr lang="en-GB" sz="2000" dirty="0" smtClean="0"/>
              <a:t>Diamond RF Group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GB" sz="20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ESLS-RF Meeting, October 5-6</a:t>
            </a:r>
            <a:r>
              <a:rPr lang="en-GB" sz="20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ESRF</a:t>
            </a: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95536" y="1484784"/>
            <a:ext cx="82809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IOT Measurements &amp; </a:t>
            </a:r>
            <a:r>
              <a:rPr lang="en-GB" sz="2800" b="1" kern="0" noProof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Amplifier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Improvements at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Output Coupling on Efficiency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7"/>
            <a:ext cx="6912768" cy="452944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48064" y="3212976"/>
            <a:ext cx="3995936" cy="1944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Arial"/>
              </a:rPr>
              <a:t>Same efficiency if OLC tuned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kern="0" dirty="0" smtClean="0">
                <a:latin typeface="Arial"/>
              </a:rPr>
              <a:t>Problem: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Arial"/>
              </a:rPr>
              <a:t>Can’t increase power instantly to 80 kW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Arial"/>
              </a:rPr>
              <a:t>Danger of tube damage if run in </a:t>
            </a:r>
            <a:r>
              <a:rPr lang="en-GB" sz="1600" b="1" kern="0" dirty="0" err="1" smtClean="0">
                <a:latin typeface="Arial"/>
              </a:rPr>
              <a:t>undercoupled</a:t>
            </a:r>
            <a:r>
              <a:rPr lang="en-GB" sz="1600" b="1" kern="0" dirty="0" smtClean="0">
                <a:latin typeface="Arial"/>
              </a:rPr>
              <a:t> region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600" b="1" kern="0" dirty="0" smtClean="0"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600" b="1" kern="0" dirty="0" smtClean="0"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419872" y="2420888"/>
            <a:ext cx="0" cy="2880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860032" y="2420888"/>
            <a:ext cx="0" cy="2880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1"/>
          <p:cNvSpPr txBox="1"/>
          <p:nvPr/>
        </p:nvSpPr>
        <p:spPr>
          <a:xfrm>
            <a:off x="1619672" y="4941168"/>
            <a:ext cx="1121290" cy="2461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latin typeface="Arial"/>
              </a:rPr>
              <a:t>Undercoupled</a:t>
            </a:r>
            <a:endParaRPr lang="en-GB" sz="10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Effect of Filament Voltage on Power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83568" y="1412776"/>
          <a:ext cx="7533411" cy="44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339752" y="1916832"/>
            <a:ext cx="792088" cy="16561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Amplifier Faults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032449" cy="3042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11061" cy="3024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4869160"/>
            <a:ext cx="7772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kern="0" dirty="0" smtClean="0">
                <a:latin typeface="+mn-lt"/>
              </a:rPr>
              <a:t>Blackened Cu collector (268-0851) failed at 80 kW during tests compared with an example after 8 years service in a TV transmitter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412776"/>
            <a:ext cx="7772400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kern="0" dirty="0" smtClean="0">
                <a:latin typeface="+mn-lt"/>
              </a:rPr>
              <a:t>Water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Amplifier Faults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latin typeface="+mn-lt"/>
              </a:rPr>
              <a:t>Water System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+mn-lt"/>
              </a:rPr>
              <a:t>Si contamination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+mn-lt"/>
              </a:rPr>
              <a:t>IOT failed during conditioning at 80 kW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+mn-lt"/>
              </a:rPr>
              <a:t>IOT Power limited to 60 kW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+mn-lt"/>
              </a:rPr>
              <a:t>Coolant and Cu collector analysed &gt; Si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err="1" smtClean="0"/>
              <a:t>Dowcal</a:t>
            </a:r>
            <a:r>
              <a:rPr lang="en-GB" sz="1600" dirty="0" smtClean="0"/>
              <a:t> 10 formula had </a:t>
            </a:r>
            <a:r>
              <a:rPr lang="en-GB" sz="1600" dirty="0" smtClean="0">
                <a:latin typeface="+mn-lt"/>
              </a:rPr>
              <a:t>changed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D</a:t>
            </a:r>
            <a:r>
              <a:rPr lang="en-GB" sz="1600" dirty="0" smtClean="0">
                <a:latin typeface="+mn-lt"/>
              </a:rPr>
              <a:t>econtaminated water systems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+mn-lt"/>
              </a:rPr>
              <a:t>Replaced with 40% </a:t>
            </a:r>
            <a:r>
              <a:rPr lang="en-GB" sz="1600" dirty="0" err="1" smtClean="0">
                <a:latin typeface="+mn-lt"/>
              </a:rPr>
              <a:t>Thermocal</a:t>
            </a:r>
            <a:r>
              <a:rPr lang="en-GB" sz="1600" dirty="0" smtClean="0">
                <a:latin typeface="+mn-lt"/>
              </a:rPr>
              <a:t> C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6" name="Picture 2" descr="F:\IMG_433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33013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Modifications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3568" y="1484784"/>
            <a:ext cx="74168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+mn-lt"/>
              </a:rPr>
              <a:t>PSM AHU belts replaced (</a:t>
            </a:r>
            <a:r>
              <a:rPr lang="en-GB" sz="2400" b="1" dirty="0" err="1" smtClean="0">
                <a:latin typeface="+mn-lt"/>
              </a:rPr>
              <a:t>Optibelt</a:t>
            </a:r>
            <a:r>
              <a:rPr lang="en-GB" sz="2400" b="1" dirty="0" smtClean="0">
                <a:latin typeface="+mn-lt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+mn-lt"/>
              </a:rPr>
              <a:t>Smoke detectors installed inside HVPS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+mn-lt"/>
              </a:rPr>
              <a:t>PSM PSI 04 current measurement board modified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+mn-lt"/>
              </a:rPr>
              <a:t>Second AHU for rack and IOT cooling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+mn-lt"/>
              </a:rPr>
              <a:t>Drive amplifier coax upgraded (&lt;loss, RF, life)</a:t>
            </a:r>
          </a:p>
          <a:p>
            <a:pPr>
              <a:buFont typeface="Arial" pitchFamily="34" charset="0"/>
              <a:buChar char="•"/>
            </a:pPr>
            <a:endParaRPr lang="en-GB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b="1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+mn-lt"/>
            </a:endParaRPr>
          </a:p>
          <a:p>
            <a:endParaRPr lang="en-GB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Upgrade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3074" name="Picture 2" descr="F:\PMDiag-Mod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052736"/>
            <a:ext cx="7740352" cy="55175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1556792"/>
            <a:ext cx="324036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Secondary System with Glycol</a:t>
            </a:r>
            <a:endParaRPr lang="en-GB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2060848"/>
            <a:ext cx="129614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Current System x 3</a:t>
            </a:r>
            <a:endParaRPr lang="en-GB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88851" y="4447855"/>
            <a:ext cx="194421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Primary Cooling</a:t>
            </a:r>
            <a:endParaRPr lang="en-GB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212976"/>
            <a:ext cx="324036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Secondary System with Water</a:t>
            </a:r>
            <a:endParaRPr lang="en-GB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47964" y="1912475"/>
            <a:ext cx="129614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Primary Cooling</a:t>
            </a:r>
            <a:endParaRPr lang="en-GB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3789040"/>
            <a:ext cx="93610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Reject Loads</a:t>
            </a:r>
            <a:endParaRPr lang="en-GB" sz="1600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23928" y="2420888"/>
            <a:ext cx="576064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23928" y="4293096"/>
            <a:ext cx="720080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923928" y="5517232"/>
            <a:ext cx="648072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Upgrade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Provide duty and standby pumps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Eliminate glycol from IOT cooling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Improve present water system (disturbance during repairs often causes unrelated leaks) 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Ideally remove Glycol requirement from reject loads (H &amp; S, messy, reduced cooling efficiency)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Simplify design to cool all three systems from one secondary water system (R. load modelling)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/>
              <a:t>The Water Load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Water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B050"/>
                </a:solidFill>
              </a:rPr>
              <a:t>The present load uses a mixture of 40% Glycol and 60% Water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CC00FF"/>
                </a:solidFill>
              </a:rPr>
              <a:t>Need to maintain a separate circuit(?)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chemeClr val="accent6"/>
                </a:solidFill>
              </a:rPr>
              <a:t>The new load will use pure water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Easier maintenance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smtClean="0"/>
              <a:t>The High Power Co-axial Load</a:t>
            </a:r>
            <a:endParaRPr lang="en-GB" sz="36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6553200" cy="11509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FF"/>
                </a:solidFill>
              </a:rPr>
              <a:t>Matched to the input transmission line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FF"/>
                </a:solidFill>
              </a:rPr>
              <a:t>Absorb all the input power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FF"/>
                </a:solidFill>
              </a:rPr>
              <a:t>Remove the heat generated by water circulation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76600" y="3933825"/>
            <a:ext cx="3095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b="1" dirty="0">
                <a:solidFill>
                  <a:srgbClr val="0000FF"/>
                </a:solidFill>
                <a:latin typeface="+mn-lt"/>
              </a:rPr>
              <a:t>Slowly introduce water while keeping matched so that the wave attenuates on its forward travel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4005263"/>
            <a:ext cx="21605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b="1" dirty="0">
                <a:solidFill>
                  <a:srgbClr val="0000FF"/>
                </a:solidFill>
                <a:latin typeface="+mn-lt"/>
              </a:rPr>
              <a:t>Extra length to absorb remaining energy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 t="32661" r="-11" b="36598"/>
          <a:stretch>
            <a:fillRect/>
          </a:stretch>
        </p:blipFill>
        <p:spPr bwMode="auto">
          <a:xfrm>
            <a:off x="827088" y="2924175"/>
            <a:ext cx="54006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8" name="Straight Arrow Connector 19"/>
          <p:cNvCxnSpPr>
            <a:cxnSpLocks noChangeShapeType="1"/>
          </p:cNvCxnSpPr>
          <p:nvPr/>
        </p:nvCxnSpPr>
        <p:spPr bwMode="auto">
          <a:xfrm rot="10800000">
            <a:off x="3203575" y="3284538"/>
            <a:ext cx="1081088" cy="72072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lg"/>
          </a:ln>
        </p:spPr>
      </p:cxnSp>
      <p:cxnSp>
        <p:nvCxnSpPr>
          <p:cNvPr id="15369" name="Straight Arrow Connector 20"/>
          <p:cNvCxnSpPr>
            <a:cxnSpLocks noChangeShapeType="1"/>
          </p:cNvCxnSpPr>
          <p:nvPr/>
        </p:nvCxnSpPr>
        <p:spPr bwMode="auto">
          <a:xfrm rot="10800000">
            <a:off x="971550" y="3573463"/>
            <a:ext cx="647700" cy="4318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lg"/>
          </a:ln>
        </p:spPr>
      </p:cxnSp>
      <p:sp>
        <p:nvSpPr>
          <p:cNvPr id="24" name="TextBox 23"/>
          <p:cNvSpPr txBox="1"/>
          <p:nvPr/>
        </p:nvSpPr>
        <p:spPr>
          <a:xfrm>
            <a:off x="5435600" y="2708275"/>
            <a:ext cx="7921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b="1" dirty="0">
                <a:solidFill>
                  <a:srgbClr val="0000FF"/>
                </a:solidFill>
                <a:latin typeface="+mn-lt"/>
              </a:rPr>
              <a:t>Input</a:t>
            </a:r>
          </a:p>
        </p:txBody>
      </p:sp>
      <p:pic>
        <p:nvPicPr>
          <p:cNvPr id="15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276475"/>
            <a:ext cx="23241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72" name="Straight Connector 55"/>
          <p:cNvCxnSpPr>
            <a:cxnSpLocks noChangeShapeType="1"/>
          </p:cNvCxnSpPr>
          <p:nvPr/>
        </p:nvCxnSpPr>
        <p:spPr bwMode="auto">
          <a:xfrm rot="5400000">
            <a:off x="1871662" y="3392488"/>
            <a:ext cx="9366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57" name="TextBox 56"/>
          <p:cNvSpPr txBox="1"/>
          <p:nvPr/>
        </p:nvSpPr>
        <p:spPr>
          <a:xfrm>
            <a:off x="2195513" y="2636838"/>
            <a:ext cx="288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95513" y="3789363"/>
            <a:ext cx="3603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6"/>
                </a:solidFill>
              </a:rPr>
              <a:t>A</a:t>
            </a:r>
            <a:r>
              <a:rPr lang="en-GB" b="1" dirty="0">
                <a:solidFill>
                  <a:schemeClr val="accent6"/>
                </a:solidFill>
                <a:sym typeface="Symbol"/>
              </a:rPr>
              <a:t>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59563" y="1844675"/>
            <a:ext cx="2233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08000"/>
                </a:solidFill>
                <a:latin typeface="+mn-lt"/>
              </a:rPr>
              <a:t>Section at A-A</a:t>
            </a:r>
            <a:r>
              <a:rPr lang="en-GB" sz="2000" dirty="0">
                <a:solidFill>
                  <a:srgbClr val="008000"/>
                </a:solidFill>
                <a:latin typeface="+mn-lt"/>
                <a:sym typeface="Symbol"/>
              </a:rPr>
              <a:t></a:t>
            </a:r>
            <a:endParaRPr lang="en-GB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5288" y="5084763"/>
            <a:ext cx="6192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CC00FF"/>
                </a:solidFill>
                <a:latin typeface="+mn-lt"/>
              </a:rPr>
              <a:t>d</a:t>
            </a:r>
            <a:r>
              <a:rPr lang="en-GB" sz="2000" b="1" dirty="0">
                <a:solidFill>
                  <a:srgbClr val="008000"/>
                </a:solidFill>
                <a:latin typeface="+mn-lt"/>
              </a:rPr>
              <a:t> and </a:t>
            </a:r>
            <a:r>
              <a:rPr lang="en-GB" sz="2000" b="1" dirty="0">
                <a:solidFill>
                  <a:srgbClr val="CC00FF"/>
                </a:solidFill>
                <a:latin typeface="+mn-lt"/>
              </a:rPr>
              <a:t>d1</a:t>
            </a:r>
            <a:r>
              <a:rPr lang="en-GB" sz="2000" b="1" dirty="0">
                <a:solidFill>
                  <a:srgbClr val="008000"/>
                </a:solidFill>
                <a:latin typeface="+mn-lt"/>
              </a:rPr>
              <a:t> are changed in steps to keep impedance  matched and introduce more &amp; more water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772816"/>
            <a:ext cx="4030216" cy="4191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IOT Statistics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Amplifier Trips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IOT Measurements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Amplifier Faults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Modifications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Current Projects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Dielectric Properties of Water &amp; Glycol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650" y="1412875"/>
          <a:ext cx="7704855" cy="174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520280"/>
                <a:gridCol w="2232247"/>
              </a:tblGrid>
              <a:tr h="817051">
                <a:tc>
                  <a:txBody>
                    <a:bodyPr/>
                    <a:lstStyle/>
                    <a:p>
                      <a:pPr algn="l"/>
                      <a:endParaRPr lang="en-GB" sz="2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40% Glycol-Water Mixture </a:t>
                      </a:r>
                      <a:r>
                        <a:rPr lang="en-GB" sz="20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@25</a:t>
                      </a:r>
                      <a:r>
                        <a:rPr lang="en-GB" sz="20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C</a:t>
                      </a:r>
                      <a:endParaRPr lang="en-GB" sz="2000" b="1" kern="1200" dirty="0" smtClean="0">
                        <a:solidFill>
                          <a:srgbClr val="CC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Pure Water </a:t>
                      </a:r>
                      <a:r>
                        <a:rPr lang="en-GB" sz="20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@25</a:t>
                      </a:r>
                      <a:r>
                        <a:rPr lang="en-GB" sz="20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C</a:t>
                      </a:r>
                      <a:endParaRPr lang="en-GB" sz="2000" b="1" kern="1200" dirty="0" smtClean="0">
                        <a:solidFill>
                          <a:srgbClr val="CC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811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Dielectric Constant (</a:t>
                      </a:r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)</a:t>
                      </a:r>
                      <a:endParaRPr lang="en-GB" sz="2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811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Loss Tangent (</a:t>
                      </a:r>
                      <a:r>
                        <a:rPr lang="en-GB" sz="2000" b="1" kern="1200" dirty="0" err="1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tan</a:t>
                      </a:r>
                      <a:r>
                        <a:rPr lang="en-GB" sz="2000" b="1" kern="1200" dirty="0" err="1" smtClean="0">
                          <a:solidFill>
                            <a:srgbClr val="0066FF"/>
                          </a:solidFill>
                          <a:latin typeface="Symbol" pitchFamily="18" charset="2"/>
                          <a:ea typeface="+mn-ea"/>
                          <a:cs typeface="+mn-cs"/>
                          <a:sym typeface="Symbol"/>
                        </a:rPr>
                        <a:t>d</a:t>
                      </a:r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~0.2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~0.024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4213" y="3141663"/>
            <a:ext cx="78486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Glycol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200" b="1" dirty="0">
                <a:solidFill>
                  <a:srgbClr val="009900"/>
                </a:solidFill>
                <a:latin typeface="+mn-lt"/>
              </a:rPr>
              <a:t>	Impedance matching is relatively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</a:rPr>
              <a:t>easy</a:t>
            </a:r>
            <a:endParaRPr lang="en-GB" sz="2200" b="1" dirty="0">
              <a:solidFill>
                <a:srgbClr val="009900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200" b="1" dirty="0">
                <a:solidFill>
                  <a:srgbClr val="009900"/>
                </a:solidFill>
                <a:latin typeface="+mn-lt"/>
              </a:rPr>
              <a:t>	Good absorber of RF Power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200" b="1" dirty="0">
                <a:solidFill>
                  <a:srgbClr val="009900"/>
                </a:solidFill>
                <a:latin typeface="+mn-lt"/>
              </a:rPr>
              <a:t>	</a:t>
            </a:r>
            <a:r>
              <a:rPr lang="en-GB" sz="2200" b="1" dirty="0">
                <a:solidFill>
                  <a:srgbClr val="009900"/>
                </a:solidFill>
                <a:latin typeface="+mn-lt"/>
                <a:sym typeface="Symbol"/>
              </a:rPr>
              <a:t> Fast attenuation leading to compact design</a:t>
            </a:r>
          </a:p>
          <a:p>
            <a:pPr>
              <a:defRPr/>
            </a:pPr>
            <a:r>
              <a:rPr lang="en-GB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Water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200" b="1" dirty="0">
                <a:solidFill>
                  <a:srgbClr val="0000FF"/>
                </a:solidFill>
                <a:latin typeface="+mn-lt"/>
                <a:sym typeface="Symbol"/>
              </a:rPr>
              <a:t>	Impedance matching is relatively difficult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200" b="1" dirty="0">
                <a:solidFill>
                  <a:srgbClr val="0000FF"/>
                </a:solidFill>
                <a:latin typeface="+mn-lt"/>
                <a:sym typeface="Symbol"/>
              </a:rPr>
              <a:t>	Not a good absorber of RF power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200" b="1" dirty="0">
                <a:solidFill>
                  <a:srgbClr val="0000FF"/>
                </a:solidFill>
                <a:latin typeface="+mn-lt"/>
                <a:sym typeface="Symbol"/>
              </a:rPr>
              <a:t>	 Slow attenuation leading to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sym typeface="Symbol"/>
              </a:rPr>
              <a:t>increased length</a:t>
            </a:r>
            <a:endParaRPr lang="en-GB" sz="22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Numerical Design of Water Load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0000FF"/>
                </a:solidFill>
              </a:rPr>
              <a:t>Using CST Studio Time Domain / frequency Domain Solvers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611981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Numerical Design of Water Load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             </a:t>
            </a:r>
            <a:endParaRPr lang="en-GB" dirty="0"/>
          </a:p>
        </p:txBody>
      </p:sp>
      <p:sp>
        <p:nvSpPr>
          <p:cNvPr id="1843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E – Field 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Due to relatively low </a:t>
            </a:r>
            <a:r>
              <a:rPr lang="en-GB" i="1" dirty="0" err="1" smtClean="0">
                <a:solidFill>
                  <a:srgbClr val="0000FF"/>
                </a:solidFill>
              </a:rPr>
              <a:t>tan</a:t>
            </a:r>
            <a:r>
              <a:rPr lang="en-GB" i="1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GB" dirty="0" smtClean="0">
                <a:solidFill>
                  <a:srgbClr val="0000FF"/>
                </a:solidFill>
              </a:rPr>
              <a:t> there is still enough energy left at the end.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Need more sections of Teflon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Design in progress</a:t>
            </a:r>
          </a:p>
          <a:p>
            <a:pPr>
              <a:buFontTx/>
              <a:buNone/>
            </a:pPr>
            <a:r>
              <a:rPr lang="en-GB" dirty="0" smtClean="0">
                <a:solidFill>
                  <a:srgbClr val="0000FF"/>
                </a:solidFill>
              </a:rPr>
              <a:t>	</a:t>
            </a:r>
            <a:r>
              <a:rPr lang="en-GB" dirty="0" smtClean="0">
                <a:solidFill>
                  <a:srgbClr val="008000"/>
                </a:solidFill>
                <a:hlinkClick r:id="rId2" action="ppaction://hlinkfile"/>
              </a:rPr>
              <a:t>The Load</a:t>
            </a:r>
            <a:endParaRPr lang="en-GB" dirty="0" smtClean="0">
              <a:solidFill>
                <a:srgbClr val="008000"/>
              </a:solidFill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 t="13152" r="7382" b="58372"/>
          <a:stretch>
            <a:fillRect/>
          </a:stretch>
        </p:blipFill>
        <p:spPr bwMode="auto">
          <a:xfrm>
            <a:off x="685800" y="2205038"/>
            <a:ext cx="71993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Fast IOT Fault Detection and Isolation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691573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Purpose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IOT breakdown is single largest amplifier fault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Fault on one IOT isolates HV for all 4 IOTs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Typically 10-15 trips per year / 8 IOTs in operation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Recovery is fast – but beam is lost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r>
              <a:rPr lang="en-GB" sz="2400" b="1" dirty="0" smtClean="0"/>
              <a:t>Possible solution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Detect IOT fault </a:t>
            </a:r>
            <a:r>
              <a:rPr lang="en-GB" sz="2400" b="1" dirty="0" smtClean="0">
                <a:solidFill>
                  <a:schemeClr val="accent2"/>
                </a:solidFill>
              </a:rPr>
              <a:t>(µ</a:t>
            </a:r>
            <a:r>
              <a:rPr lang="en-GB" sz="2400" b="1" dirty="0" err="1" smtClean="0">
                <a:solidFill>
                  <a:schemeClr val="accent2"/>
                </a:solidFill>
              </a:rPr>
              <a:t>s</a:t>
            </a:r>
            <a:r>
              <a:rPr lang="en-GB" sz="2400" b="1" dirty="0" smtClean="0">
                <a:solidFill>
                  <a:schemeClr val="accent2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Isolate IOT HV </a:t>
            </a:r>
            <a:r>
              <a:rPr lang="en-GB" sz="2400" b="1" dirty="0" smtClean="0">
                <a:solidFill>
                  <a:schemeClr val="accent2"/>
                </a:solidFill>
              </a:rPr>
              <a:t>(dissipated energy &lt; 9J)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Maintain beam –&gt; </a:t>
            </a:r>
            <a:r>
              <a:rPr lang="en-GB" sz="2400" b="1" dirty="0" smtClean="0">
                <a:solidFill>
                  <a:schemeClr val="accent2"/>
                </a:solidFill>
              </a:rPr>
              <a:t>Other IOTs to ramp up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Re-instate IOT -&gt; </a:t>
            </a:r>
            <a:r>
              <a:rPr lang="en-GB" sz="2400" b="1" dirty="0" smtClean="0">
                <a:solidFill>
                  <a:schemeClr val="accent2"/>
                </a:solidFill>
              </a:rPr>
              <a:t>Other IOTs ramps down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0" y="1097360"/>
            <a:ext cx="9036496" cy="57606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2" descr="C:\Documents and Settings\mj65\Desktop\Screenshot-ArchiveViewer - Untitled.xml -19.png"/>
          <p:cNvPicPr>
            <a:picLocks noChangeAspect="1" noChangeArrowheads="1"/>
          </p:cNvPicPr>
          <p:nvPr/>
        </p:nvPicPr>
        <p:blipFill>
          <a:blip r:embed="rId2" cstate="print"/>
          <a:srcRect l="1276" t="31772" r="34946" b="4683"/>
          <a:stretch>
            <a:fillRect/>
          </a:stretch>
        </p:blipFill>
        <p:spPr bwMode="auto">
          <a:xfrm>
            <a:off x="0" y="1484784"/>
            <a:ext cx="3600400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8112" y="1916832"/>
            <a:ext cx="14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Cavity voltage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096" y="2564904"/>
            <a:ext cx="24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current = 210 </a:t>
            </a:r>
            <a:r>
              <a:rPr lang="en-GB" dirty="0" err="1" smtClean="0"/>
              <a:t>mA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2048" y="508518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IOT power</a:t>
            </a:r>
          </a:p>
          <a:p>
            <a:r>
              <a:rPr lang="en-GB" sz="2400" dirty="0" smtClean="0"/>
              <a:t>Note IOT 1 turned off and IOTs 2,3 and 4 compensate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56184" y="4437112"/>
            <a:ext cx="67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IOT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6144" y="3356992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IOT 2, 3, 4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16224" y="371703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60240" y="4437112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72408" y="170080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voltage disturbance during switching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240360" y="2060848"/>
            <a:ext cx="43204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OToffCav1_01.png"/>
          <p:cNvPicPr>
            <a:picLocks noChangeAspect="1"/>
          </p:cNvPicPr>
          <p:nvPr/>
        </p:nvPicPr>
        <p:blipFill>
          <a:blip r:embed="rId3" cstate="print"/>
          <a:srcRect l="19295" t="2339" r="26680" b="4440"/>
          <a:stretch>
            <a:fillRect/>
          </a:stretch>
        </p:blipFill>
        <p:spPr>
          <a:xfrm>
            <a:off x="5148064" y="1268760"/>
            <a:ext cx="3600400" cy="47148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0072" y="980728"/>
            <a:ext cx="398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Close up of IOT turn OFF and 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1628800"/>
            <a:ext cx="167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Cavity 1 Voltage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2348880"/>
            <a:ext cx="16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 Power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156176" y="2780928"/>
            <a:ext cx="171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Reflected Power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00192" y="3429000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IOT 1 OFF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4725144"/>
            <a:ext cx="189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IOTs 2, 3 and 4 UP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0440" y="5733256"/>
            <a:ext cx="3433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Preparation:</a:t>
            </a:r>
          </a:p>
          <a:p>
            <a:r>
              <a:rPr lang="en-GB" sz="2000" dirty="0" smtClean="0"/>
              <a:t>Quench Detector turned OFF</a:t>
            </a:r>
          </a:p>
          <a:p>
            <a:r>
              <a:rPr lang="en-GB" sz="2000" dirty="0" smtClean="0"/>
              <a:t>Reflected power trip turned off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Fast IOT Fault Detection and Isolation</a:t>
            </a:r>
            <a:endParaRPr lang="en-GB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/>
                </a:solidFill>
              </a:rPr>
              <a:t>Successful First Test of Principle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96136" y="4581128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724128" y="3212976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796136" y="5661248"/>
            <a:ext cx="216024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588224" y="530120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20 ms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Signal </a:t>
            </a:r>
            <a:r>
              <a:rPr lang="en-GB" dirty="0" err="1" smtClean="0"/>
              <a:t>debounce</a:t>
            </a:r>
            <a:r>
              <a:rPr lang="en-GB" dirty="0" smtClean="0"/>
              <a:t> and first fault reporting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Filament management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HV PSM regulation investigation at certain 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12175" y="1772816"/>
            <a:ext cx="3387467" cy="34778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On behalf of the RF Group</a:t>
            </a:r>
          </a:p>
          <a:p>
            <a:pPr algn="ctr"/>
            <a:r>
              <a:rPr lang="en-GB" sz="2000" dirty="0" smtClean="0">
                <a:latin typeface="+mn-lt"/>
              </a:rPr>
              <a:t>Morten Jensen</a:t>
            </a:r>
          </a:p>
          <a:p>
            <a:pPr algn="ctr"/>
            <a:r>
              <a:rPr lang="en-GB" sz="2000" dirty="0" smtClean="0">
                <a:latin typeface="+mn-lt"/>
              </a:rPr>
              <a:t>Pengda Gu</a:t>
            </a:r>
          </a:p>
          <a:p>
            <a:pPr algn="ctr"/>
            <a:r>
              <a:rPr lang="en-GB" sz="2000" dirty="0" smtClean="0">
                <a:latin typeface="+mn-lt"/>
              </a:rPr>
              <a:t>Matt </a:t>
            </a:r>
            <a:r>
              <a:rPr lang="en-GB" sz="2000" dirty="0">
                <a:latin typeface="+mn-lt"/>
              </a:rPr>
              <a:t>Maddock </a:t>
            </a:r>
          </a:p>
          <a:p>
            <a:pPr algn="ctr"/>
            <a:r>
              <a:rPr lang="en-GB" sz="2000" dirty="0">
                <a:latin typeface="+mn-lt"/>
              </a:rPr>
              <a:t>Peter Marten </a:t>
            </a:r>
          </a:p>
          <a:p>
            <a:pPr algn="ctr"/>
            <a:r>
              <a:rPr lang="en-GB" sz="2000" dirty="0">
                <a:latin typeface="+mn-lt"/>
              </a:rPr>
              <a:t>Shivaji Pande</a:t>
            </a:r>
          </a:p>
          <a:p>
            <a:pPr algn="ctr"/>
            <a:r>
              <a:rPr lang="en-GB" sz="2000" dirty="0">
                <a:latin typeface="+mn-lt"/>
              </a:rPr>
              <a:t>Simon Rains</a:t>
            </a:r>
          </a:p>
          <a:p>
            <a:pPr algn="ctr"/>
            <a:r>
              <a:rPr lang="en-GB" sz="2000" dirty="0">
                <a:latin typeface="+mn-lt"/>
              </a:rPr>
              <a:t>Adam Rankin</a:t>
            </a:r>
          </a:p>
          <a:p>
            <a:pPr algn="ctr"/>
            <a:r>
              <a:rPr lang="en-GB" sz="2000" dirty="0">
                <a:latin typeface="+mn-lt"/>
              </a:rPr>
              <a:t>David Spink</a:t>
            </a:r>
          </a:p>
          <a:p>
            <a:pPr algn="ctr"/>
            <a:r>
              <a:rPr lang="en-GB" sz="2000" dirty="0">
                <a:latin typeface="+mn-lt"/>
              </a:rPr>
              <a:t>Alun Watkins</a:t>
            </a:r>
          </a:p>
          <a:p>
            <a:pPr algn="ctr"/>
            <a:endParaRPr lang="en-US" sz="2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27784" y="5085184"/>
            <a:ext cx="3744936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latin typeface="+mn-lt"/>
              </a:rPr>
              <a:t>Thank you for your </a:t>
            </a:r>
            <a:r>
              <a:rPr lang="en-GB" sz="2000" b="1" dirty="0" smtClean="0">
                <a:latin typeface="+mn-lt"/>
              </a:rPr>
              <a:t>attention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16016" y="3573016"/>
            <a:ext cx="4320480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lang="en-GB" sz="1600" b="1" kern="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GB" sz="1600" b="1" kern="0" dirty="0" smtClean="0"/>
              <a:t>3 Faulty: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1 Failed during initial e2v commissioning (2007), replaced under warranty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1 Failed during setup, Si contamination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Leaky ion pump on delivery, 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b="1" kern="0" dirty="0" smtClean="0"/>
              <a:t>replaced under warranty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573016"/>
            <a:ext cx="4572000" cy="23575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GB" sz="1600" kern="0" dirty="0" smtClean="0"/>
              <a:t>20 IOTs, 12 in 3 amps.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GB" sz="1600" b="1" kern="0" dirty="0" smtClean="0"/>
              <a:t>17 </a:t>
            </a:r>
            <a:r>
              <a:rPr lang="en-GB" sz="1600" b="1" kern="0" dirty="0" smtClean="0"/>
              <a:t>Working: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10 IOTs have combined operating hours over 141,000 hours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GB" sz="1600" b="1" kern="0" dirty="0" smtClean="0"/>
              <a:t>      (2 IOTs have operated for &gt; 25,500 hours)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GB" sz="1600" b="1" kern="0" dirty="0" smtClean="0"/>
              <a:t>      All 10 are still working well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7</a:t>
            </a:r>
            <a:r>
              <a:rPr lang="en-GB" sz="1600" b="1" kern="0" dirty="0" smtClean="0"/>
              <a:t> </a:t>
            </a:r>
            <a:r>
              <a:rPr lang="en-GB" sz="1600" b="1" kern="0" dirty="0" smtClean="0"/>
              <a:t>Spare IOTs undergoing conditioning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2 IOTs waiting for further investigation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Operating Hours</a:t>
            </a:r>
            <a:endParaRPr lang="en-GB" dirty="0"/>
          </a:p>
        </p:txBody>
      </p:sp>
      <p:pic>
        <p:nvPicPr>
          <p:cNvPr id="7" name="Content Placeholder 6" descr="Fil Hou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412777"/>
            <a:ext cx="7272807" cy="223224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5856" y="1556792"/>
            <a:ext cx="4030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51720" y="1988840"/>
            <a:ext cx="936104" cy="216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000" kern="0" noProof="0" dirty="0" smtClean="0">
                <a:latin typeface="+mn-lt"/>
              </a:rPr>
              <a:t>SR Amp.  1</a:t>
            </a:r>
            <a:endParaRPr kumimoji="0" lang="en-GB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91880" y="1628800"/>
            <a:ext cx="864096" cy="216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000" kern="0" dirty="0" smtClean="0">
                <a:latin typeface="+mn-lt"/>
              </a:rPr>
              <a:t>SR Amp. </a:t>
            </a:r>
            <a:r>
              <a:rPr lang="en-GB" sz="1000" kern="0" noProof="0" dirty="0" smtClean="0">
                <a:latin typeface="+mn-lt"/>
              </a:rPr>
              <a:t>3</a:t>
            </a:r>
            <a:endParaRPr kumimoji="0" lang="en-GB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83968" y="2564904"/>
            <a:ext cx="1296144" cy="216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000" kern="0" noProof="0" dirty="0" smtClean="0">
                <a:latin typeface="+mn-lt"/>
              </a:rPr>
              <a:t>RFTF/Test Amp. 2</a:t>
            </a:r>
            <a:endParaRPr kumimoji="0" lang="en-GB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444208" y="1772816"/>
            <a:ext cx="1296144" cy="216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000" kern="0" dirty="0" smtClean="0">
                <a:latin typeface="+mn-lt"/>
              </a:rPr>
              <a:t>Faulty / Spare</a:t>
            </a:r>
            <a:endParaRPr kumimoji="0" lang="en-GB" sz="1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24128" y="2636912"/>
            <a:ext cx="864096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2276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Faulty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6703747" cy="43924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Amplifier Trips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-787157" y="3469665"/>
            <a:ext cx="2304256" cy="216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kern="0" dirty="0" smtClean="0">
                <a:latin typeface="+mn-lt"/>
              </a:rPr>
              <a:t>No. of Trips</a:t>
            </a:r>
            <a:endParaRPr kumimoji="0" lang="en-GB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91680" y="1556792"/>
            <a:ext cx="410445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b="1" kern="0" dirty="0" smtClean="0">
                <a:latin typeface="+mn-lt"/>
              </a:rPr>
              <a:t>2010: </a:t>
            </a:r>
            <a:r>
              <a:rPr lang="en-GB" kern="0" dirty="0" smtClean="0">
                <a:latin typeface="+mn-lt"/>
              </a:rPr>
              <a:t>17 trips, 9 ISC trips (mostly new IOTs)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b="1" kern="0" dirty="0" smtClean="0">
                <a:latin typeface="+mn-lt"/>
              </a:rPr>
              <a:t>2011: </a:t>
            </a:r>
            <a:r>
              <a:rPr lang="en-GB" kern="0" dirty="0" smtClean="0">
                <a:latin typeface="+mn-lt"/>
              </a:rPr>
              <a:t>6 trips, 3 ISC (to date)</a:t>
            </a:r>
            <a:endParaRPr kumimoji="0" lang="en-GB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IOT Short Circuit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Geometry @ 500 </a:t>
            </a:r>
            <a:r>
              <a:rPr lang="en-GB" sz="1600" dirty="0" smtClean="0"/>
              <a:t>MHz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Focus PSU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Output dead: no +5 V  supply to Isolated logic or analogue comparator circuits &gt; switching regulator not fired</a:t>
            </a:r>
          </a:p>
          <a:p>
            <a:pPr>
              <a:buNone/>
            </a:pPr>
            <a:endParaRPr lang="en-GB" sz="1600" dirty="0" smtClean="0"/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Random noisy signal causing triggering of interlock signal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1027" name="Picture 3" descr="F:\IMG_24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5569840" cy="1725707"/>
          </a:xfrm>
          <a:prstGeom prst="rect">
            <a:avLst/>
          </a:prstGeom>
          <a:noFill/>
        </p:spPr>
      </p:pic>
      <p:pic>
        <p:nvPicPr>
          <p:cNvPr id="1028" name="Picture 4" descr="F:\IMG_43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5430988" cy="107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2050" name="Picture 2" descr="F:\IMG_432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3964613" cy="316835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00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kern="0" dirty="0" smtClean="0">
                <a:latin typeface="+mn-lt"/>
              </a:rPr>
              <a:t>Toaster IOT Bias Supply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+mn-lt"/>
              </a:rPr>
              <a:t>Faulty wiring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noProof="0" dirty="0" smtClean="0">
                <a:latin typeface="+mn-lt"/>
              </a:rPr>
              <a:t>Input cavity fault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600" b="1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600" b="1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600" b="1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600" b="1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kern="0" dirty="0" smtClean="0">
                <a:latin typeface="+mn-lt"/>
              </a:rPr>
              <a:t>Water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Faulty</a:t>
            </a:r>
            <a:r>
              <a:rPr kumimoji="0" lang="en-GB" sz="16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 monitor switch</a:t>
            </a:r>
            <a:endParaRPr kumimoji="0" lang="en-GB" sz="16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kern="0" noProof="0" dirty="0" smtClean="0">
                <a:latin typeface="+mn-lt"/>
              </a:rPr>
              <a:t>Other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arc &gt; before arc detector upgrade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noProof="0" dirty="0" smtClean="0">
                <a:latin typeface="+mn-lt"/>
              </a:rPr>
              <a:t>Human error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 Curve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83568" y="1412776"/>
          <a:ext cx="7767224" cy="441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High Voltage on Gain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6594205" cy="44569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355976" y="2420888"/>
            <a:ext cx="0" cy="27363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32040" y="2636912"/>
            <a:ext cx="4094816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Reduce ISC trips @ 33 kV?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/>
              <a:t>Gain -0.5dB (60 kW) </a:t>
            </a:r>
            <a:endParaRPr lang="en-GB" sz="1600" b="1" kern="0" dirty="0" smtClean="0"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Arial"/>
              </a:rPr>
              <a:t>Plenty of drive available in DA to compensate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600" b="1" kern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             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7"/>
            <a:ext cx="6873140" cy="43924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92080" y="2636912"/>
            <a:ext cx="3744416" cy="1872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Arial"/>
              </a:rPr>
              <a:t>5% increase in efficiency (33 kV)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600" b="1" kern="0" dirty="0" smtClean="0">
                <a:latin typeface="Arial"/>
              </a:rPr>
              <a:t>Operation at 80 kW is easy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>
                <a:latin typeface="Arial"/>
              </a:rPr>
              <a:t>HV &gt; control room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kern="0" dirty="0" smtClean="0">
                <a:latin typeface="Arial"/>
              </a:rPr>
              <a:t>No re-tune required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600" b="1" kern="0" dirty="0" smtClean="0"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600" b="1" kern="0" dirty="0" smtClean="0">
              <a:latin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860032" y="2276872"/>
            <a:ext cx="0" cy="2880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Effect of High Voltage on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amon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amon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Office\Templates\diamond template.pot</Template>
  <TotalTime>3282</TotalTime>
  <Words>956</Words>
  <Application>Microsoft Office PowerPoint</Application>
  <PresentationFormat>On-screen Show (4:3)</PresentationFormat>
  <Paragraphs>264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diamond template</vt:lpstr>
      <vt:lpstr>Peter Marten Senior RF Technician Diamond RF Group   15th ESLS-RF Meeting, October 5-6th, ESRF  </vt:lpstr>
      <vt:lpstr>Agenda</vt:lpstr>
      <vt:lpstr>IOT Operating Hours</vt:lpstr>
      <vt:lpstr>Amplifier Trips</vt:lpstr>
      <vt:lpstr>Trips</vt:lpstr>
      <vt:lpstr>Trips</vt:lpstr>
      <vt:lpstr>Transfer Curve</vt:lpstr>
      <vt:lpstr>Effect of High Voltage on Gain </vt:lpstr>
      <vt:lpstr>Effect of High Voltage on Efficiency</vt:lpstr>
      <vt:lpstr>Effect of Output Coupling on Efficiency</vt:lpstr>
      <vt:lpstr>Effect of Filament Voltage on Power</vt:lpstr>
      <vt:lpstr>Amplifier Faults</vt:lpstr>
      <vt:lpstr>Amplifier Faults</vt:lpstr>
      <vt:lpstr>Modifications</vt:lpstr>
      <vt:lpstr>Water Upgrade Project</vt:lpstr>
      <vt:lpstr>Water Upgrade Project</vt:lpstr>
      <vt:lpstr>The Water Load Development</vt:lpstr>
      <vt:lpstr>The Water Load</vt:lpstr>
      <vt:lpstr>The High Power Co-axial Load</vt:lpstr>
      <vt:lpstr>Dielectric Properties of Water &amp; Glycol</vt:lpstr>
      <vt:lpstr>Numerical Design of Water Load</vt:lpstr>
      <vt:lpstr>Numerical Design of Water Load</vt:lpstr>
      <vt:lpstr>Slide 23</vt:lpstr>
      <vt:lpstr>Slide 24</vt:lpstr>
      <vt:lpstr>Ongoing Work</vt:lpstr>
      <vt:lpstr>Slide 26</vt:lpstr>
    </vt:vector>
  </TitlesOfParts>
  <Company>Diamond Light Source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Presentation-Clear</dc:title>
  <dc:creator>document author</dc:creator>
  <cp:lastModifiedBy>xdr64684</cp:lastModifiedBy>
  <cp:revision>181</cp:revision>
  <cp:lastPrinted>2002-01-15T15:09:05Z</cp:lastPrinted>
  <dcterms:created xsi:type="dcterms:W3CDTF">2000-11-20T16:06:07Z</dcterms:created>
  <dcterms:modified xsi:type="dcterms:W3CDTF">2011-10-06T05:07:52Z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0">
    <vt:lpwstr>document author</vt:lpwstr>
  </property>
</Properties>
</file>