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5" r:id="rId2"/>
    <p:sldId id="304" r:id="rId3"/>
    <p:sldId id="325" r:id="rId4"/>
    <p:sldId id="328" r:id="rId5"/>
    <p:sldId id="351" r:id="rId6"/>
    <p:sldId id="331" r:id="rId7"/>
    <p:sldId id="334" r:id="rId8"/>
    <p:sldId id="359" r:id="rId9"/>
    <p:sldId id="348" r:id="rId10"/>
    <p:sldId id="343" r:id="rId11"/>
    <p:sldId id="358" r:id="rId12"/>
    <p:sldId id="357" r:id="rId13"/>
    <p:sldId id="352" r:id="rId14"/>
    <p:sldId id="346" r:id="rId15"/>
    <p:sldId id="342" r:id="rId16"/>
    <p:sldId id="360" r:id="rId17"/>
    <p:sldId id="355" r:id="rId18"/>
    <p:sldId id="344" r:id="rId19"/>
    <p:sldId id="361" r:id="rId20"/>
    <p:sldId id="339" r:id="rId21"/>
    <p:sldId id="333" r:id="rId22"/>
    <p:sldId id="329" r:id="rId23"/>
    <p:sldId id="330" r:id="rId24"/>
    <p:sldId id="345" r:id="rId2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FF"/>
    <a:srgbClr val="FF0000"/>
    <a:srgbClr val="00B050"/>
    <a:srgbClr val="1E39F6"/>
    <a:srgbClr val="33CCFF"/>
    <a:srgbClr val="00FFFF"/>
    <a:srgbClr val="000000"/>
    <a:srgbClr val="6B9EDB"/>
    <a:srgbClr val="FF00FF"/>
    <a:srgbClr val="64DBA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3325" autoAdjust="0"/>
    <p:restoredTop sz="99389" autoAdjust="0"/>
  </p:normalViewPr>
  <p:slideViewPr>
    <p:cSldViewPr>
      <p:cViewPr varScale="1">
        <p:scale>
          <a:sx n="121" d="100"/>
          <a:sy n="121" d="100"/>
        </p:scale>
        <p:origin x="-6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4AD91-19FB-C649-9467-5CB6081E737D}" type="datetimeFigureOut">
              <a:rPr lang="en-US" smtClean="0"/>
              <a:pPr/>
              <a:t>11/25/14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A3F59-E107-A147-A16B-ECD0448EFC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15DA5-E6BB-0943-81AC-53F7889354E3}" type="datetimeFigureOut">
              <a:rPr lang="en-US" smtClean="0"/>
              <a:pPr/>
              <a:t>11/25/14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A4733-30AD-5947-83A2-18A3CC8B79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4733-30AD-5947-83A2-18A3CC8B79F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5D768-3015-46B8-AC78-390058B3AE7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5D768-3015-46B8-AC78-390058B3AE7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4733-30AD-5947-83A2-18A3CC8B79F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5D768-3015-46B8-AC78-390058B3AE73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05D768-3015-46B8-AC78-390058B3AE73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/>
          <a:p>
            <a:r>
              <a:rPr lang="en-GB" smtClean="0"/>
              <a:t>25/11/2014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US" smtClean="0"/>
              <a:t>M. Apollonio – ESLS XXII - Grenoble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DF554D1D-F205-4B1C-9424-3E218E08B786}" type="slidenum">
              <a:rPr lang="en-GB" smtClean="0"/>
              <a:pPr/>
              <a:t>‹#›</a:t>
            </a:fld>
            <a:r>
              <a:rPr lang="en-GB" dirty="0" smtClean="0"/>
              <a:t>/15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25/11/2014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– ESLS XXII - Grenoble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8584-36FF-4B7E-A1CD-8D30FFCB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25/11/2014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– ESLS XXII - Grenoble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8584-36FF-4B7E-A1CD-8D30FFCB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/>
          <a:p>
            <a:r>
              <a:rPr lang="en-GB" smtClean="0"/>
              <a:t>25/11/2014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US" smtClean="0"/>
              <a:t>M. Apollonio – ESLS XXII - Grenoble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482E500C-DB43-4F85-97AB-C775D17C5B4E}" type="slidenum">
              <a:rPr lang="en-GB" smtClean="0"/>
              <a:pPr/>
              <a:t>‹#›</a:t>
            </a:fld>
            <a:r>
              <a:rPr lang="en-GB" dirty="0" smtClean="0"/>
              <a:t>/15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25/11/2014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– ESLS XXII - Grenoble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8584-36FF-4B7E-A1CD-8D30FFCB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25/11/2014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– ESLS XXII - Grenoble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8584-36FF-4B7E-A1CD-8D30FFCB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25/11/2014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– ESLS XXII - Grenoble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8584-36FF-4B7E-A1CD-8D30FFCB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25/11/2014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– ESLS XXII - Grenoble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8584-36FF-4B7E-A1CD-8D30FFCB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25/11/2014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– ESLS XXII - Grenoble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8584-36FF-4B7E-A1CD-8D30FFCB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25/11/2014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– ESLS XXII - Grenoble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8584-36FF-4B7E-A1CD-8D30FFCB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25/11/2014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– ESLS XXII - Grenoble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E8584-36FF-4B7E-A1CD-8D30FFCB280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 cstate="print"/>
          <a:srcRect/>
          <a:stretch>
            <a:fillRect t="52000" r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25/11/2014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M. Apollonio – ESLS XXII - Grenoble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0D9F5-2517-4B2C-AD2E-B58603F860BC}" type="slidenum">
              <a:rPr lang="en-GB" smtClean="0"/>
              <a:pPr/>
              <a:t>‹#›</a:t>
            </a:fld>
            <a:r>
              <a:rPr lang="en-GB" dirty="0" smtClean="0"/>
              <a:t>/15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90600" y="332656"/>
            <a:ext cx="7239000" cy="1944216"/>
          </a:xfrm>
        </p:spPr>
        <p:txBody>
          <a:bodyPr anchor="t">
            <a:normAutofit/>
          </a:bodyPr>
          <a:lstStyle/>
          <a:p>
            <a:pPr algn="l"/>
            <a:r>
              <a:rPr lang="en-US" sz="3111" dirty="0" smtClean="0"/>
              <a:t>Transparent Re-alignment of the </a:t>
            </a:r>
            <a:br>
              <a:rPr lang="en-US" sz="3111" dirty="0" smtClean="0"/>
            </a:br>
            <a:r>
              <a:rPr lang="en-US" sz="3111" dirty="0" smtClean="0"/>
              <a:t>Diamond Storage Ring</a:t>
            </a:r>
            <a:br>
              <a:rPr lang="en-US" sz="3111" dirty="0" smtClean="0"/>
            </a:b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M. Apollonio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– Diamond Light Source Ltd</a:t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ESLS – XXII Workshop,   ESRF Grenoble,  November 25</a:t>
            </a:r>
            <a:r>
              <a:rPr lang="en-US" sz="16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2014 </a:t>
            </a:r>
            <a:endParaRPr lang="en-GB" sz="1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schemeClr val="bg1">
                    <a:lumMod val="50000"/>
                  </a:schemeClr>
                </a:solidFill>
              </a:rPr>
              <a:t>25/11/2014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M. Apollonio – ESLS XXII - Grenoble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</a:blip>
          <a:srcRect l="18634" t="48400" r="11542" b="25560"/>
          <a:stretch>
            <a:fillRect/>
          </a:stretch>
        </p:blipFill>
        <p:spPr bwMode="auto">
          <a:xfrm>
            <a:off x="0" y="2420888"/>
            <a:ext cx="9144000" cy="2131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71600" y="4293096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</a:rPr>
              <a:t>M1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9489" y="4326880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</a:rPr>
              <a:t>M2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00C-DB43-4F85-97AB-C775D17C5B4E}" type="slidenum">
              <a:rPr lang="en-GB" smtClean="0"/>
              <a:pPr/>
              <a:t>1</a:t>
            </a:fld>
            <a:r>
              <a:rPr lang="en-GB" smtClean="0"/>
              <a:t>/15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25/11/2014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– ESLS XXII - Grenoble</a:t>
            </a:r>
            <a:endParaRPr lang="en-GB" dirty="0"/>
          </a:p>
        </p:txBody>
      </p:sp>
      <p:pic>
        <p:nvPicPr>
          <p:cNvPr id="28" name="Picture 27" descr="Screen shot 2013-11-17 at 00.27.05.png"/>
          <p:cNvPicPr>
            <a:picLocks noChangeAspect="1"/>
          </p:cNvPicPr>
          <p:nvPr/>
        </p:nvPicPr>
        <p:blipFill>
          <a:blip r:embed="rId2" cstate="print"/>
          <a:srcRect l="5268" t="3359" r="1374" b="2577"/>
          <a:stretch>
            <a:fillRect/>
          </a:stretch>
        </p:blipFill>
        <p:spPr>
          <a:xfrm>
            <a:off x="1983921" y="457200"/>
            <a:ext cx="4569279" cy="350520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3401570" y="4438600"/>
            <a:ext cx="1728192" cy="648072"/>
            <a:chOff x="3347864" y="4869160"/>
            <a:chExt cx="1728192" cy="648072"/>
          </a:xfrm>
        </p:grpSpPr>
        <p:sp>
          <p:nvSpPr>
            <p:cNvPr id="16" name="Rectangle 15"/>
            <p:cNvSpPr/>
            <p:nvPr/>
          </p:nvSpPr>
          <p:spPr>
            <a:xfrm>
              <a:off x="3419872" y="4869160"/>
              <a:ext cx="1656184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347864" y="5085184"/>
              <a:ext cx="158417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 descr="PB06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3200400"/>
            <a:ext cx="1828800" cy="1371600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cxnSp>
        <p:nvCxnSpPr>
          <p:cNvPr id="29" name="Straight Arrow Connector 28"/>
          <p:cNvCxnSpPr/>
          <p:nvPr/>
        </p:nvCxnSpPr>
        <p:spPr>
          <a:xfrm rot="10800000">
            <a:off x="3581400" y="3429000"/>
            <a:ext cx="736846" cy="460154"/>
          </a:xfrm>
          <a:prstGeom prst="straightConnector1">
            <a:avLst/>
          </a:prstGeom>
          <a:ln w="38100">
            <a:solidFill>
              <a:srgbClr val="558E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41" idx="2"/>
          </p:cNvCxnSpPr>
          <p:nvPr/>
        </p:nvCxnSpPr>
        <p:spPr>
          <a:xfrm rot="16200000" flipH="1">
            <a:off x="1285652" y="2276252"/>
            <a:ext cx="609600" cy="933896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6477000" y="1066800"/>
            <a:ext cx="637728" cy="345976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6" idx="2"/>
          </p:cNvCxnSpPr>
          <p:nvPr/>
        </p:nvCxnSpPr>
        <p:spPr>
          <a:xfrm rot="10800000">
            <a:off x="5715000" y="2514601"/>
            <a:ext cx="1219200" cy="1104900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81000" y="838200"/>
            <a:ext cx="3352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981200" y="1371600"/>
            <a:ext cx="1447800" cy="4404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62000" y="2057400"/>
            <a:ext cx="1606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LVDT motion sensors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bellow @ G2 – G3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29387" y="3200400"/>
            <a:ext cx="105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400" dirty="0" smtClean="0">
                <a:solidFill>
                  <a:srgbClr val="FFFFFF"/>
                </a:solidFill>
              </a:rPr>
              <a:t>CAM motors</a:t>
            </a:r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36" name="Picture 35" descr="PB060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667501" y="2857501"/>
            <a:ext cx="2057398" cy="1524000"/>
          </a:xfrm>
          <a:prstGeom prst="rect">
            <a:avLst/>
          </a:prstGeom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8" name="TextBox 37"/>
          <p:cNvSpPr txBox="1"/>
          <p:nvPr/>
        </p:nvSpPr>
        <p:spPr>
          <a:xfrm>
            <a:off x="7010400" y="2819400"/>
            <a:ext cx="12015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View of cell-4</a:t>
            </a:r>
            <a:endParaRPr lang="en-US" sz="1400" dirty="0"/>
          </a:p>
        </p:txBody>
      </p:sp>
      <p:pic>
        <p:nvPicPr>
          <p:cNvPr id="34" name="Picture 33" descr="PB060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6683816" y="707586"/>
            <a:ext cx="2003086" cy="1502315"/>
          </a:xfrm>
          <a:prstGeom prst="rect">
            <a:avLst/>
          </a:prstGeom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5" name="TextBox 34"/>
          <p:cNvSpPr txBox="1"/>
          <p:nvPr/>
        </p:nvSpPr>
        <p:spPr>
          <a:xfrm>
            <a:off x="6928171" y="457200"/>
            <a:ext cx="1606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LVDT motion sensors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bellow @ G3 end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gradFill>
            <a:gsLst>
              <a:gs pos="73000">
                <a:srgbClr val="0000FF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r>
              <a:rPr lang="en-GB" sz="2200" dirty="0" smtClean="0">
                <a:solidFill>
                  <a:srgbClr val="6B9EDB"/>
                </a:solidFill>
              </a:rPr>
              <a:t>Motivations              Coupling          Alignment Tests          </a:t>
            </a:r>
            <a:r>
              <a:rPr lang="en-GB" sz="2200" dirty="0" smtClean="0">
                <a:solidFill>
                  <a:schemeClr val="bg1"/>
                </a:solidFill>
              </a:rPr>
              <a:t>TR</a:t>
            </a:r>
            <a:r>
              <a:rPr lang="en-GB" sz="2200" dirty="0" smtClean="0">
                <a:solidFill>
                  <a:srgbClr val="6B9EDB"/>
                </a:solidFill>
              </a:rPr>
              <a:t>           Conclusions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381000"/>
            <a:ext cx="4038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800" dirty="0" smtClean="0">
                <a:solidFill>
                  <a:srgbClr val="1E39F6"/>
                </a:solidFill>
              </a:rPr>
              <a:t>CELL</a:t>
            </a:r>
            <a:r>
              <a:rPr lang="en-GB" sz="2800" dirty="0" smtClean="0">
                <a:solidFill>
                  <a:srgbClr val="4F81BD">
                    <a:lumMod val="60000"/>
                    <a:lumOff val="40000"/>
                  </a:srgbClr>
                </a:solidFill>
              </a:rPr>
              <a:t> move – control system</a:t>
            </a:r>
          </a:p>
        </p:txBody>
      </p:sp>
      <p:pic>
        <p:nvPicPr>
          <p:cNvPr id="41" name="Picture 40" descr="PB0600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914400"/>
            <a:ext cx="2032000" cy="1524000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5" name="Picture 54" descr="GirderHighLevelAlignmen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1" y="4114800"/>
            <a:ext cx="2819400" cy="1660232"/>
          </a:xfrm>
          <a:prstGeom prst="rect">
            <a:avLst/>
          </a:prstGeom>
        </p:spPr>
      </p:pic>
      <p:pic>
        <p:nvPicPr>
          <p:cNvPr id="56" name="Picture 55" descr="GAPLC_LVD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71800" y="4800600"/>
            <a:ext cx="2819400" cy="1964166"/>
          </a:xfrm>
          <a:prstGeom prst="rect">
            <a:avLst/>
          </a:prstGeom>
        </p:spPr>
      </p:pic>
      <p:pic>
        <p:nvPicPr>
          <p:cNvPr id="57" name="Picture 56" descr="G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201" y="5809168"/>
            <a:ext cx="2133599" cy="978909"/>
          </a:xfrm>
          <a:prstGeom prst="rect">
            <a:avLst/>
          </a:prstGeom>
        </p:spPr>
      </p:pic>
      <p:pic>
        <p:nvPicPr>
          <p:cNvPr id="58" name="Picture 57" descr="GirderControl_CELL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19800" y="4786102"/>
            <a:ext cx="3016696" cy="1955266"/>
          </a:xfrm>
          <a:prstGeom prst="rect">
            <a:avLst/>
          </a:prstGeom>
        </p:spPr>
      </p:pic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00C-DB43-4F85-97AB-C775D17C5B4E}" type="slidenum">
              <a:rPr lang="en-GB" smtClean="0"/>
              <a:pPr/>
              <a:t>10</a:t>
            </a:fld>
            <a:r>
              <a:rPr lang="en-GB" smtClean="0"/>
              <a:t>/15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25/11/2014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– ESLS XXII - Grenoble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57394" y="548680"/>
            <a:ext cx="8879102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1</a:t>
            </a:r>
            <a:r>
              <a:rPr lang="en-US" baseline="30000" dirty="0" smtClean="0">
                <a:solidFill>
                  <a:srgbClr val="0000FF"/>
                </a:solidFill>
              </a:rPr>
              <a:t>st</a:t>
            </a:r>
            <a:r>
              <a:rPr lang="en-US" dirty="0" smtClean="0">
                <a:solidFill>
                  <a:srgbClr val="0000FF"/>
                </a:solidFill>
              </a:rPr>
              <a:t> test of </a:t>
            </a:r>
            <a:r>
              <a:rPr lang="en-US" b="1" i="1" dirty="0" smtClean="0">
                <a:solidFill>
                  <a:srgbClr val="FF00FF"/>
                </a:solidFill>
              </a:rPr>
              <a:t>transparent</a:t>
            </a:r>
            <a:r>
              <a:rPr lang="en-US" b="1" dirty="0" smtClean="0">
                <a:solidFill>
                  <a:srgbClr val="FF00FF"/>
                </a:solidFill>
              </a:rPr>
              <a:t> re-alignment at BL-I03</a:t>
            </a:r>
            <a:r>
              <a:rPr lang="en-US" dirty="0" smtClean="0">
                <a:solidFill>
                  <a:srgbClr val="0000FF"/>
                </a:solidFill>
              </a:rPr>
              <a:t>: BBA and orbit restoration via Golden Offset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3094856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E39F6"/>
                </a:solidFill>
              </a:rPr>
              <a:t>(1)                                                                   (2)</a:t>
            </a:r>
            <a:endParaRPr lang="en-US" dirty="0">
              <a:solidFill>
                <a:srgbClr val="1E39F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92280" y="2420888"/>
            <a:ext cx="1159292" cy="307777"/>
          </a:xfrm>
          <a:prstGeom prst="rect">
            <a:avLst/>
          </a:prstGeom>
          <a:ln>
            <a:solidFill>
              <a:srgbClr val="1E39F6"/>
            </a:solidFill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1E39F6"/>
                </a:solidFill>
              </a:rPr>
              <a:t>22/10/2013</a:t>
            </a:r>
            <a:endParaRPr lang="en-GB" sz="1400" dirty="0">
              <a:solidFill>
                <a:srgbClr val="1E39F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28184" y="2780928"/>
            <a:ext cx="1332288" cy="7386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VC3G1</a:t>
            </a:r>
          </a:p>
          <a:p>
            <a:r>
              <a:rPr lang="en-GB" sz="1200" dirty="0" smtClean="0">
                <a:solidFill>
                  <a:srgbClr val="FF0000"/>
                </a:solidFill>
              </a:rPr>
              <a:t>heave = -245 um</a:t>
            </a:r>
          </a:p>
          <a:p>
            <a:r>
              <a:rPr lang="en-GB" sz="1200" dirty="0" smtClean="0">
                <a:solidFill>
                  <a:srgbClr val="FF0000"/>
                </a:solidFill>
              </a:rPr>
              <a:t>pitch = -21.4 </a:t>
            </a:r>
            <a:r>
              <a:rPr lang="en-GB" sz="1200" dirty="0" err="1" smtClean="0">
                <a:solidFill>
                  <a:srgbClr val="FF0000"/>
                </a:solidFill>
              </a:rPr>
              <a:t>urad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56176" y="2132856"/>
            <a:ext cx="89159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000" dirty="0" smtClean="0">
                <a:solidFill>
                  <a:srgbClr val="1E39F6"/>
                </a:solidFill>
              </a:rPr>
              <a:t>GO =191 um</a:t>
            </a:r>
            <a:endParaRPr lang="en-GB" sz="1000" dirty="0">
              <a:solidFill>
                <a:srgbClr val="1E39F6"/>
              </a:solidFill>
            </a:endParaRPr>
          </a:p>
        </p:txBody>
      </p:sp>
      <p:pic>
        <p:nvPicPr>
          <p:cNvPr id="67586" name="Picture 2" descr="C:\Users\xph53246\Desktop\IPAC14\MOPRO101\C3G1_baremove_IPAC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5076056" cy="1583528"/>
          </a:xfrm>
          <a:prstGeom prst="rect">
            <a:avLst/>
          </a:prstGeom>
          <a:noFill/>
        </p:spPr>
      </p:pic>
      <p:pic>
        <p:nvPicPr>
          <p:cNvPr id="67587" name="Picture 3" descr="C:\Users\xph53246\Desktop\IPAC14\MOPRO101\C3G1_BBA4cycles_IPAC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9" y="2420888"/>
            <a:ext cx="5000059" cy="1584176"/>
          </a:xfrm>
          <a:prstGeom prst="rect">
            <a:avLst/>
          </a:prstGeom>
          <a:noFill/>
        </p:spPr>
      </p:pic>
      <p:pic>
        <p:nvPicPr>
          <p:cNvPr id="67588" name="Picture 4" descr="C:\Users\xph53246\Desktop\IPAC14\MOPRO101\C3G1_BBA4cycles+GO181_IPAC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861048"/>
            <a:ext cx="5004048" cy="1656184"/>
          </a:xfrm>
          <a:prstGeom prst="rect">
            <a:avLst/>
          </a:prstGeom>
          <a:noFill/>
        </p:spPr>
      </p:pic>
      <p:pic>
        <p:nvPicPr>
          <p:cNvPr id="67589" name="Picture 5" descr="C:\Users\xph53246\Desktop\IPAC14\MOPRO101\BBA_dVC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41127" y="1916832"/>
            <a:ext cx="4702873" cy="3066697"/>
          </a:xfrm>
          <a:prstGeom prst="rect">
            <a:avLst/>
          </a:prstGeom>
          <a:noFill/>
        </p:spPr>
      </p:pic>
      <p:cxnSp>
        <p:nvCxnSpPr>
          <p:cNvPr id="15" name="Straight Connector 14"/>
          <p:cNvCxnSpPr/>
          <p:nvPr/>
        </p:nvCxnSpPr>
        <p:spPr>
          <a:xfrm>
            <a:off x="5175304" y="1844824"/>
            <a:ext cx="864096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220072" y="2132856"/>
            <a:ext cx="72008" cy="7200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5076056" y="1556792"/>
            <a:ext cx="623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model</a:t>
            </a:r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076056" y="1825079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data</a:t>
            </a:r>
            <a:endParaRPr lang="en-GB" sz="1400" dirty="0"/>
          </a:p>
        </p:txBody>
      </p:sp>
      <p:sp>
        <p:nvSpPr>
          <p:cNvPr id="20" name="Rectangle 19"/>
          <p:cNvSpPr/>
          <p:nvPr/>
        </p:nvSpPr>
        <p:spPr>
          <a:xfrm>
            <a:off x="6770426" y="5013176"/>
            <a:ext cx="2266070" cy="584775"/>
          </a:xfrm>
          <a:prstGeom prst="rect">
            <a:avLst/>
          </a:prstGeom>
          <a:solidFill>
            <a:srgbClr val="FFFFFF"/>
          </a:solidFill>
          <a:ln>
            <a:solidFill>
              <a:srgbClr val="1E39F6"/>
            </a:solidFill>
          </a:ln>
        </p:spPr>
        <p:txBody>
          <a:bodyPr wrap="none">
            <a:spAutoFit/>
          </a:bodyPr>
          <a:lstStyle/>
          <a:p>
            <a:pPr marL="342900" indent="-342900">
              <a:buAutoNum type="alphaUcParenBoth"/>
            </a:pPr>
            <a:r>
              <a:rPr lang="en-US" sz="1600" dirty="0" err="1" smtClean="0">
                <a:solidFill>
                  <a:srgbClr val="1E39F6"/>
                </a:solidFill>
              </a:rPr>
              <a:t>BPM</a:t>
            </a:r>
            <a:r>
              <a:rPr lang="en-US" sz="1600" dirty="0" smtClean="0">
                <a:solidFill>
                  <a:srgbClr val="1E39F6"/>
                </a:solidFill>
              </a:rPr>
              <a:t> offset after BBA</a:t>
            </a:r>
          </a:p>
          <a:p>
            <a:pPr marL="342900" indent="-342900">
              <a:buAutoNum type="alphaUcParenBoth"/>
            </a:pPr>
            <a:r>
              <a:rPr lang="en-US" sz="1600" dirty="0" err="1" smtClean="0">
                <a:solidFill>
                  <a:srgbClr val="1E39F6"/>
                </a:solidFill>
              </a:rPr>
              <a:t>VCM</a:t>
            </a:r>
            <a:r>
              <a:rPr lang="en-US" sz="1600" dirty="0" smtClean="0">
                <a:solidFill>
                  <a:srgbClr val="1E39F6"/>
                </a:solidFill>
              </a:rPr>
              <a:t> @ cell-3 </a:t>
            </a:r>
            <a:endParaRPr lang="en-GB" sz="1600" dirty="0">
              <a:solidFill>
                <a:srgbClr val="1E39F6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3400" y="5664150"/>
            <a:ext cx="5173083" cy="1077218"/>
          </a:xfrm>
          <a:prstGeom prst="rect">
            <a:avLst/>
          </a:prstGeom>
          <a:solidFill>
            <a:schemeClr val="bg1"/>
          </a:solidFill>
          <a:ln>
            <a:solidFill>
              <a:srgbClr val="1E39F6"/>
            </a:solidFill>
          </a:ln>
        </p:spPr>
        <p:txBody>
          <a:bodyPr wrap="none">
            <a:spAutoFit/>
          </a:bodyPr>
          <a:lstStyle/>
          <a:p>
            <a:pPr marL="342900" indent="-342900">
              <a:buAutoNum type="alphaUcParenBoth"/>
            </a:pPr>
            <a:r>
              <a:rPr lang="en-US" sz="1600" dirty="0" smtClean="0">
                <a:solidFill>
                  <a:srgbClr val="1E39F6"/>
                </a:solidFill>
              </a:rPr>
              <a:t>Orbit after move</a:t>
            </a:r>
          </a:p>
          <a:p>
            <a:pPr marL="342900" indent="-342900">
              <a:buAutoNum type="alphaUcParenBoth"/>
            </a:pPr>
            <a:r>
              <a:rPr lang="en-US" sz="1600" dirty="0" smtClean="0">
                <a:solidFill>
                  <a:srgbClr val="1E39F6"/>
                </a:solidFill>
              </a:rPr>
              <a:t>Effect of BBA</a:t>
            </a:r>
          </a:p>
          <a:p>
            <a:pPr marL="342900" indent="-342900">
              <a:buAutoNum type="alphaUcParenBoth"/>
            </a:pPr>
            <a:r>
              <a:rPr lang="en-US" sz="1600" dirty="0" smtClean="0">
                <a:solidFill>
                  <a:srgbClr val="1E39F6"/>
                </a:solidFill>
              </a:rPr>
              <a:t>Effect of GO(3,1) = </a:t>
            </a:r>
            <a:r>
              <a:rPr lang="en-US" sz="1600" dirty="0" err="1" smtClean="0">
                <a:solidFill>
                  <a:srgbClr val="1E39F6"/>
                </a:solidFill>
              </a:rPr>
              <a:t>181um</a:t>
            </a:r>
            <a:endParaRPr lang="en-US" sz="1600" dirty="0" smtClean="0">
              <a:solidFill>
                <a:srgbClr val="1E39F6"/>
              </a:solidFill>
            </a:endParaRPr>
          </a:p>
          <a:p>
            <a:pPr marL="342900" indent="-342900"/>
            <a:r>
              <a:rPr lang="en-US" sz="1600" b="1" dirty="0" err="1" smtClean="0">
                <a:solidFill>
                  <a:srgbClr val="FF0000"/>
                </a:solidFill>
              </a:rPr>
              <a:t>XBPM</a:t>
            </a:r>
            <a:r>
              <a:rPr lang="en-US" sz="1600" b="1" dirty="0" smtClean="0">
                <a:solidFill>
                  <a:srgbClr val="FF0000"/>
                </a:solidFill>
              </a:rPr>
              <a:t>-measured tilt: -</a:t>
            </a:r>
            <a:r>
              <a:rPr lang="en-US" sz="1600" b="1" dirty="0" err="1" smtClean="0">
                <a:solidFill>
                  <a:srgbClr val="FF0000"/>
                </a:solidFill>
              </a:rPr>
              <a:t>28.7urad</a:t>
            </a:r>
            <a:r>
              <a:rPr lang="en-US" sz="1600" b="1" dirty="0" smtClean="0">
                <a:solidFill>
                  <a:srgbClr val="FF0000"/>
                </a:solidFill>
              </a:rPr>
              <a:t> / AT prediction: -28. </a:t>
            </a:r>
            <a:r>
              <a:rPr lang="en-US" sz="1600" b="1" dirty="0" err="1" smtClean="0">
                <a:solidFill>
                  <a:srgbClr val="FF0000"/>
                </a:solidFill>
              </a:rPr>
              <a:t>urad</a:t>
            </a:r>
            <a:r>
              <a:rPr lang="en-US" sz="1600" b="1" dirty="0" smtClean="0">
                <a:solidFill>
                  <a:srgbClr val="FF0000"/>
                </a:solidFill>
              </a:rPr>
              <a:t>   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94829" y="1052736"/>
            <a:ext cx="2341667" cy="738664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dirty="0" err="1" smtClean="0">
                <a:solidFill>
                  <a:srgbClr val="FF0000"/>
                </a:solidFill>
              </a:rPr>
              <a:t>VC3G1</a:t>
            </a:r>
            <a:r>
              <a:rPr lang="en-GB" dirty="0" smtClean="0">
                <a:solidFill>
                  <a:srgbClr val="FF0000"/>
                </a:solidFill>
              </a:rPr>
              <a:t> - 22/10/2013</a:t>
            </a:r>
          </a:p>
          <a:p>
            <a:r>
              <a:rPr lang="en-GB" sz="1200" dirty="0" smtClean="0">
                <a:solidFill>
                  <a:srgbClr val="FF0000"/>
                </a:solidFill>
              </a:rPr>
              <a:t>heave = -245 um</a:t>
            </a:r>
          </a:p>
          <a:p>
            <a:r>
              <a:rPr lang="en-GB" sz="1200" dirty="0" smtClean="0">
                <a:solidFill>
                  <a:srgbClr val="FF0000"/>
                </a:solidFill>
              </a:rPr>
              <a:t>pitch = -21.4 </a:t>
            </a:r>
            <a:r>
              <a:rPr lang="en-GB" sz="1200" dirty="0" err="1" smtClean="0">
                <a:solidFill>
                  <a:srgbClr val="FF0000"/>
                </a:solidFill>
              </a:rPr>
              <a:t>urad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75856" y="980728"/>
            <a:ext cx="141577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MOPRO101</a:t>
            </a:r>
            <a:r>
              <a:rPr lang="en-US" sz="1000" dirty="0" smtClean="0"/>
              <a:t>, </a:t>
            </a:r>
            <a:r>
              <a:rPr lang="en-US" sz="1000" dirty="0" err="1" smtClean="0"/>
              <a:t>IPAC2014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gradFill>
            <a:gsLst>
              <a:gs pos="73000">
                <a:srgbClr val="0000FF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r>
              <a:rPr lang="en-GB" sz="2200" dirty="0" smtClean="0">
                <a:solidFill>
                  <a:srgbClr val="6B9EDB"/>
                </a:solidFill>
              </a:rPr>
              <a:t>Motivations              Coupling          </a:t>
            </a:r>
            <a:r>
              <a:rPr lang="en-GB" sz="2200" dirty="0" smtClean="0">
                <a:solidFill>
                  <a:srgbClr val="FFFFFF"/>
                </a:solidFill>
              </a:rPr>
              <a:t>Alignment Tests          </a:t>
            </a:r>
            <a:r>
              <a:rPr lang="en-GB" sz="2200" dirty="0" smtClean="0">
                <a:solidFill>
                  <a:schemeClr val="bg1"/>
                </a:solidFill>
              </a:rPr>
              <a:t>TR</a:t>
            </a:r>
            <a:r>
              <a:rPr lang="en-GB" sz="2200" dirty="0" smtClean="0">
                <a:solidFill>
                  <a:srgbClr val="6B9EDB"/>
                </a:solidFill>
              </a:rPr>
              <a:t>           Conclusions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33400" y="6353944"/>
            <a:ext cx="5105400" cy="504056"/>
          </a:xfrm>
          <a:prstGeom prst="roundRect">
            <a:avLst>
              <a:gd name="adj" fmla="val 42617"/>
            </a:avLst>
          </a:prstGeom>
          <a:solidFill>
            <a:srgbClr val="FF0000">
              <a:alpha val="3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 flipH="1" flipV="1">
            <a:off x="2510057" y="3167257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2195736" y="2564904"/>
            <a:ext cx="1216198" cy="215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rgbClr val="FF0000"/>
                </a:solidFill>
              </a:rPr>
              <a:t>(</a:t>
            </a:r>
            <a:r>
              <a:rPr lang="en-GB" sz="800" dirty="0" err="1" smtClean="0">
                <a:solidFill>
                  <a:srgbClr val="FF0000"/>
                </a:solidFill>
              </a:rPr>
              <a:t>SP,</a:t>
            </a:r>
            <a:r>
              <a:rPr lang="en-GB" sz="800" dirty="0" err="1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GB" sz="800" dirty="0" smtClean="0">
                <a:solidFill>
                  <a:srgbClr val="FF0000"/>
                </a:solidFill>
              </a:rPr>
              <a:t>) = (-95um,-28urad)</a:t>
            </a:r>
            <a:endParaRPr lang="en-GB" sz="800" dirty="0">
              <a:solidFill>
                <a:srgbClr val="FF0000"/>
              </a:solidFill>
            </a:endParaRPr>
          </a:p>
        </p:txBody>
      </p:sp>
      <p:cxnSp>
        <p:nvCxnSpPr>
          <p:cNvPr id="38" name="Straight Arrow Connector 37"/>
          <p:cNvCxnSpPr>
            <a:stCxn id="36" idx="2"/>
            <a:endCxn id="26" idx="3"/>
          </p:cNvCxnSpPr>
          <p:nvPr/>
        </p:nvCxnSpPr>
        <p:spPr>
          <a:xfrm rot="5400000">
            <a:off x="2479656" y="2849773"/>
            <a:ext cx="393604" cy="25475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00C-DB43-4F85-97AB-C775D17C5B4E}" type="slidenum">
              <a:rPr lang="en-GB" smtClean="0"/>
              <a:pPr/>
              <a:t>11</a:t>
            </a:fld>
            <a:r>
              <a:rPr lang="en-GB" smtClean="0"/>
              <a:t>/15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25/11/2014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– ESLS XXII - Grenoble</a:t>
            </a:r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6300192" y="5517232"/>
            <a:ext cx="151216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gradFill>
            <a:gsLst>
              <a:gs pos="73000">
                <a:srgbClr val="0000FF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r>
              <a:rPr lang="en-GB" sz="2200" dirty="0" smtClean="0">
                <a:solidFill>
                  <a:srgbClr val="6B9EDB"/>
                </a:solidFill>
              </a:rPr>
              <a:t>Motivations              Coupling          Alignment Tests          </a:t>
            </a:r>
            <a:r>
              <a:rPr lang="en-GB" sz="2200" dirty="0" smtClean="0">
                <a:solidFill>
                  <a:schemeClr val="bg1"/>
                </a:solidFill>
              </a:rPr>
              <a:t>TR</a:t>
            </a:r>
            <a:r>
              <a:rPr lang="en-GB" sz="2200" dirty="0" smtClean="0">
                <a:solidFill>
                  <a:srgbClr val="6B9EDB"/>
                </a:solidFill>
              </a:rPr>
              <a:t>           Conclusions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6200" y="533400"/>
            <a:ext cx="2959208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getting ready for </a:t>
            </a:r>
            <a:r>
              <a:rPr lang="en-US" b="1" i="1" dirty="0" smtClean="0">
                <a:solidFill>
                  <a:srgbClr val="FF00FF"/>
                </a:solidFill>
              </a:rPr>
              <a:t>TR</a:t>
            </a:r>
            <a:r>
              <a:rPr lang="en-US" b="1" dirty="0" smtClean="0">
                <a:solidFill>
                  <a:srgbClr val="FF00FF"/>
                </a:solidFill>
              </a:rPr>
              <a:t> at BL-</a:t>
            </a:r>
            <a:r>
              <a:rPr lang="en-US" b="1" dirty="0" err="1" smtClean="0">
                <a:solidFill>
                  <a:srgbClr val="FF00FF"/>
                </a:solidFill>
              </a:rPr>
              <a:t>I05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2000" y="2823592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E39F6"/>
                </a:solidFill>
              </a:rPr>
              <a:t>(1)                                                                   (2)</a:t>
            </a:r>
            <a:endParaRPr lang="en-US" dirty="0">
              <a:solidFill>
                <a:srgbClr val="1E39F6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04800" y="5410200"/>
            <a:ext cx="2685728" cy="738664"/>
            <a:chOff x="304800" y="5410200"/>
            <a:chExt cx="2685728" cy="738664"/>
          </a:xfrm>
        </p:grpSpPr>
        <p:sp>
          <p:nvSpPr>
            <p:cNvPr id="55" name="Rectangle 54"/>
            <p:cNvSpPr/>
            <p:nvPr/>
          </p:nvSpPr>
          <p:spPr>
            <a:xfrm>
              <a:off x="304800" y="5410200"/>
              <a:ext cx="26670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23528" y="5410200"/>
              <a:ext cx="2667000" cy="738664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VC4G2+G3</a:t>
              </a:r>
            </a:p>
            <a:p>
              <a:r>
                <a:rPr lang="en-GB" sz="1200" dirty="0" smtClean="0">
                  <a:solidFill>
                    <a:srgbClr val="FF0000"/>
                  </a:solidFill>
                </a:rPr>
                <a:t>heave G2= -275 um  G3 = -250 um</a:t>
              </a:r>
            </a:p>
            <a:p>
              <a:r>
                <a:rPr lang="en-GB" sz="1200" dirty="0" smtClean="0">
                  <a:solidFill>
                    <a:srgbClr val="FF0000"/>
                  </a:solidFill>
                </a:rPr>
                <a:t>pitch   G2 = 15 </a:t>
              </a:r>
              <a:r>
                <a:rPr lang="en-GB" sz="1200" dirty="0" err="1" smtClean="0">
                  <a:solidFill>
                    <a:srgbClr val="FF0000"/>
                  </a:solidFill>
                </a:rPr>
                <a:t>urad</a:t>
              </a:r>
              <a:r>
                <a:rPr lang="en-GB" sz="1200" dirty="0" smtClean="0">
                  <a:solidFill>
                    <a:srgbClr val="FF0000"/>
                  </a:solidFill>
                </a:rPr>
                <a:t>  G3 = -17 </a:t>
              </a:r>
              <a:r>
                <a:rPr lang="en-GB" sz="1200" dirty="0" err="1" smtClean="0">
                  <a:solidFill>
                    <a:srgbClr val="FF0000"/>
                  </a:solidFill>
                </a:rPr>
                <a:t>urad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5292080" y="3861048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ID05 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179512" y="2780928"/>
            <a:ext cx="302433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2987824" y="1412776"/>
            <a:ext cx="0" cy="151216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2" cstate="print"/>
          <a:srcRect l="8463" t="17400" r="11360" b="32201"/>
          <a:stretch>
            <a:fillRect/>
          </a:stretch>
        </p:blipFill>
        <p:spPr bwMode="auto">
          <a:xfrm>
            <a:off x="0" y="1268760"/>
            <a:ext cx="9144000" cy="38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" name="Straight Connector 60"/>
          <p:cNvCxnSpPr/>
          <p:nvPr/>
        </p:nvCxnSpPr>
        <p:spPr>
          <a:xfrm>
            <a:off x="4355976" y="3429000"/>
            <a:ext cx="360040" cy="0"/>
          </a:xfrm>
          <a:prstGeom prst="line">
            <a:avLst/>
          </a:prstGeom>
          <a:ln w="5715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788024" y="2636912"/>
            <a:ext cx="432048" cy="0"/>
          </a:xfrm>
          <a:prstGeom prst="line">
            <a:avLst/>
          </a:prstGeom>
          <a:ln w="5715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220072" y="2636912"/>
            <a:ext cx="720080" cy="216024"/>
          </a:xfrm>
          <a:prstGeom prst="line">
            <a:avLst/>
          </a:prstGeom>
          <a:ln>
            <a:solidFill>
              <a:srgbClr val="FF993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67544" y="3131676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120.7 um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5508104" y="270892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/>
          <p:cNvSpPr/>
          <p:nvPr/>
        </p:nvSpPr>
        <p:spPr>
          <a:xfrm>
            <a:off x="4067944" y="3284984"/>
            <a:ext cx="28803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7" name="Straight Connector 66"/>
          <p:cNvCxnSpPr/>
          <p:nvPr/>
        </p:nvCxnSpPr>
        <p:spPr>
          <a:xfrm>
            <a:off x="4067944" y="3429000"/>
            <a:ext cx="216024" cy="0"/>
          </a:xfrm>
          <a:prstGeom prst="line">
            <a:avLst/>
          </a:prstGeom>
          <a:ln w="57150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18"/>
          <p:cNvGrpSpPr/>
          <p:nvPr/>
        </p:nvGrpSpPr>
        <p:grpSpPr>
          <a:xfrm>
            <a:off x="323528" y="3212976"/>
            <a:ext cx="8640960" cy="432048"/>
            <a:chOff x="323528" y="3284984"/>
            <a:chExt cx="8640960" cy="432048"/>
          </a:xfrm>
        </p:grpSpPr>
        <p:sp>
          <p:nvSpPr>
            <p:cNvPr id="69" name="Rectangle 68"/>
            <p:cNvSpPr/>
            <p:nvPr/>
          </p:nvSpPr>
          <p:spPr>
            <a:xfrm>
              <a:off x="323528" y="3284984"/>
              <a:ext cx="8640960" cy="432048"/>
            </a:xfrm>
            <a:prstGeom prst="rect">
              <a:avLst/>
            </a:prstGeom>
            <a:solidFill>
              <a:srgbClr val="00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323528" y="3501008"/>
              <a:ext cx="8640960" cy="0"/>
            </a:xfrm>
            <a:prstGeom prst="line">
              <a:avLst/>
            </a:prstGeom>
            <a:ln>
              <a:solidFill>
                <a:srgbClr val="0000FF">
                  <a:alpha val="50196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 flipH="1">
            <a:off x="899592" y="4395371"/>
            <a:ext cx="763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>
                    <a:lumMod val="75000"/>
                  </a:schemeClr>
                </a:solidFill>
              </a:rPr>
              <a:t>   </a:t>
            </a:r>
            <a:r>
              <a:rPr lang="en-GB" sz="1600" dirty="0" err="1" smtClean="0">
                <a:solidFill>
                  <a:schemeClr val="bg1">
                    <a:lumMod val="75000"/>
                  </a:schemeClr>
                </a:solidFill>
              </a:rPr>
              <a:t>C2</a:t>
            </a:r>
            <a:r>
              <a:rPr lang="en-GB" sz="1600" dirty="0" smtClean="0">
                <a:solidFill>
                  <a:schemeClr val="bg1">
                    <a:lumMod val="75000"/>
                  </a:schemeClr>
                </a:solidFill>
              </a:rPr>
              <a:t>                          </a:t>
            </a:r>
            <a:r>
              <a:rPr lang="en-GB" sz="1600" dirty="0" err="1" smtClean="0">
                <a:solidFill>
                  <a:schemeClr val="bg1">
                    <a:lumMod val="75000"/>
                  </a:schemeClr>
                </a:solidFill>
              </a:rPr>
              <a:t>C3</a:t>
            </a:r>
            <a:r>
              <a:rPr lang="en-GB" sz="1600" dirty="0" smtClean="0">
                <a:solidFill>
                  <a:schemeClr val="bg1">
                    <a:lumMod val="75000"/>
                  </a:schemeClr>
                </a:solidFill>
              </a:rPr>
              <a:t>                         </a:t>
            </a:r>
            <a:r>
              <a:rPr lang="en-GB" sz="1600" dirty="0" err="1" smtClean="0">
                <a:solidFill>
                  <a:schemeClr val="bg1">
                    <a:lumMod val="75000"/>
                  </a:schemeClr>
                </a:solidFill>
              </a:rPr>
              <a:t>C4</a:t>
            </a:r>
            <a:r>
              <a:rPr lang="en-GB" sz="1600" dirty="0" smtClean="0">
                <a:solidFill>
                  <a:schemeClr val="bg1">
                    <a:lumMod val="75000"/>
                  </a:schemeClr>
                </a:solidFill>
              </a:rPr>
              <a:t>                            </a:t>
            </a:r>
            <a:r>
              <a:rPr lang="en-GB" sz="1600" dirty="0" err="1" smtClean="0">
                <a:solidFill>
                  <a:schemeClr val="bg1">
                    <a:lumMod val="75000"/>
                  </a:schemeClr>
                </a:solidFill>
              </a:rPr>
              <a:t>C5</a:t>
            </a:r>
            <a:r>
              <a:rPr lang="en-GB" sz="1600" dirty="0" smtClean="0">
                <a:solidFill>
                  <a:schemeClr val="bg1">
                    <a:lumMod val="75000"/>
                  </a:schemeClr>
                </a:solidFill>
              </a:rPr>
              <a:t>                         </a:t>
            </a:r>
            <a:r>
              <a:rPr lang="en-GB" sz="1600" dirty="0" err="1" smtClean="0">
                <a:solidFill>
                  <a:schemeClr val="bg1">
                    <a:lumMod val="75000"/>
                  </a:schemeClr>
                </a:solidFill>
              </a:rPr>
              <a:t>C6</a:t>
            </a:r>
            <a:r>
              <a:rPr lang="en-GB" sz="1600" dirty="0" smtClean="0">
                <a:solidFill>
                  <a:schemeClr val="bg1">
                    <a:lumMod val="75000"/>
                  </a:schemeClr>
                </a:solidFill>
              </a:rPr>
              <a:t>   </a:t>
            </a:r>
            <a:endParaRPr lang="en-GB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4499992" y="2429669"/>
            <a:ext cx="0" cy="936104"/>
          </a:xfrm>
          <a:prstGeom prst="straightConnector1">
            <a:avLst/>
          </a:prstGeom>
          <a:ln>
            <a:solidFill>
              <a:srgbClr val="33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5004048" y="1925613"/>
            <a:ext cx="0" cy="639291"/>
          </a:xfrm>
          <a:prstGeom prst="straightConnector1">
            <a:avLst/>
          </a:prstGeom>
          <a:ln>
            <a:solidFill>
              <a:srgbClr val="33CC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148064" y="1628800"/>
            <a:ext cx="792088" cy="122413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5508104" y="2204864"/>
            <a:ext cx="72008" cy="72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5508104" y="2285653"/>
            <a:ext cx="0" cy="4232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867400" y="1981200"/>
            <a:ext cx="891591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GB" sz="1000" dirty="0" err="1" smtClean="0">
                <a:solidFill>
                  <a:srgbClr val="FF0000"/>
                </a:solidFill>
              </a:rPr>
              <a:t>SP</a:t>
            </a:r>
            <a:r>
              <a:rPr lang="en-GB" sz="1000" dirty="0" smtClean="0">
                <a:solidFill>
                  <a:srgbClr val="FF0000"/>
                </a:solidFill>
              </a:rPr>
              <a:t>=-</a:t>
            </a:r>
            <a:r>
              <a:rPr lang="en-GB" sz="1000" dirty="0" err="1" smtClean="0">
                <a:solidFill>
                  <a:srgbClr val="FF0000"/>
                </a:solidFill>
              </a:rPr>
              <a:t>150um</a:t>
            </a:r>
            <a:endParaRPr lang="en-GB" sz="1000" dirty="0" smtClean="0">
              <a:solidFill>
                <a:srgbClr val="FF0000"/>
              </a:solidFill>
            </a:endParaRPr>
          </a:p>
          <a:p>
            <a:r>
              <a:rPr lang="en-GB" sz="1000" dirty="0" err="1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GB" sz="1000" dirty="0" err="1" smtClean="0">
                <a:solidFill>
                  <a:srgbClr val="FF0000"/>
                </a:solidFill>
              </a:rPr>
              <a:t>a</a:t>
            </a:r>
            <a:r>
              <a:rPr lang="en-GB" sz="1000" dirty="0" smtClean="0">
                <a:solidFill>
                  <a:srgbClr val="FF0000"/>
                </a:solidFill>
              </a:rPr>
              <a:t>  = </a:t>
            </a:r>
            <a:r>
              <a:rPr lang="en-GB" sz="1000" dirty="0" err="1" smtClean="0">
                <a:solidFill>
                  <a:srgbClr val="FF0000"/>
                </a:solidFill>
              </a:rPr>
              <a:t>27urad</a:t>
            </a:r>
            <a:endParaRPr lang="en-GB" sz="1000" dirty="0">
              <a:solidFill>
                <a:srgbClr val="FF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962400" y="1219200"/>
            <a:ext cx="1371600" cy="3886200"/>
          </a:xfrm>
          <a:prstGeom prst="rect">
            <a:avLst/>
          </a:prstGeom>
          <a:noFill/>
          <a:ln w="95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00C-DB43-4F85-97AB-C775D17C5B4E}" type="slidenum">
              <a:rPr lang="en-GB" smtClean="0"/>
              <a:pPr/>
              <a:t>12</a:t>
            </a:fld>
            <a:r>
              <a:rPr lang="en-GB" smtClean="0"/>
              <a:t>/15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908720"/>
            <a:ext cx="4648200" cy="3240360"/>
          </a:xfrm>
          <a:prstGeom prst="rect">
            <a:avLst/>
          </a:prstGeom>
          <a:noFill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5534"/>
            <a:ext cx="4572000" cy="3075329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25/11/2014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– ESLS XXII - Grenoble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533400"/>
            <a:ext cx="7794246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getting ready for </a:t>
            </a:r>
            <a:r>
              <a:rPr lang="en-US" b="1" i="1" dirty="0" smtClean="0">
                <a:solidFill>
                  <a:srgbClr val="FF00FF"/>
                </a:solidFill>
              </a:rPr>
              <a:t>TR</a:t>
            </a:r>
            <a:r>
              <a:rPr lang="en-US" b="1" dirty="0" smtClean="0">
                <a:solidFill>
                  <a:srgbClr val="FF00FF"/>
                </a:solidFill>
              </a:rPr>
              <a:t> at BL-I05</a:t>
            </a:r>
            <a:r>
              <a:rPr lang="en-US" dirty="0" smtClean="0">
                <a:solidFill>
                  <a:srgbClr val="0000FF"/>
                </a:solidFill>
              </a:rPr>
              <a:t>: BBA (1) and orbit restoration via Golden Offset (2)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3042934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E39F6"/>
                </a:solidFill>
              </a:rPr>
              <a:t>(1)                                                                   (2)</a:t>
            </a:r>
            <a:endParaRPr lang="en-US" dirty="0">
              <a:solidFill>
                <a:srgbClr val="1E39F6"/>
              </a:solidFill>
            </a:endParaRPr>
          </a:p>
        </p:txBody>
      </p:sp>
      <p:pic>
        <p:nvPicPr>
          <p:cNvPr id="25" name="Picture 24" descr="PB06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005064"/>
            <a:ext cx="3697708" cy="27363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19612" y="4005064"/>
            <a:ext cx="5309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ID05 </a:t>
            </a:r>
            <a:endParaRPr lang="en-US" sz="1400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79512" y="3000270"/>
            <a:ext cx="302433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987824" y="1632118"/>
            <a:ext cx="0" cy="151216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2555776" y="2136174"/>
            <a:ext cx="615874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000" dirty="0" smtClean="0">
                <a:solidFill>
                  <a:srgbClr val="1E39F6"/>
                </a:solidFill>
              </a:rPr>
              <a:t>-239 um</a:t>
            </a:r>
            <a:endParaRPr lang="en-GB" sz="1000" dirty="0">
              <a:solidFill>
                <a:srgbClr val="1E39F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gradFill>
            <a:gsLst>
              <a:gs pos="73000">
                <a:srgbClr val="0000FF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r>
              <a:rPr lang="en-GB" sz="2200" dirty="0" smtClean="0">
                <a:solidFill>
                  <a:srgbClr val="6B9EDB"/>
                </a:solidFill>
              </a:rPr>
              <a:t>Motivations              Coupling          Alignment Tests          </a:t>
            </a:r>
            <a:r>
              <a:rPr lang="en-GB" sz="2200" dirty="0" smtClean="0">
                <a:solidFill>
                  <a:schemeClr val="bg1"/>
                </a:solidFill>
              </a:rPr>
              <a:t>TR</a:t>
            </a:r>
            <a:r>
              <a:rPr lang="en-GB" sz="2200" dirty="0" smtClean="0">
                <a:solidFill>
                  <a:srgbClr val="6B9EDB"/>
                </a:solidFill>
              </a:rPr>
              <a:t>           Conclusions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00392" y="1052736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err="1" smtClean="0">
                <a:solidFill>
                  <a:srgbClr val="00B050"/>
                </a:solidFill>
                <a:latin typeface="Symbol" pitchFamily="18" charset="2"/>
              </a:rPr>
              <a:t>d</a:t>
            </a:r>
            <a:r>
              <a:rPr lang="en-GB" sz="1000" dirty="0" err="1" smtClean="0">
                <a:solidFill>
                  <a:srgbClr val="00B050"/>
                </a:solidFill>
              </a:rPr>
              <a:t>SP</a:t>
            </a:r>
            <a:r>
              <a:rPr lang="en-GB" sz="1000" dirty="0" smtClean="0">
                <a:solidFill>
                  <a:srgbClr val="00B050"/>
                </a:solidFill>
              </a:rPr>
              <a:t>= </a:t>
            </a:r>
            <a:r>
              <a:rPr lang="en-GB" sz="1000" dirty="0" err="1" smtClean="0">
                <a:solidFill>
                  <a:srgbClr val="00B050"/>
                </a:solidFill>
              </a:rPr>
              <a:t>0um</a:t>
            </a:r>
            <a:endParaRPr lang="en-GB" sz="1000" dirty="0" smtClean="0">
              <a:solidFill>
                <a:srgbClr val="00B050"/>
              </a:solidFill>
            </a:endParaRPr>
          </a:p>
          <a:p>
            <a:r>
              <a:rPr lang="en-GB" sz="1000" dirty="0" err="1" smtClean="0">
                <a:solidFill>
                  <a:srgbClr val="00B050"/>
                </a:solidFill>
                <a:latin typeface="Symbol" pitchFamily="18" charset="2"/>
              </a:rPr>
              <a:t>d</a:t>
            </a:r>
            <a:r>
              <a:rPr lang="en-GB" sz="1000" dirty="0" err="1" smtClean="0">
                <a:solidFill>
                  <a:srgbClr val="00B050"/>
                </a:solidFill>
              </a:rPr>
              <a:t>a</a:t>
            </a:r>
            <a:r>
              <a:rPr lang="en-GB" sz="1000" dirty="0" smtClean="0">
                <a:solidFill>
                  <a:srgbClr val="00B050"/>
                </a:solidFill>
              </a:rPr>
              <a:t>  = </a:t>
            </a:r>
            <a:r>
              <a:rPr lang="en-GB" sz="1000" dirty="0" err="1" smtClean="0">
                <a:solidFill>
                  <a:srgbClr val="00B050"/>
                </a:solidFill>
              </a:rPr>
              <a:t>0urad</a:t>
            </a:r>
            <a:endParaRPr lang="en-GB" sz="1000" dirty="0">
              <a:solidFill>
                <a:srgbClr val="00B05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52320" y="1814627"/>
            <a:ext cx="86409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 smtClean="0">
                <a:solidFill>
                  <a:srgbClr val="00B050"/>
                </a:solidFill>
              </a:rPr>
              <a:t>GO=239 um</a:t>
            </a:r>
            <a:endParaRPr lang="en-GB" sz="1000" dirty="0">
              <a:solidFill>
                <a:srgbClr val="00B05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04800" y="5410200"/>
            <a:ext cx="2685728" cy="738664"/>
            <a:chOff x="304800" y="5410200"/>
            <a:chExt cx="2685728" cy="738664"/>
          </a:xfrm>
        </p:grpSpPr>
        <p:sp>
          <p:nvSpPr>
            <p:cNvPr id="31" name="Rectangle 30"/>
            <p:cNvSpPr/>
            <p:nvPr/>
          </p:nvSpPr>
          <p:spPr>
            <a:xfrm>
              <a:off x="304800" y="5410200"/>
              <a:ext cx="26670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23528" y="5410200"/>
              <a:ext cx="2667000" cy="738664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VC4G2+G3</a:t>
              </a:r>
            </a:p>
            <a:p>
              <a:r>
                <a:rPr lang="en-GB" sz="1200" dirty="0" smtClean="0">
                  <a:solidFill>
                    <a:srgbClr val="FF0000"/>
                  </a:solidFill>
                </a:rPr>
                <a:t>heave G2= -275 um  G3 = -250 um</a:t>
              </a:r>
            </a:p>
            <a:p>
              <a:r>
                <a:rPr lang="en-GB" sz="1200" dirty="0" smtClean="0">
                  <a:solidFill>
                    <a:srgbClr val="FF0000"/>
                  </a:solidFill>
                </a:rPr>
                <a:t>pitch   G2 = 15 </a:t>
              </a:r>
              <a:r>
                <a:rPr lang="en-GB" sz="1200" dirty="0" err="1" smtClean="0">
                  <a:solidFill>
                    <a:srgbClr val="FF0000"/>
                  </a:solidFill>
                </a:rPr>
                <a:t>urad</a:t>
              </a:r>
              <a:r>
                <a:rPr lang="en-GB" sz="1200" dirty="0" smtClean="0">
                  <a:solidFill>
                    <a:srgbClr val="FF0000"/>
                  </a:solidFill>
                </a:rPr>
                <a:t>  G3 = -17 </a:t>
              </a:r>
              <a:r>
                <a:rPr lang="en-GB" sz="1200" dirty="0" err="1" smtClean="0">
                  <a:solidFill>
                    <a:srgbClr val="FF0000"/>
                  </a:solidFill>
                </a:rPr>
                <a:t>urad</a:t>
              </a:r>
              <a:endParaRPr lang="en-GB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Oval 32"/>
          <p:cNvSpPr/>
          <p:nvPr/>
        </p:nvSpPr>
        <p:spPr>
          <a:xfrm flipH="1" flipV="1">
            <a:off x="3275856" y="2303161"/>
            <a:ext cx="45719" cy="4571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3203848" y="2708920"/>
            <a:ext cx="1250663" cy="215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rgbClr val="FF0000"/>
                </a:solidFill>
              </a:rPr>
              <a:t>(</a:t>
            </a:r>
            <a:r>
              <a:rPr lang="en-GB" sz="800" dirty="0" err="1" smtClean="0">
                <a:solidFill>
                  <a:srgbClr val="FF0000"/>
                </a:solidFill>
              </a:rPr>
              <a:t>SP,</a:t>
            </a:r>
            <a:r>
              <a:rPr lang="en-GB" sz="800" dirty="0" err="1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GB" sz="800" dirty="0" smtClean="0">
                <a:solidFill>
                  <a:srgbClr val="FF0000"/>
                </a:solidFill>
              </a:rPr>
              <a:t>) = (-</a:t>
            </a:r>
            <a:r>
              <a:rPr lang="en-GB" sz="800" dirty="0" err="1" smtClean="0">
                <a:solidFill>
                  <a:srgbClr val="FF0000"/>
                </a:solidFill>
              </a:rPr>
              <a:t>150um,27urad</a:t>
            </a:r>
            <a:r>
              <a:rPr lang="en-GB" sz="800" dirty="0" smtClean="0">
                <a:solidFill>
                  <a:srgbClr val="FF0000"/>
                </a:solidFill>
              </a:rPr>
              <a:t>)</a:t>
            </a:r>
            <a:endParaRPr lang="en-GB" sz="800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>
            <a:stCxn id="34" idx="0"/>
            <a:endCxn id="33" idx="1"/>
          </p:cNvCxnSpPr>
          <p:nvPr/>
        </p:nvCxnSpPr>
        <p:spPr>
          <a:xfrm flipH="1" flipV="1">
            <a:off x="3314880" y="2342185"/>
            <a:ext cx="514300" cy="3667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 flipH="1" flipV="1">
            <a:off x="7910657" y="2276872"/>
            <a:ext cx="45719" cy="4571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7812360" y="2682631"/>
            <a:ext cx="1077539" cy="21544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GB" sz="800" dirty="0" smtClean="0">
                <a:solidFill>
                  <a:srgbClr val="00B050"/>
                </a:solidFill>
              </a:rPr>
              <a:t>(</a:t>
            </a:r>
            <a:r>
              <a:rPr lang="en-GB" sz="800" dirty="0" err="1" smtClean="0">
                <a:solidFill>
                  <a:srgbClr val="00B050"/>
                </a:solidFill>
              </a:rPr>
              <a:t>SP,</a:t>
            </a:r>
            <a:r>
              <a:rPr lang="en-GB" sz="800" dirty="0" err="1" smtClean="0">
                <a:solidFill>
                  <a:srgbClr val="00B050"/>
                </a:solidFill>
                <a:latin typeface="Symbol" pitchFamily="18" charset="2"/>
              </a:rPr>
              <a:t>a</a:t>
            </a:r>
            <a:r>
              <a:rPr lang="en-GB" sz="800" dirty="0" smtClean="0">
                <a:solidFill>
                  <a:srgbClr val="00B050"/>
                </a:solidFill>
              </a:rPr>
              <a:t>) = (</a:t>
            </a:r>
            <a:r>
              <a:rPr lang="en-GB" sz="800" dirty="0" err="1" smtClean="0">
                <a:solidFill>
                  <a:srgbClr val="00B050"/>
                </a:solidFill>
              </a:rPr>
              <a:t>0um</a:t>
            </a:r>
            <a:r>
              <a:rPr lang="en-GB" sz="800" dirty="0" smtClean="0">
                <a:solidFill>
                  <a:srgbClr val="00B050"/>
                </a:solidFill>
              </a:rPr>
              <a:t>, </a:t>
            </a:r>
            <a:r>
              <a:rPr lang="en-GB" sz="800" dirty="0" err="1" smtClean="0">
                <a:solidFill>
                  <a:srgbClr val="00B050"/>
                </a:solidFill>
              </a:rPr>
              <a:t>0urad</a:t>
            </a:r>
            <a:r>
              <a:rPr lang="en-GB" sz="800" dirty="0" smtClean="0">
                <a:solidFill>
                  <a:srgbClr val="00B050"/>
                </a:solidFill>
              </a:rPr>
              <a:t>)</a:t>
            </a:r>
            <a:endParaRPr lang="en-GB" sz="800" dirty="0">
              <a:solidFill>
                <a:srgbClr val="00B050"/>
              </a:solidFill>
            </a:endParaRPr>
          </a:p>
        </p:txBody>
      </p:sp>
      <p:cxnSp>
        <p:nvCxnSpPr>
          <p:cNvPr id="40" name="Straight Arrow Connector 39"/>
          <p:cNvCxnSpPr>
            <a:stCxn id="39" idx="0"/>
            <a:endCxn id="38" idx="1"/>
          </p:cNvCxnSpPr>
          <p:nvPr/>
        </p:nvCxnSpPr>
        <p:spPr>
          <a:xfrm flipH="1" flipV="1">
            <a:off x="7949681" y="2315896"/>
            <a:ext cx="401449" cy="36673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524328" y="1844824"/>
            <a:ext cx="0" cy="504056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00C-DB43-4F85-97AB-C775D17C5B4E}" type="slidenum">
              <a:rPr lang="en-GB" smtClean="0"/>
              <a:pPr/>
              <a:t>13</a:t>
            </a:fld>
            <a:r>
              <a:rPr lang="en-GB" smtClean="0"/>
              <a:t>/15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25/11/2014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– ESLS XXII - Grenoble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496669"/>
            <a:ext cx="5867400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getting ready for </a:t>
            </a:r>
            <a:r>
              <a:rPr lang="en-US" b="1" i="1" dirty="0" smtClean="0">
                <a:solidFill>
                  <a:srgbClr val="FF00FF"/>
                </a:solidFill>
              </a:rPr>
              <a:t>TR</a:t>
            </a:r>
            <a:r>
              <a:rPr lang="en-US" b="1" dirty="0" smtClean="0">
                <a:solidFill>
                  <a:srgbClr val="FF00FF"/>
                </a:solidFill>
              </a:rPr>
              <a:t> at BL-I05</a:t>
            </a:r>
            <a:r>
              <a:rPr lang="en-US" dirty="0" smtClean="0">
                <a:solidFill>
                  <a:srgbClr val="0000FF"/>
                </a:solidFill>
              </a:rPr>
              <a:t>: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effect of orbit tilt on I05 energy peaks (SHADOW </a:t>
            </a:r>
            <a:r>
              <a:rPr lang="en-US" dirty="0" smtClean="0">
                <a:solidFill>
                  <a:srgbClr val="FF00FF"/>
                </a:solidFill>
              </a:rPr>
              <a:t>simulation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</p:txBody>
      </p:sp>
      <p:pic>
        <p:nvPicPr>
          <p:cNvPr id="11" name="Picture 10" descr="I05-revised-01.jpg"/>
          <p:cNvPicPr>
            <a:picLocks noChangeAspect="1"/>
          </p:cNvPicPr>
          <p:nvPr/>
        </p:nvPicPr>
        <p:blipFill>
          <a:blip r:embed="rId2" cstate="print"/>
          <a:srcRect t="9035" b="19979"/>
          <a:stretch>
            <a:fillRect/>
          </a:stretch>
        </p:blipFill>
        <p:spPr>
          <a:xfrm>
            <a:off x="5029200" y="1265802"/>
            <a:ext cx="4114800" cy="1782198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5996" t="34640" r="42717" b="32968"/>
          <a:stretch>
            <a:fillRect/>
          </a:stretch>
        </p:blipFill>
        <p:spPr bwMode="auto">
          <a:xfrm>
            <a:off x="5023292" y="3048000"/>
            <a:ext cx="412070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 l="15156" t="14250" r="25388" b="7001"/>
          <a:stretch>
            <a:fillRect/>
          </a:stretch>
        </p:blipFill>
        <p:spPr bwMode="auto">
          <a:xfrm>
            <a:off x="0" y="1219200"/>
            <a:ext cx="24853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/>
          <a:srcRect l="15350" t="14720" r="25588" b="7161"/>
          <a:stretch>
            <a:fillRect/>
          </a:stretch>
        </p:blipFill>
        <p:spPr bwMode="auto">
          <a:xfrm>
            <a:off x="2509964" y="1219200"/>
            <a:ext cx="244303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rc 15"/>
          <p:cNvSpPr/>
          <p:nvPr/>
        </p:nvSpPr>
        <p:spPr>
          <a:xfrm rot="18155282" flipV="1">
            <a:off x="4410411" y="126004"/>
            <a:ext cx="1148303" cy="3862792"/>
          </a:xfrm>
          <a:prstGeom prst="arc">
            <a:avLst>
              <a:gd name="adj1" fmla="val 16702900"/>
              <a:gd name="adj2" fmla="val 0"/>
            </a:avLst>
          </a:prstGeom>
          <a:ln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gradFill>
            <a:gsLst>
              <a:gs pos="73000">
                <a:srgbClr val="0000FF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r>
              <a:rPr lang="en-GB" sz="2200" dirty="0" smtClean="0">
                <a:solidFill>
                  <a:srgbClr val="6B9EDB"/>
                </a:solidFill>
              </a:rPr>
              <a:t>Motivations              Coupling          Alignment Tests          </a:t>
            </a:r>
            <a:r>
              <a:rPr lang="en-GB" sz="2200" dirty="0" smtClean="0">
                <a:solidFill>
                  <a:schemeClr val="bg1"/>
                </a:solidFill>
              </a:rPr>
              <a:t>TR</a:t>
            </a:r>
            <a:r>
              <a:rPr lang="en-GB" sz="2200" dirty="0" smtClean="0">
                <a:solidFill>
                  <a:srgbClr val="6B9EDB"/>
                </a:solidFill>
              </a:rPr>
              <a:t>           Conclusions</a:t>
            </a:r>
          </a:p>
        </p:txBody>
      </p:sp>
      <p:pic>
        <p:nvPicPr>
          <p:cNvPr id="18" name="Picture 6" descr="I05-MD14102014_60eV_He_VP"/>
          <p:cNvPicPr>
            <a:picLocks noChangeAspect="1" noChangeArrowheads="1"/>
          </p:cNvPicPr>
          <p:nvPr/>
        </p:nvPicPr>
        <p:blipFill>
          <a:blip r:embed="rId6" cstate="print"/>
          <a:srcRect l="7576" t="2505" r="4545" b="6609"/>
          <a:stretch>
            <a:fillRect/>
          </a:stretch>
        </p:blipFill>
        <p:spPr bwMode="auto">
          <a:xfrm>
            <a:off x="0" y="3733800"/>
            <a:ext cx="4674106" cy="31242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648200" y="5345668"/>
            <a:ext cx="4419600" cy="369332"/>
          </a:xfrm>
          <a:prstGeom prst="rect">
            <a:avLst/>
          </a:prstGeom>
          <a:solidFill>
            <a:srgbClr val="FFFFFF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(He-photo ionization peaks, </a:t>
            </a:r>
            <a:r>
              <a:rPr lang="en-US" dirty="0" smtClean="0">
                <a:solidFill>
                  <a:srgbClr val="FF00FF"/>
                </a:solidFill>
              </a:rPr>
              <a:t>data from BL-I05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3" name="Freeform 22"/>
          <p:cNvSpPr/>
          <p:nvPr/>
        </p:nvSpPr>
        <p:spPr>
          <a:xfrm>
            <a:off x="0" y="3547739"/>
            <a:ext cx="9130881" cy="1427493"/>
          </a:xfrm>
          <a:custGeom>
            <a:avLst/>
            <a:gdLst>
              <a:gd name="connsiteX0" fmla="*/ 0 w 9130881"/>
              <a:gd name="connsiteY0" fmla="*/ 0 h 1427493"/>
              <a:gd name="connsiteX1" fmla="*/ 4712374 w 9130881"/>
              <a:gd name="connsiteY1" fmla="*/ 10496 h 1427493"/>
              <a:gd name="connsiteX2" fmla="*/ 4712374 w 9130881"/>
              <a:gd name="connsiteY2" fmla="*/ 1427493 h 1427493"/>
              <a:gd name="connsiteX3" fmla="*/ 9130881 w 9130881"/>
              <a:gd name="connsiteY3" fmla="*/ 1427493 h 142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30881" h="1427493">
                <a:moveTo>
                  <a:pt x="0" y="0"/>
                </a:moveTo>
                <a:lnTo>
                  <a:pt x="4712374" y="10496"/>
                </a:lnTo>
                <a:lnTo>
                  <a:pt x="4712374" y="1427493"/>
                </a:lnTo>
                <a:lnTo>
                  <a:pt x="9130881" y="1427493"/>
                </a:lnTo>
              </a:path>
            </a:pathLst>
          </a:custGeom>
          <a:ln w="38100" cap="flat" cmpd="sng" algn="ctr">
            <a:solidFill>
              <a:srgbClr val="1E39F6"/>
            </a:solidFill>
            <a:prstDash val="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00C-DB43-4F85-97AB-C775D17C5B4E}" type="slidenum">
              <a:rPr lang="en-GB" smtClean="0"/>
              <a:pPr/>
              <a:t>14</a:t>
            </a:fld>
            <a:r>
              <a:rPr lang="en-GB" smtClean="0"/>
              <a:t>/15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25/11/2014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– ESLS XXII - Grenoble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0" y="404664"/>
            <a:ext cx="17671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800" dirty="0" smtClean="0">
                <a:solidFill>
                  <a:srgbClr val="4F81BD">
                    <a:lumMod val="60000"/>
                    <a:lumOff val="40000"/>
                  </a:srgbClr>
                </a:solidFill>
              </a:rPr>
              <a:t>Conclusions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836712"/>
            <a:ext cx="9144000" cy="5324535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GB" sz="2000" dirty="0" smtClean="0">
                <a:solidFill>
                  <a:prstClr val="black"/>
                </a:solidFill>
                <a:latin typeface="Tw Cen MT" pitchFamily="34" charset="0"/>
              </a:rPr>
              <a:t> aligning the Diamond Storage Ring represents a benefit in terms of reduced   </a:t>
            </a:r>
          </a:p>
          <a:p>
            <a:pPr lvl="0"/>
            <a:r>
              <a:rPr lang="en-GB" sz="2000" dirty="0" smtClean="0">
                <a:solidFill>
                  <a:prstClr val="black"/>
                </a:solidFill>
                <a:latin typeface="Tw Cen MT" pitchFamily="34" charset="0"/>
              </a:rPr>
              <a:t>  vertical </a:t>
            </a:r>
            <a:r>
              <a:rPr lang="en-GB" sz="2000" dirty="0" err="1" smtClean="0">
                <a:solidFill>
                  <a:prstClr val="black"/>
                </a:solidFill>
                <a:latin typeface="Tw Cen MT" pitchFamily="34" charset="0"/>
              </a:rPr>
              <a:t>emittance</a:t>
            </a:r>
            <a:endParaRPr lang="en-GB" sz="2000" dirty="0" smtClean="0">
              <a:solidFill>
                <a:prstClr val="black"/>
              </a:solidFill>
              <a:latin typeface="Tw Cen MT" pitchFamily="34" charset="0"/>
            </a:endParaRPr>
          </a:p>
          <a:p>
            <a:pPr lvl="0">
              <a:buFontTx/>
              <a:buChar char="-"/>
            </a:pPr>
            <a:r>
              <a:rPr lang="en-GB" sz="2000" dirty="0" smtClean="0">
                <a:solidFill>
                  <a:prstClr val="black"/>
                </a:solidFill>
                <a:latin typeface="Tw Cen MT" pitchFamily="34" charset="0"/>
              </a:rPr>
              <a:t> increase stability on feedback for present low coupling system</a:t>
            </a:r>
          </a:p>
          <a:p>
            <a:pPr lvl="0">
              <a:buFontTx/>
              <a:buChar char="-"/>
            </a:pPr>
            <a:r>
              <a:rPr lang="en-GB" sz="2000" dirty="0" smtClean="0">
                <a:solidFill>
                  <a:prstClr val="black"/>
                </a:solidFill>
                <a:latin typeface="Tw Cen MT" pitchFamily="34" charset="0"/>
              </a:rPr>
              <a:t> model of girder moves available (AT)</a:t>
            </a:r>
          </a:p>
          <a:p>
            <a:pPr lvl="1">
              <a:buFontTx/>
              <a:buChar char="-"/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Tw Cen MT" pitchFamily="34" charset="0"/>
              </a:rPr>
              <a:t> very precise when determining local effects (girder moves)</a:t>
            </a:r>
          </a:p>
          <a:p>
            <a:pPr lvl="1">
              <a:buFontTx/>
              <a:buChar char="-"/>
            </a:pPr>
            <a:endParaRPr lang="en-GB" sz="2000" dirty="0" smtClean="0">
              <a:solidFill>
                <a:schemeClr val="bg1">
                  <a:lumMod val="65000"/>
                </a:schemeClr>
              </a:solidFill>
              <a:latin typeface="Tw Cen MT" pitchFamily="34" charset="0"/>
            </a:endParaRPr>
          </a:p>
          <a:p>
            <a:pPr>
              <a:buFontTx/>
              <a:buChar char="-"/>
            </a:pPr>
            <a:r>
              <a:rPr lang="en-GB" sz="2000" dirty="0" smtClean="0">
                <a:solidFill>
                  <a:prstClr val="black"/>
                </a:solidFill>
                <a:latin typeface="Tw Cen MT" pitchFamily="34" charset="0"/>
              </a:rPr>
              <a:t> a campaign of survey-based girder moves has been completed</a:t>
            </a:r>
          </a:p>
          <a:p>
            <a:pPr lvl="1">
              <a:buFontTx/>
              <a:buChar char="-"/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Tw Cen MT" pitchFamily="34" charset="0"/>
              </a:rPr>
              <a:t> using a 5-axis control system</a:t>
            </a:r>
          </a:p>
          <a:p>
            <a:pPr lvl="1">
              <a:buFontTx/>
              <a:buChar char="-"/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Tw Cen MT" pitchFamily="34" charset="0"/>
              </a:rPr>
              <a:t> 1-H and 8-V moves actuated so far</a:t>
            </a:r>
          </a:p>
          <a:p>
            <a:pPr lvl="1">
              <a:buFontTx/>
              <a:buChar char="-"/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Tw Cen MT" pitchFamily="34" charset="0"/>
              </a:rPr>
              <a:t> gained great knowledge both of the control system and of the model </a:t>
            </a:r>
          </a:p>
          <a:p>
            <a:pPr lvl="1">
              <a:buFontTx/>
              <a:buChar char="-"/>
            </a:pPr>
            <a:r>
              <a:rPr lang="en-GB" sz="2000" dirty="0" smtClean="0">
                <a:solidFill>
                  <a:srgbClr val="00B050"/>
                </a:solidFill>
                <a:latin typeface="Tw Cen MT" pitchFamily="34" charset="0"/>
              </a:rPr>
              <a:t> </a:t>
            </a:r>
            <a:r>
              <a:rPr lang="en-GB" sz="2000" b="1" dirty="0" smtClean="0">
                <a:solidFill>
                  <a:srgbClr val="00B050"/>
                </a:solidFill>
                <a:latin typeface="Tw Cen MT" pitchFamily="34" charset="0"/>
              </a:rPr>
              <a:t>1</a:t>
            </a:r>
            <a:r>
              <a:rPr lang="en-GB" sz="2000" b="1" baseline="30000" dirty="0" smtClean="0">
                <a:solidFill>
                  <a:srgbClr val="00B050"/>
                </a:solidFill>
                <a:latin typeface="Tw Cen MT" pitchFamily="34" charset="0"/>
              </a:rPr>
              <a:t>st</a:t>
            </a:r>
            <a:r>
              <a:rPr lang="en-GB" sz="2000" b="1" dirty="0" smtClean="0">
                <a:solidFill>
                  <a:srgbClr val="00B050"/>
                </a:solidFill>
                <a:latin typeface="Tw Cen MT" pitchFamily="34" charset="0"/>
              </a:rPr>
              <a:t> test of TR done </a:t>
            </a:r>
            <a:r>
              <a:rPr lang="en-GB" sz="2000" dirty="0" smtClean="0">
                <a:solidFill>
                  <a:srgbClr val="00B050"/>
                </a:solidFill>
                <a:latin typeface="Tw Cen MT" pitchFamily="34" charset="0"/>
              </a:rPr>
              <a:t>(Oct 2013, vC3G1, I03) </a:t>
            </a:r>
          </a:p>
          <a:p>
            <a:pPr lvl="1"/>
            <a:endParaRPr lang="en-GB" sz="2000" dirty="0" smtClean="0">
              <a:solidFill>
                <a:srgbClr val="00B050"/>
              </a:solidFill>
              <a:latin typeface="Tw Cen MT" pitchFamily="34" charset="0"/>
            </a:endParaRPr>
          </a:p>
          <a:p>
            <a:pPr>
              <a:buFontTx/>
              <a:buChar char="-"/>
            </a:pPr>
            <a:r>
              <a:rPr lang="en-GB" sz="2000" dirty="0" smtClean="0">
                <a:solidFill>
                  <a:prstClr val="black"/>
                </a:solidFill>
                <a:latin typeface="Tw Cen MT" pitchFamily="34" charset="0"/>
              </a:rPr>
              <a:t> now extended to </a:t>
            </a:r>
            <a:r>
              <a:rPr lang="en-GB" sz="2000" b="1" i="1" dirty="0" smtClean="0">
                <a:solidFill>
                  <a:srgbClr val="00B050"/>
                </a:solidFill>
                <a:latin typeface="Tw Cen MT" pitchFamily="34" charset="0"/>
              </a:rPr>
              <a:t>multi-girder moves</a:t>
            </a:r>
            <a:r>
              <a:rPr lang="en-GB" sz="2000" dirty="0" smtClean="0">
                <a:solidFill>
                  <a:prstClr val="black"/>
                </a:solidFill>
                <a:latin typeface="Tw Cen MT" pitchFamily="34" charset="0"/>
              </a:rPr>
              <a:t>, possibly distributed on the entire machine </a:t>
            </a:r>
          </a:p>
          <a:p>
            <a:pPr lvl="1">
              <a:buFontTx/>
              <a:buChar char="-"/>
            </a:pPr>
            <a:r>
              <a:rPr lang="en-GB" sz="2000" dirty="0" smtClean="0">
                <a:solidFill>
                  <a:prstClr val="black"/>
                </a:solidFill>
                <a:latin typeface="Tw Cen MT" pitchFamily="34" charset="0"/>
              </a:rPr>
              <a:t> </a:t>
            </a:r>
            <a:r>
              <a:rPr lang="en-GB" sz="2000" b="1" dirty="0" smtClean="0">
                <a:solidFill>
                  <a:srgbClr val="00B050"/>
                </a:solidFill>
                <a:latin typeface="Tw Cen MT" pitchFamily="34" charset="0"/>
              </a:rPr>
              <a:t>cell 4, 5 and 6 </a:t>
            </a:r>
            <a:r>
              <a:rPr lang="en-GB" sz="2000" dirty="0" smtClean="0">
                <a:solidFill>
                  <a:prstClr val="black"/>
                </a:solidFill>
                <a:latin typeface="Tw Cen MT" pitchFamily="34" charset="0"/>
              </a:rPr>
              <a:t>equipped with new control system and </a:t>
            </a:r>
            <a:r>
              <a:rPr lang="en-GB" sz="2000" b="1" dirty="0" smtClean="0">
                <a:solidFill>
                  <a:srgbClr val="00B050"/>
                </a:solidFill>
                <a:latin typeface="Tw Cen MT" pitchFamily="34" charset="0"/>
              </a:rPr>
              <a:t>commissioned</a:t>
            </a:r>
          </a:p>
          <a:p>
            <a:pPr lvl="1">
              <a:buFontTx/>
              <a:buChar char="-"/>
            </a:pPr>
            <a:r>
              <a:rPr lang="en-GB" sz="2000" dirty="0" smtClean="0">
                <a:solidFill>
                  <a:prstClr val="black"/>
                </a:solidFill>
                <a:latin typeface="Tw Cen MT" pitchFamily="34" charset="0"/>
              </a:rPr>
              <a:t> </a:t>
            </a:r>
            <a:r>
              <a:rPr lang="en-GB" sz="2000" b="1" dirty="0" smtClean="0">
                <a:solidFill>
                  <a:srgbClr val="00B050"/>
                </a:solidFill>
                <a:latin typeface="Tw Cen MT" pitchFamily="34" charset="0"/>
              </a:rPr>
              <a:t>cell-4</a:t>
            </a:r>
            <a:r>
              <a:rPr lang="en-GB" sz="2000" dirty="0" smtClean="0">
                <a:solidFill>
                  <a:prstClr val="black"/>
                </a:solidFill>
                <a:latin typeface="Tw Cen MT" pitchFamily="34" charset="0"/>
              </a:rPr>
              <a:t> scheduled for move: </a:t>
            </a:r>
            <a:r>
              <a:rPr lang="en-GB" sz="2000" b="1" dirty="0" smtClean="0">
                <a:solidFill>
                  <a:srgbClr val="00B050"/>
                </a:solidFill>
                <a:latin typeface="Tw Cen MT" pitchFamily="34" charset="0"/>
              </a:rPr>
              <a:t>Dec 19</a:t>
            </a:r>
            <a:r>
              <a:rPr lang="en-GB" sz="2000" b="1" baseline="30000" dirty="0" smtClean="0">
                <a:solidFill>
                  <a:srgbClr val="00B050"/>
                </a:solidFill>
                <a:latin typeface="Tw Cen MT" pitchFamily="34" charset="0"/>
              </a:rPr>
              <a:t>th</a:t>
            </a:r>
            <a:endParaRPr lang="en-GB" sz="2000" dirty="0" smtClean="0">
              <a:solidFill>
                <a:srgbClr val="FF0000"/>
              </a:solidFill>
              <a:latin typeface="Tw Cen MT" pitchFamily="34" charset="0"/>
            </a:endParaRPr>
          </a:p>
          <a:p>
            <a:pPr lvl="1">
              <a:buFontTx/>
              <a:buChar char="-"/>
            </a:pPr>
            <a:r>
              <a:rPr lang="en-GB" sz="2000" dirty="0" smtClean="0">
                <a:solidFill>
                  <a:prstClr val="black"/>
                </a:solidFill>
                <a:latin typeface="Tw Cen MT" pitchFamily="34" charset="0"/>
              </a:rPr>
              <a:t> </a:t>
            </a:r>
            <a:r>
              <a:rPr lang="en-GB" sz="2000" dirty="0" smtClean="0">
                <a:solidFill>
                  <a:srgbClr val="00B050"/>
                </a:solidFill>
                <a:latin typeface="Tw Cen MT" pitchFamily="34" charset="0"/>
              </a:rPr>
              <a:t>preliminary tests </a:t>
            </a:r>
            <a:r>
              <a:rPr lang="en-GB" sz="2000" dirty="0" smtClean="0">
                <a:solidFill>
                  <a:prstClr val="black"/>
                </a:solidFill>
                <a:latin typeface="Tw Cen MT" pitchFamily="34" charset="0"/>
              </a:rPr>
              <a:t>to assess effects on nearby </a:t>
            </a:r>
            <a:r>
              <a:rPr lang="en-GB" sz="2000" dirty="0" smtClean="0">
                <a:solidFill>
                  <a:srgbClr val="00B050"/>
                </a:solidFill>
                <a:latin typeface="Tw Cen MT" pitchFamily="34" charset="0"/>
              </a:rPr>
              <a:t>BL-I05</a:t>
            </a:r>
          </a:p>
          <a:p>
            <a:pPr lvl="1"/>
            <a:r>
              <a:rPr lang="en-GB" sz="2000" dirty="0" smtClean="0">
                <a:solidFill>
                  <a:prstClr val="black"/>
                </a:solidFill>
                <a:latin typeface="Tw Cen MT" pitchFamily="34" charset="0"/>
              </a:rPr>
              <a:t>- aim at completing </a:t>
            </a:r>
            <a:r>
              <a:rPr lang="en-GB" sz="2000" dirty="0" smtClean="0">
                <a:solidFill>
                  <a:srgbClr val="00B050"/>
                </a:solidFill>
                <a:latin typeface="Tw Cen MT" pitchFamily="34" charset="0"/>
              </a:rPr>
              <a:t>cell-5, cell-6 before May 2015.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gradFill>
            <a:gsLst>
              <a:gs pos="73000">
                <a:srgbClr val="0000FF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pPr>
              <a:tabLst>
                <a:tab pos="3944938" algn="l"/>
              </a:tabLst>
            </a:pPr>
            <a:r>
              <a:rPr lang="en-GB" sz="2200" dirty="0" smtClean="0">
                <a:solidFill>
                  <a:srgbClr val="6B9EDB"/>
                </a:solidFill>
              </a:rPr>
              <a:t>Motivations              Coupling          Alignment Tests          TR</a:t>
            </a:r>
            <a:r>
              <a:rPr lang="en-GB" sz="2200" dirty="0" smtClean="0">
                <a:solidFill>
                  <a:srgbClr val="FFFFFF"/>
                </a:solidFill>
              </a:rPr>
              <a:t>           Conclusions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7544" y="5008984"/>
            <a:ext cx="4030488" cy="580256"/>
          </a:xfrm>
          <a:prstGeom prst="roundRect">
            <a:avLst>
              <a:gd name="adj" fmla="val 42617"/>
            </a:avLst>
          </a:prstGeom>
          <a:solidFill>
            <a:srgbClr val="00B050">
              <a:alpha val="3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467544" y="3784848"/>
            <a:ext cx="4896544" cy="580256"/>
          </a:xfrm>
          <a:prstGeom prst="roundRect">
            <a:avLst>
              <a:gd name="adj" fmla="val 42617"/>
            </a:avLst>
          </a:prstGeom>
          <a:solidFill>
            <a:srgbClr val="00B050">
              <a:alpha val="3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00C-DB43-4F85-97AB-C775D17C5B4E}" type="slidenum">
              <a:rPr lang="en-GB" smtClean="0"/>
              <a:pPr/>
              <a:t>15</a:t>
            </a:fld>
            <a:r>
              <a:rPr lang="en-GB" smtClean="0"/>
              <a:t>/15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25/11/2014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– ESLS XXII - Grenoble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048000"/>
            <a:ext cx="9144000" cy="430887"/>
          </a:xfrm>
          <a:prstGeom prst="rect">
            <a:avLst/>
          </a:prstGeom>
          <a:gradFill>
            <a:gsLst>
              <a:gs pos="50000">
                <a:srgbClr val="0000FF"/>
              </a:gs>
              <a:gs pos="98000">
                <a:schemeClr val="bg1"/>
              </a:gs>
              <a:gs pos="2000">
                <a:schemeClr val="bg1"/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r>
              <a:rPr lang="en-GB" sz="2200" dirty="0" smtClean="0">
                <a:solidFill>
                  <a:srgbClr val="FFFFFF"/>
                </a:solidFill>
              </a:rPr>
              <a:t>Thanks for your attention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25/11/2014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– ESLS XXII - Grenoble</a:t>
            </a:r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gradFill>
            <a:gsLst>
              <a:gs pos="73000">
                <a:srgbClr val="0000FF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r>
              <a:rPr lang="en-GB" sz="2200" dirty="0" smtClean="0">
                <a:solidFill>
                  <a:srgbClr val="FFFFFF"/>
                </a:solidFill>
              </a:rPr>
              <a:t>Spares</a:t>
            </a:r>
          </a:p>
        </p:txBody>
      </p:sp>
      <p:pic>
        <p:nvPicPr>
          <p:cNvPr id="34" name="Picture 33" descr="PB06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149080"/>
            <a:ext cx="3168352" cy="2376263"/>
          </a:xfrm>
          <a:prstGeom prst="rect">
            <a:avLst/>
          </a:prstGeom>
          <a:ln w="38100">
            <a:noFill/>
          </a:ln>
        </p:spPr>
      </p:pic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4211960" y="4005064"/>
            <a:ext cx="4608512" cy="2232248"/>
            <a:chOff x="2490" y="5979"/>
            <a:chExt cx="6666" cy="3168"/>
          </a:xfrm>
        </p:grpSpPr>
        <p:grpSp>
          <p:nvGrpSpPr>
            <p:cNvPr id="10" name="Group 3"/>
            <p:cNvGrpSpPr>
              <a:grpSpLocks/>
            </p:cNvGrpSpPr>
            <p:nvPr/>
          </p:nvGrpSpPr>
          <p:grpSpPr bwMode="auto">
            <a:xfrm>
              <a:off x="3959" y="5979"/>
              <a:ext cx="3164" cy="3168"/>
              <a:chOff x="3243" y="2430"/>
              <a:chExt cx="2359" cy="2373"/>
            </a:xfrm>
          </p:grpSpPr>
          <p:sp>
            <p:nvSpPr>
              <p:cNvPr id="19" name="Oval 4"/>
              <p:cNvSpPr>
                <a:spLocks noChangeArrowheads="1"/>
              </p:cNvSpPr>
              <p:nvPr/>
            </p:nvSpPr>
            <p:spPr bwMode="auto">
              <a:xfrm>
                <a:off x="3327" y="2515"/>
                <a:ext cx="1853" cy="1864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Oval 5"/>
              <p:cNvSpPr>
                <a:spLocks noChangeArrowheads="1"/>
              </p:cNvSpPr>
              <p:nvPr/>
            </p:nvSpPr>
            <p:spPr bwMode="auto">
              <a:xfrm>
                <a:off x="3578" y="2769"/>
                <a:ext cx="1350" cy="135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Oval 6"/>
              <p:cNvSpPr>
                <a:spLocks noChangeArrowheads="1"/>
              </p:cNvSpPr>
              <p:nvPr/>
            </p:nvSpPr>
            <p:spPr bwMode="auto">
              <a:xfrm>
                <a:off x="3664" y="2854"/>
                <a:ext cx="1179" cy="1186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Oval 7"/>
              <p:cNvSpPr>
                <a:spLocks noChangeArrowheads="1"/>
              </p:cNvSpPr>
              <p:nvPr/>
            </p:nvSpPr>
            <p:spPr bwMode="auto">
              <a:xfrm>
                <a:off x="4169" y="3362"/>
                <a:ext cx="507" cy="509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Oval 8"/>
              <p:cNvSpPr>
                <a:spLocks noChangeArrowheads="1"/>
              </p:cNvSpPr>
              <p:nvPr/>
            </p:nvSpPr>
            <p:spPr bwMode="auto">
              <a:xfrm>
                <a:off x="3243" y="2430"/>
                <a:ext cx="2359" cy="237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Line 9"/>
              <p:cNvSpPr>
                <a:spLocks noChangeShapeType="1"/>
              </p:cNvSpPr>
              <p:nvPr/>
            </p:nvSpPr>
            <p:spPr bwMode="auto">
              <a:xfrm flipV="1">
                <a:off x="4422" y="3532"/>
                <a:ext cx="0" cy="1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Line 10"/>
              <p:cNvSpPr>
                <a:spLocks noChangeShapeType="1"/>
              </p:cNvSpPr>
              <p:nvPr/>
            </p:nvSpPr>
            <p:spPr bwMode="auto">
              <a:xfrm>
                <a:off x="4338" y="3617"/>
                <a:ext cx="16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7235" y="6206"/>
              <a:ext cx="1242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Camshaft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7235" y="6884"/>
              <a:ext cx="1921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Axes of rotation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2490" y="6659"/>
              <a:ext cx="1131" cy="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Bearing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7010" y="8469"/>
              <a:ext cx="2033" cy="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GB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Range of motion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3507" y="6884"/>
              <a:ext cx="791" cy="3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H="1">
              <a:off x="5654" y="6432"/>
              <a:ext cx="1581" cy="5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H="1">
              <a:off x="5540" y="7111"/>
              <a:ext cx="1695" cy="4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H="1">
              <a:off x="6671" y="8694"/>
              <a:ext cx="45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9988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39937" name="Group 1"/>
          <p:cNvGrpSpPr>
            <a:grpSpLocks noChangeAspect="1"/>
          </p:cNvGrpSpPr>
          <p:nvPr/>
        </p:nvGrpSpPr>
        <p:grpSpPr bwMode="auto">
          <a:xfrm>
            <a:off x="1691680" y="764704"/>
            <a:ext cx="6099175" cy="3497263"/>
            <a:chOff x="2391" y="9469"/>
            <a:chExt cx="7119" cy="4104"/>
          </a:xfrm>
        </p:grpSpPr>
        <p:sp>
          <p:nvSpPr>
            <p:cNvPr id="39987" name="AutoShape 51"/>
            <p:cNvSpPr>
              <a:spLocks noChangeArrowheads="1" noTextEdit="1"/>
            </p:cNvSpPr>
            <p:nvPr/>
          </p:nvSpPr>
          <p:spPr bwMode="auto">
            <a:xfrm>
              <a:off x="2391" y="9469"/>
              <a:ext cx="7119" cy="4104"/>
            </a:xfrm>
            <a:prstGeom prst="rightArrow">
              <a:avLst>
                <a:gd name="adj1" fmla="val 50000"/>
                <a:gd name="adj2" fmla="val 43366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39984" name="Group 48"/>
            <p:cNvGrpSpPr>
              <a:grpSpLocks/>
            </p:cNvGrpSpPr>
            <p:nvPr/>
          </p:nvGrpSpPr>
          <p:grpSpPr bwMode="auto">
            <a:xfrm>
              <a:off x="4760" y="9678"/>
              <a:ext cx="1999" cy="421"/>
              <a:chOff x="4904" y="9453"/>
              <a:chExt cx="1999" cy="421"/>
            </a:xfrm>
          </p:grpSpPr>
          <p:sp>
            <p:nvSpPr>
              <p:cNvPr id="39986" name="AutoShape 50"/>
              <p:cNvSpPr>
                <a:spLocks noChangeArrowheads="1"/>
              </p:cNvSpPr>
              <p:nvPr/>
            </p:nvSpPr>
            <p:spPr bwMode="auto">
              <a:xfrm>
                <a:off x="6400" y="9465"/>
                <a:ext cx="503" cy="335"/>
              </a:xfrm>
              <a:prstGeom prst="rightArrow">
                <a:avLst>
                  <a:gd name="adj1" fmla="val 50000"/>
                  <a:gd name="adj2" fmla="val 37537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985" name="Text Box 49"/>
              <p:cNvSpPr txBox="1">
                <a:spLocks noChangeArrowheads="1"/>
              </p:cNvSpPr>
              <p:nvPr/>
            </p:nvSpPr>
            <p:spPr bwMode="auto">
              <a:xfrm>
                <a:off x="4904" y="9453"/>
                <a:ext cx="1506" cy="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Beam Direction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9970" name="Group 34"/>
            <p:cNvGrpSpPr>
              <a:grpSpLocks/>
            </p:cNvGrpSpPr>
            <p:nvPr/>
          </p:nvGrpSpPr>
          <p:grpSpPr bwMode="auto">
            <a:xfrm>
              <a:off x="2559" y="10121"/>
              <a:ext cx="6448" cy="1347"/>
              <a:chOff x="2559" y="10121"/>
              <a:chExt cx="6448" cy="1347"/>
            </a:xfrm>
          </p:grpSpPr>
          <p:grpSp>
            <p:nvGrpSpPr>
              <p:cNvPr id="39977" name="Group 41"/>
              <p:cNvGrpSpPr>
                <a:grpSpLocks/>
              </p:cNvGrpSpPr>
              <p:nvPr/>
            </p:nvGrpSpPr>
            <p:grpSpPr bwMode="auto">
              <a:xfrm>
                <a:off x="3647" y="10121"/>
                <a:ext cx="4272" cy="1347"/>
                <a:chOff x="3312" y="9784"/>
                <a:chExt cx="4272" cy="1347"/>
              </a:xfrm>
            </p:grpSpPr>
            <p:sp>
              <p:nvSpPr>
                <p:cNvPr id="39983" name="Rectangle 47"/>
                <p:cNvSpPr>
                  <a:spLocks noChangeArrowheads="1"/>
                </p:cNvSpPr>
                <p:nvPr/>
              </p:nvSpPr>
              <p:spPr bwMode="auto">
                <a:xfrm>
                  <a:off x="3312" y="9784"/>
                  <a:ext cx="4272" cy="1347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982" name="Rectangle 46"/>
                <p:cNvSpPr>
                  <a:spLocks noChangeArrowheads="1"/>
                </p:cNvSpPr>
                <p:nvPr/>
              </p:nvSpPr>
              <p:spPr bwMode="auto">
                <a:xfrm>
                  <a:off x="3815" y="10879"/>
                  <a:ext cx="587" cy="252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981" name="Rectangle 45"/>
                <p:cNvSpPr>
                  <a:spLocks noChangeArrowheads="1"/>
                </p:cNvSpPr>
                <p:nvPr/>
              </p:nvSpPr>
              <p:spPr bwMode="auto">
                <a:xfrm>
                  <a:off x="6495" y="10879"/>
                  <a:ext cx="587" cy="252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980" name="Rectangle 44"/>
                <p:cNvSpPr>
                  <a:spLocks noChangeArrowheads="1"/>
                </p:cNvSpPr>
                <p:nvPr/>
              </p:nvSpPr>
              <p:spPr bwMode="auto">
                <a:xfrm>
                  <a:off x="6495" y="9784"/>
                  <a:ext cx="587" cy="253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979" name="Rectangle 43"/>
                <p:cNvSpPr>
                  <a:spLocks noChangeArrowheads="1"/>
                </p:cNvSpPr>
                <p:nvPr/>
              </p:nvSpPr>
              <p:spPr bwMode="auto">
                <a:xfrm>
                  <a:off x="3815" y="9784"/>
                  <a:ext cx="587" cy="253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978" name="Rectangle 42"/>
                <p:cNvSpPr>
                  <a:spLocks noChangeArrowheads="1"/>
                </p:cNvSpPr>
                <p:nvPr/>
              </p:nvSpPr>
              <p:spPr bwMode="auto">
                <a:xfrm>
                  <a:off x="3815" y="10458"/>
                  <a:ext cx="587" cy="253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39976" name="Text Box 40"/>
              <p:cNvSpPr txBox="1">
                <a:spLocks noChangeArrowheads="1"/>
              </p:cNvSpPr>
              <p:nvPr/>
            </p:nvSpPr>
            <p:spPr bwMode="auto">
              <a:xfrm>
                <a:off x="8086" y="11131"/>
                <a:ext cx="838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Mover 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975" name="Text Box 39"/>
              <p:cNvSpPr txBox="1">
                <a:spLocks noChangeArrowheads="1"/>
              </p:cNvSpPr>
              <p:nvPr/>
            </p:nvSpPr>
            <p:spPr bwMode="auto">
              <a:xfrm>
                <a:off x="8086" y="10121"/>
                <a:ext cx="921" cy="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Mover 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974" name="Text Box 38"/>
              <p:cNvSpPr txBox="1">
                <a:spLocks noChangeArrowheads="1"/>
              </p:cNvSpPr>
              <p:nvPr/>
            </p:nvSpPr>
            <p:spPr bwMode="auto">
              <a:xfrm>
                <a:off x="2559" y="10121"/>
                <a:ext cx="1005" cy="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Mover 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973" name="Text Box 37"/>
              <p:cNvSpPr txBox="1">
                <a:spLocks noChangeArrowheads="1"/>
              </p:cNvSpPr>
              <p:nvPr/>
            </p:nvSpPr>
            <p:spPr bwMode="auto">
              <a:xfrm>
                <a:off x="2642" y="10795"/>
                <a:ext cx="837" cy="3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Mover 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972" name="Text Box 36"/>
              <p:cNvSpPr txBox="1">
                <a:spLocks noChangeArrowheads="1"/>
              </p:cNvSpPr>
              <p:nvPr/>
            </p:nvSpPr>
            <p:spPr bwMode="auto">
              <a:xfrm>
                <a:off x="2642" y="11131"/>
                <a:ext cx="837" cy="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Mover 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971" name="Text Box 35"/>
              <p:cNvSpPr txBox="1">
                <a:spLocks noChangeArrowheads="1"/>
              </p:cNvSpPr>
              <p:nvPr/>
            </p:nvSpPr>
            <p:spPr bwMode="auto">
              <a:xfrm>
                <a:off x="5406" y="10626"/>
                <a:ext cx="921" cy="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GIRDER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9938" name="Group 2"/>
            <p:cNvGrpSpPr>
              <a:grpSpLocks/>
            </p:cNvGrpSpPr>
            <p:nvPr/>
          </p:nvGrpSpPr>
          <p:grpSpPr bwMode="auto">
            <a:xfrm>
              <a:off x="2642" y="12055"/>
              <a:ext cx="6199" cy="1182"/>
              <a:chOff x="2642" y="12055"/>
              <a:chExt cx="6199" cy="1182"/>
            </a:xfrm>
          </p:grpSpPr>
          <p:grpSp>
            <p:nvGrpSpPr>
              <p:cNvPr id="39959" name="Group 23"/>
              <p:cNvGrpSpPr>
                <a:grpSpLocks/>
              </p:cNvGrpSpPr>
              <p:nvPr/>
            </p:nvGrpSpPr>
            <p:grpSpPr bwMode="auto">
              <a:xfrm>
                <a:off x="5825" y="12057"/>
                <a:ext cx="3016" cy="1180"/>
                <a:chOff x="2726" y="9700"/>
                <a:chExt cx="3016" cy="1179"/>
              </a:xfrm>
            </p:grpSpPr>
            <p:sp>
              <p:nvSpPr>
                <p:cNvPr id="39969" name="Line 33"/>
                <p:cNvSpPr>
                  <a:spLocks noChangeShapeType="1"/>
                </p:cNvSpPr>
                <p:nvPr/>
              </p:nvSpPr>
              <p:spPr bwMode="auto">
                <a:xfrm>
                  <a:off x="2726" y="9700"/>
                  <a:ext cx="1" cy="50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968" name="Line 32"/>
                <p:cNvSpPr>
                  <a:spLocks noChangeShapeType="1"/>
                </p:cNvSpPr>
                <p:nvPr/>
              </p:nvSpPr>
              <p:spPr bwMode="auto">
                <a:xfrm>
                  <a:off x="2726" y="10205"/>
                  <a:ext cx="335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967" name="Line 31"/>
                <p:cNvSpPr>
                  <a:spLocks noChangeShapeType="1"/>
                </p:cNvSpPr>
                <p:nvPr/>
              </p:nvSpPr>
              <p:spPr bwMode="auto">
                <a:xfrm>
                  <a:off x="3061" y="10206"/>
                  <a:ext cx="335" cy="33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966" name="Line 30"/>
                <p:cNvSpPr>
                  <a:spLocks noChangeShapeType="1"/>
                </p:cNvSpPr>
                <p:nvPr/>
              </p:nvSpPr>
              <p:spPr bwMode="auto">
                <a:xfrm>
                  <a:off x="3396" y="10542"/>
                  <a:ext cx="1675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965" name="Line 29"/>
                <p:cNvSpPr>
                  <a:spLocks noChangeShapeType="1"/>
                </p:cNvSpPr>
                <p:nvPr/>
              </p:nvSpPr>
              <p:spPr bwMode="auto">
                <a:xfrm>
                  <a:off x="2726" y="9700"/>
                  <a:ext cx="3015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964" name="Oval 28"/>
                <p:cNvSpPr>
                  <a:spLocks noChangeArrowheads="1"/>
                </p:cNvSpPr>
                <p:nvPr/>
              </p:nvSpPr>
              <p:spPr bwMode="auto">
                <a:xfrm>
                  <a:off x="2726" y="10290"/>
                  <a:ext cx="587" cy="589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963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5071" y="10206"/>
                  <a:ext cx="335" cy="33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962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5406" y="10205"/>
                  <a:ext cx="335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961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5741" y="9700"/>
                  <a:ext cx="1" cy="50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960" name="Oval 24"/>
                <p:cNvSpPr>
                  <a:spLocks noChangeArrowheads="1"/>
                </p:cNvSpPr>
                <p:nvPr/>
              </p:nvSpPr>
              <p:spPr bwMode="auto">
                <a:xfrm>
                  <a:off x="5155" y="10290"/>
                  <a:ext cx="587" cy="588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39945" name="Group 9"/>
              <p:cNvGrpSpPr>
                <a:grpSpLocks/>
              </p:cNvGrpSpPr>
              <p:nvPr/>
            </p:nvGrpSpPr>
            <p:grpSpPr bwMode="auto">
              <a:xfrm flipH="1">
                <a:off x="2642" y="12057"/>
                <a:ext cx="3016" cy="1180"/>
                <a:chOff x="2726" y="11300"/>
                <a:chExt cx="3016" cy="1179"/>
              </a:xfrm>
            </p:grpSpPr>
            <p:sp>
              <p:nvSpPr>
                <p:cNvPr id="39958" name="Line 22"/>
                <p:cNvSpPr>
                  <a:spLocks noChangeShapeType="1"/>
                </p:cNvSpPr>
                <p:nvPr/>
              </p:nvSpPr>
              <p:spPr bwMode="auto">
                <a:xfrm>
                  <a:off x="2726" y="11300"/>
                  <a:ext cx="1" cy="58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957" name="Line 21"/>
                <p:cNvSpPr>
                  <a:spLocks noChangeShapeType="1"/>
                </p:cNvSpPr>
                <p:nvPr/>
              </p:nvSpPr>
              <p:spPr bwMode="auto">
                <a:xfrm>
                  <a:off x="4904" y="12142"/>
                  <a:ext cx="167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956" name="Line 20"/>
                <p:cNvSpPr>
                  <a:spLocks noChangeShapeType="1"/>
                </p:cNvSpPr>
                <p:nvPr/>
              </p:nvSpPr>
              <p:spPr bwMode="auto">
                <a:xfrm>
                  <a:off x="2726" y="11300"/>
                  <a:ext cx="3015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955" name="Oval 19"/>
                <p:cNvSpPr>
                  <a:spLocks noChangeArrowheads="1"/>
                </p:cNvSpPr>
                <p:nvPr/>
              </p:nvSpPr>
              <p:spPr bwMode="auto">
                <a:xfrm>
                  <a:off x="2726" y="11890"/>
                  <a:ext cx="587" cy="589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95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5071" y="11806"/>
                  <a:ext cx="335" cy="33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953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5406" y="11805"/>
                  <a:ext cx="335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952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5741" y="11300"/>
                  <a:ext cx="1" cy="50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951" name="Oval 15"/>
                <p:cNvSpPr>
                  <a:spLocks noChangeArrowheads="1"/>
                </p:cNvSpPr>
                <p:nvPr/>
              </p:nvSpPr>
              <p:spPr bwMode="auto">
                <a:xfrm>
                  <a:off x="5155" y="11890"/>
                  <a:ext cx="587" cy="588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950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4569" y="11805"/>
                  <a:ext cx="335" cy="33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949" name="Line 13"/>
                <p:cNvSpPr>
                  <a:spLocks noChangeShapeType="1"/>
                </p:cNvSpPr>
                <p:nvPr/>
              </p:nvSpPr>
              <p:spPr bwMode="auto">
                <a:xfrm>
                  <a:off x="2726" y="11889"/>
                  <a:ext cx="67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948" name="Oval 12"/>
                <p:cNvSpPr>
                  <a:spLocks noChangeArrowheads="1"/>
                </p:cNvSpPr>
                <p:nvPr/>
              </p:nvSpPr>
              <p:spPr bwMode="auto">
                <a:xfrm>
                  <a:off x="4234" y="11889"/>
                  <a:ext cx="587" cy="589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947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396" y="11805"/>
                  <a:ext cx="0" cy="8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946" name="Line 10"/>
                <p:cNvSpPr>
                  <a:spLocks noChangeShapeType="1"/>
                </p:cNvSpPr>
                <p:nvPr/>
              </p:nvSpPr>
              <p:spPr bwMode="auto">
                <a:xfrm>
                  <a:off x="3396" y="11805"/>
                  <a:ext cx="117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39944" name="Text Box 8"/>
              <p:cNvSpPr txBox="1">
                <a:spLocks noChangeArrowheads="1"/>
              </p:cNvSpPr>
              <p:nvPr/>
            </p:nvSpPr>
            <p:spPr bwMode="auto">
              <a:xfrm>
                <a:off x="2788" y="12793"/>
                <a:ext cx="335" cy="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943" name="Text Box 7"/>
              <p:cNvSpPr txBox="1">
                <a:spLocks noChangeArrowheads="1"/>
              </p:cNvSpPr>
              <p:nvPr/>
            </p:nvSpPr>
            <p:spPr bwMode="auto">
              <a:xfrm>
                <a:off x="3706" y="12782"/>
                <a:ext cx="325" cy="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942" name="Text Box 6"/>
              <p:cNvSpPr txBox="1">
                <a:spLocks noChangeArrowheads="1"/>
              </p:cNvSpPr>
              <p:nvPr/>
            </p:nvSpPr>
            <p:spPr bwMode="auto">
              <a:xfrm>
                <a:off x="5219" y="12804"/>
                <a:ext cx="345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941" name="Text Box 5"/>
              <p:cNvSpPr txBox="1">
                <a:spLocks noChangeArrowheads="1"/>
              </p:cNvSpPr>
              <p:nvPr/>
            </p:nvSpPr>
            <p:spPr bwMode="auto">
              <a:xfrm>
                <a:off x="5964" y="12804"/>
                <a:ext cx="290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940" name="Text Box 4"/>
              <p:cNvSpPr txBox="1">
                <a:spLocks noChangeArrowheads="1"/>
              </p:cNvSpPr>
              <p:nvPr/>
            </p:nvSpPr>
            <p:spPr bwMode="auto">
              <a:xfrm>
                <a:off x="8377" y="12794"/>
                <a:ext cx="367" cy="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939" name="Line 3"/>
              <p:cNvSpPr>
                <a:spLocks noChangeShapeType="1"/>
              </p:cNvSpPr>
              <p:nvPr/>
            </p:nvSpPr>
            <p:spPr bwMode="auto">
              <a:xfrm>
                <a:off x="5820" y="12055"/>
                <a:ext cx="0" cy="50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77" name="Rectangle 76"/>
          <p:cNvSpPr/>
          <p:nvPr/>
        </p:nvSpPr>
        <p:spPr>
          <a:xfrm>
            <a:off x="0" y="332656"/>
            <a:ext cx="5717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800" dirty="0" smtClean="0">
                <a:solidFill>
                  <a:srgbClr val="4F81BD">
                    <a:lumMod val="60000"/>
                    <a:lumOff val="40000"/>
                  </a:srgbClr>
                </a:solidFill>
              </a:rPr>
              <a:t>CELL move – control system: CAM-axes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25/11/2014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– ESLS XXII - Grenoble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0" y="332656"/>
            <a:ext cx="5717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800" dirty="0" smtClean="0">
                <a:solidFill>
                  <a:srgbClr val="4F81BD">
                    <a:lumMod val="60000"/>
                    <a:lumOff val="40000"/>
                  </a:srgbClr>
                </a:solidFill>
              </a:rPr>
              <a:t>CELL move – control system: CAM-axes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04048" y="5805264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Tw Cen MT" pitchFamily="34" charset="0"/>
              </a:rPr>
              <a:t>PLC interface – </a:t>
            </a:r>
            <a:r>
              <a:rPr lang="en-GB" dirty="0" err="1" smtClean="0">
                <a:solidFill>
                  <a:schemeClr val="bg1"/>
                </a:solidFill>
                <a:latin typeface="Tw Cen MT" pitchFamily="34" charset="0"/>
              </a:rPr>
              <a:t>LVDT</a:t>
            </a:r>
            <a:r>
              <a:rPr lang="en-GB" dirty="0" smtClean="0">
                <a:solidFill>
                  <a:schemeClr val="bg1"/>
                </a:solidFill>
                <a:latin typeface="Tw Cen MT" pitchFamily="34" charset="0"/>
              </a:rPr>
              <a:t> readings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79512" y="764704"/>
            <a:ext cx="518457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b="1" dirty="0" smtClean="0"/>
              <a:t>All cams in their neutral position,:</a:t>
            </a:r>
          </a:p>
          <a:p>
            <a:r>
              <a:rPr lang="en-GB" sz="1400" b="1" dirty="0" smtClean="0"/>
              <a:t>u=0, v=0, χ=0, η=0, σ=0.</a:t>
            </a:r>
            <a:endParaRPr lang="en-GB" sz="1400" b="1" dirty="0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124744"/>
            <a:ext cx="4464496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33061"/>
            <a:ext cx="4139952" cy="262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4572000" y="764704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/>
              <a:t>Pitch of 4.16 </a:t>
            </a:r>
            <a:r>
              <a:rPr lang="en-GB" sz="1400" b="1" dirty="0" err="1" smtClean="0"/>
              <a:t>mrad</a:t>
            </a:r>
            <a:r>
              <a:rPr lang="en-GB" sz="1400" b="1" dirty="0" smtClean="0"/>
              <a:t>:</a:t>
            </a:r>
          </a:p>
          <a:p>
            <a:r>
              <a:rPr lang="en-GB" sz="1400" b="1" dirty="0" smtClean="0"/>
              <a:t>u=0, v=0, χ=0.00416, η=0, σ=0.</a:t>
            </a:r>
            <a:endParaRPr lang="en-GB" sz="1400" dirty="0"/>
          </a:p>
        </p:txBody>
      </p:sp>
      <p:pic>
        <p:nvPicPr>
          <p:cNvPr id="25" name="Picture 24" descr="PITCH_CAMcurv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3933056"/>
            <a:ext cx="4361511" cy="2924944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V="1">
            <a:off x="4716016" y="4005064"/>
            <a:ext cx="0" cy="25202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gradFill>
            <a:gsLst>
              <a:gs pos="73000">
                <a:srgbClr val="0000FF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r>
              <a:rPr lang="en-GB" sz="2200" dirty="0" smtClean="0">
                <a:solidFill>
                  <a:srgbClr val="FFFFFF"/>
                </a:solidFill>
              </a:rPr>
              <a:t>Spares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771800" y="2636912"/>
            <a:ext cx="1296144" cy="144016"/>
          </a:xfrm>
          <a:prstGeom prst="rect">
            <a:avLst/>
          </a:prstGeom>
          <a:solidFill>
            <a:srgbClr val="1E39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7524328" y="2564904"/>
            <a:ext cx="1296144" cy="144016"/>
          </a:xfrm>
          <a:prstGeom prst="rect">
            <a:avLst/>
          </a:prstGeom>
          <a:solidFill>
            <a:srgbClr val="1E39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reeform 41"/>
          <p:cNvSpPr/>
          <p:nvPr/>
        </p:nvSpPr>
        <p:spPr>
          <a:xfrm>
            <a:off x="683568" y="2564904"/>
            <a:ext cx="1152128" cy="536713"/>
          </a:xfrm>
          <a:custGeom>
            <a:avLst/>
            <a:gdLst>
              <a:gd name="connsiteX0" fmla="*/ 0 w 1172818"/>
              <a:gd name="connsiteY0" fmla="*/ 0 h 536713"/>
              <a:gd name="connsiteX1" fmla="*/ 536713 w 1172818"/>
              <a:gd name="connsiteY1" fmla="*/ 536713 h 536713"/>
              <a:gd name="connsiteX2" fmla="*/ 636104 w 1172818"/>
              <a:gd name="connsiteY2" fmla="*/ 536713 h 536713"/>
              <a:gd name="connsiteX3" fmla="*/ 1172818 w 1172818"/>
              <a:gd name="connsiteY3" fmla="*/ 0 h 536713"/>
              <a:gd name="connsiteX4" fmla="*/ 0 w 1172818"/>
              <a:gd name="connsiteY4" fmla="*/ 0 h 53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2818" h="536713">
                <a:moveTo>
                  <a:pt x="0" y="0"/>
                </a:moveTo>
                <a:lnTo>
                  <a:pt x="536713" y="536713"/>
                </a:lnTo>
                <a:lnTo>
                  <a:pt x="636104" y="536713"/>
                </a:lnTo>
                <a:lnTo>
                  <a:pt x="1172818" y="0"/>
                </a:lnTo>
                <a:lnTo>
                  <a:pt x="0" y="0"/>
                </a:lnTo>
                <a:close/>
              </a:path>
            </a:pathLst>
          </a:custGeom>
          <a:solidFill>
            <a:srgbClr val="1E39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reeform 42"/>
          <p:cNvSpPr/>
          <p:nvPr/>
        </p:nvSpPr>
        <p:spPr>
          <a:xfrm>
            <a:off x="5148064" y="2532247"/>
            <a:ext cx="1152128" cy="536713"/>
          </a:xfrm>
          <a:custGeom>
            <a:avLst/>
            <a:gdLst>
              <a:gd name="connsiteX0" fmla="*/ 0 w 1172818"/>
              <a:gd name="connsiteY0" fmla="*/ 0 h 536713"/>
              <a:gd name="connsiteX1" fmla="*/ 536713 w 1172818"/>
              <a:gd name="connsiteY1" fmla="*/ 536713 h 536713"/>
              <a:gd name="connsiteX2" fmla="*/ 636104 w 1172818"/>
              <a:gd name="connsiteY2" fmla="*/ 536713 h 536713"/>
              <a:gd name="connsiteX3" fmla="*/ 1172818 w 1172818"/>
              <a:gd name="connsiteY3" fmla="*/ 0 h 536713"/>
              <a:gd name="connsiteX4" fmla="*/ 0 w 1172818"/>
              <a:gd name="connsiteY4" fmla="*/ 0 h 53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2818" h="536713">
                <a:moveTo>
                  <a:pt x="0" y="0"/>
                </a:moveTo>
                <a:lnTo>
                  <a:pt x="536713" y="536713"/>
                </a:lnTo>
                <a:lnTo>
                  <a:pt x="636104" y="536713"/>
                </a:lnTo>
                <a:lnTo>
                  <a:pt x="1172818" y="0"/>
                </a:lnTo>
                <a:lnTo>
                  <a:pt x="0" y="0"/>
                </a:lnTo>
                <a:close/>
              </a:path>
            </a:pathLst>
          </a:custGeom>
          <a:solidFill>
            <a:srgbClr val="1E39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Freeform 43"/>
          <p:cNvSpPr/>
          <p:nvPr/>
        </p:nvSpPr>
        <p:spPr>
          <a:xfrm>
            <a:off x="1212574" y="1412775"/>
            <a:ext cx="874643" cy="515415"/>
          </a:xfrm>
          <a:custGeom>
            <a:avLst/>
            <a:gdLst>
              <a:gd name="connsiteX0" fmla="*/ 0 w 874643"/>
              <a:gd name="connsiteY0" fmla="*/ 0 h 546652"/>
              <a:gd name="connsiteX1" fmla="*/ 526774 w 874643"/>
              <a:gd name="connsiteY1" fmla="*/ 546652 h 546652"/>
              <a:gd name="connsiteX2" fmla="*/ 874643 w 874643"/>
              <a:gd name="connsiteY2" fmla="*/ 546652 h 546652"/>
              <a:gd name="connsiteX3" fmla="*/ 874643 w 874643"/>
              <a:gd name="connsiteY3" fmla="*/ 9939 h 546652"/>
              <a:gd name="connsiteX4" fmla="*/ 0 w 874643"/>
              <a:gd name="connsiteY4" fmla="*/ 0 h 546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643" h="546652">
                <a:moveTo>
                  <a:pt x="0" y="0"/>
                </a:moveTo>
                <a:lnTo>
                  <a:pt x="526774" y="546652"/>
                </a:lnTo>
                <a:lnTo>
                  <a:pt x="874643" y="546652"/>
                </a:lnTo>
                <a:lnTo>
                  <a:pt x="874643" y="9939"/>
                </a:lnTo>
                <a:lnTo>
                  <a:pt x="0" y="0"/>
                </a:lnTo>
                <a:close/>
              </a:path>
            </a:pathLst>
          </a:custGeom>
          <a:solidFill>
            <a:srgbClr val="1E39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eform 44"/>
          <p:cNvSpPr/>
          <p:nvPr/>
        </p:nvSpPr>
        <p:spPr>
          <a:xfrm flipH="1">
            <a:off x="2843808" y="1412776"/>
            <a:ext cx="792088" cy="504056"/>
          </a:xfrm>
          <a:custGeom>
            <a:avLst/>
            <a:gdLst>
              <a:gd name="connsiteX0" fmla="*/ 0 w 874643"/>
              <a:gd name="connsiteY0" fmla="*/ 0 h 546652"/>
              <a:gd name="connsiteX1" fmla="*/ 526774 w 874643"/>
              <a:gd name="connsiteY1" fmla="*/ 546652 h 546652"/>
              <a:gd name="connsiteX2" fmla="*/ 874643 w 874643"/>
              <a:gd name="connsiteY2" fmla="*/ 546652 h 546652"/>
              <a:gd name="connsiteX3" fmla="*/ 874643 w 874643"/>
              <a:gd name="connsiteY3" fmla="*/ 9939 h 546652"/>
              <a:gd name="connsiteX4" fmla="*/ 0 w 874643"/>
              <a:gd name="connsiteY4" fmla="*/ 0 h 546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643" h="546652">
                <a:moveTo>
                  <a:pt x="0" y="0"/>
                </a:moveTo>
                <a:lnTo>
                  <a:pt x="526774" y="546652"/>
                </a:lnTo>
                <a:lnTo>
                  <a:pt x="874643" y="546652"/>
                </a:lnTo>
                <a:lnTo>
                  <a:pt x="874643" y="9939"/>
                </a:lnTo>
                <a:lnTo>
                  <a:pt x="0" y="0"/>
                </a:lnTo>
                <a:close/>
              </a:path>
            </a:pathLst>
          </a:custGeom>
          <a:solidFill>
            <a:srgbClr val="1E39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reeform 45"/>
          <p:cNvSpPr/>
          <p:nvPr/>
        </p:nvSpPr>
        <p:spPr>
          <a:xfrm flipH="1">
            <a:off x="7524328" y="1412776"/>
            <a:ext cx="792088" cy="504056"/>
          </a:xfrm>
          <a:custGeom>
            <a:avLst/>
            <a:gdLst>
              <a:gd name="connsiteX0" fmla="*/ 0 w 874643"/>
              <a:gd name="connsiteY0" fmla="*/ 0 h 546652"/>
              <a:gd name="connsiteX1" fmla="*/ 526774 w 874643"/>
              <a:gd name="connsiteY1" fmla="*/ 546652 h 546652"/>
              <a:gd name="connsiteX2" fmla="*/ 874643 w 874643"/>
              <a:gd name="connsiteY2" fmla="*/ 546652 h 546652"/>
              <a:gd name="connsiteX3" fmla="*/ 874643 w 874643"/>
              <a:gd name="connsiteY3" fmla="*/ 9939 h 546652"/>
              <a:gd name="connsiteX4" fmla="*/ 0 w 874643"/>
              <a:gd name="connsiteY4" fmla="*/ 0 h 546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643" h="546652">
                <a:moveTo>
                  <a:pt x="0" y="0"/>
                </a:moveTo>
                <a:lnTo>
                  <a:pt x="526774" y="546652"/>
                </a:lnTo>
                <a:lnTo>
                  <a:pt x="874643" y="546652"/>
                </a:lnTo>
                <a:lnTo>
                  <a:pt x="874643" y="9939"/>
                </a:lnTo>
                <a:lnTo>
                  <a:pt x="0" y="0"/>
                </a:lnTo>
                <a:close/>
              </a:path>
            </a:pathLst>
          </a:custGeom>
          <a:solidFill>
            <a:srgbClr val="1E39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eform 46"/>
          <p:cNvSpPr/>
          <p:nvPr/>
        </p:nvSpPr>
        <p:spPr>
          <a:xfrm>
            <a:off x="5724128" y="1484784"/>
            <a:ext cx="874643" cy="515415"/>
          </a:xfrm>
          <a:custGeom>
            <a:avLst/>
            <a:gdLst>
              <a:gd name="connsiteX0" fmla="*/ 0 w 874643"/>
              <a:gd name="connsiteY0" fmla="*/ 0 h 546652"/>
              <a:gd name="connsiteX1" fmla="*/ 526774 w 874643"/>
              <a:gd name="connsiteY1" fmla="*/ 546652 h 546652"/>
              <a:gd name="connsiteX2" fmla="*/ 874643 w 874643"/>
              <a:gd name="connsiteY2" fmla="*/ 546652 h 546652"/>
              <a:gd name="connsiteX3" fmla="*/ 874643 w 874643"/>
              <a:gd name="connsiteY3" fmla="*/ 9939 h 546652"/>
              <a:gd name="connsiteX4" fmla="*/ 0 w 874643"/>
              <a:gd name="connsiteY4" fmla="*/ 0 h 546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4643" h="546652">
                <a:moveTo>
                  <a:pt x="0" y="0"/>
                </a:moveTo>
                <a:lnTo>
                  <a:pt x="526774" y="546652"/>
                </a:lnTo>
                <a:lnTo>
                  <a:pt x="874643" y="546652"/>
                </a:lnTo>
                <a:lnTo>
                  <a:pt x="874643" y="9939"/>
                </a:lnTo>
                <a:lnTo>
                  <a:pt x="0" y="0"/>
                </a:lnTo>
                <a:close/>
              </a:path>
            </a:pathLst>
          </a:custGeom>
          <a:solidFill>
            <a:srgbClr val="1E39F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25/11/2014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– ESLS XXII - Grenoble</a:t>
            </a:r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gradFill>
            <a:gsLst>
              <a:gs pos="73000">
                <a:srgbClr val="0000FF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r>
              <a:rPr lang="en-GB" sz="2200" dirty="0" smtClean="0">
                <a:solidFill>
                  <a:srgbClr val="FFFFFF"/>
                </a:solidFill>
              </a:rPr>
              <a:t>Spares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680475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1187624" y="1268760"/>
            <a:ext cx="65680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Summer 2012                                          uncontrolled girder motion</a:t>
            </a:r>
          </a:p>
          <a:p>
            <a:r>
              <a:rPr lang="en-GB" dirty="0" smtClean="0">
                <a:solidFill>
                  <a:srgbClr val="FFFFFF"/>
                </a:solidFill>
              </a:rPr>
              <a:t>“CELL-25” test</a:t>
            </a:r>
          </a:p>
          <a:p>
            <a:endParaRPr lang="en-GB" dirty="0" smtClean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32656"/>
            <a:ext cx="5207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800" dirty="0" smtClean="0">
                <a:solidFill>
                  <a:srgbClr val="4F81BD">
                    <a:lumMod val="60000"/>
                    <a:lumOff val="40000"/>
                  </a:srgbClr>
                </a:solidFill>
              </a:rPr>
              <a:t>Importance of </a:t>
            </a:r>
            <a:r>
              <a:rPr lang="en-GB" sz="2800" dirty="0" err="1" smtClean="0">
                <a:solidFill>
                  <a:srgbClr val="4F81BD">
                    <a:lumMod val="60000"/>
                    <a:lumOff val="40000"/>
                  </a:srgbClr>
                </a:solidFill>
              </a:rPr>
              <a:t>LVDT</a:t>
            </a:r>
            <a:r>
              <a:rPr lang="en-GB" sz="2800" dirty="0" smtClean="0">
                <a:solidFill>
                  <a:srgbClr val="4F81BD">
                    <a:lumMod val="60000"/>
                    <a:lumOff val="40000"/>
                  </a:srgbClr>
                </a:solidFill>
              </a:rPr>
              <a:t> limiting sensors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301552"/>
            <a:ext cx="9144000" cy="4032448"/>
          </a:xfrm>
        </p:spPr>
        <p:txBody>
          <a:bodyPr>
            <a:normAutofit/>
          </a:bodyPr>
          <a:lstStyle/>
          <a:p>
            <a:pPr lvl="1" eaLnBrk="1" hangingPunct="1">
              <a:buFontTx/>
              <a:buChar char="-"/>
            </a:pPr>
            <a:r>
              <a:rPr lang="en-GB" sz="2400" dirty="0" smtClean="0"/>
              <a:t>Motivations</a:t>
            </a:r>
          </a:p>
          <a:p>
            <a:pPr lvl="1" eaLnBrk="1" hangingPunct="1">
              <a:buFontTx/>
              <a:buChar char="-"/>
            </a:pPr>
            <a:endParaRPr lang="en-GB" sz="2400" dirty="0" smtClean="0"/>
          </a:p>
          <a:p>
            <a:pPr lvl="1" eaLnBrk="1" hangingPunct="1">
              <a:buFontTx/>
              <a:buChar char="-"/>
            </a:pPr>
            <a:r>
              <a:rPr lang="en-GB" sz="2400" dirty="0" smtClean="0"/>
              <a:t>Low Coupling</a:t>
            </a:r>
          </a:p>
          <a:p>
            <a:pPr lvl="1" eaLnBrk="1" hangingPunct="1">
              <a:buFontTx/>
              <a:buChar char="-"/>
            </a:pPr>
            <a:endParaRPr lang="en-GB" sz="2400" dirty="0" smtClean="0"/>
          </a:p>
          <a:p>
            <a:pPr lvl="1" eaLnBrk="1" hangingPunct="1">
              <a:buFontTx/>
              <a:buChar char="-"/>
            </a:pPr>
            <a:r>
              <a:rPr lang="en-GB" sz="2400" dirty="0" smtClean="0"/>
              <a:t>Alignment &amp; Tests</a:t>
            </a:r>
          </a:p>
          <a:p>
            <a:pPr lvl="1" eaLnBrk="1" hangingPunct="1">
              <a:buFontTx/>
              <a:buChar char="-"/>
            </a:pPr>
            <a:endParaRPr lang="en-GB" sz="2400" dirty="0" smtClean="0"/>
          </a:p>
          <a:p>
            <a:pPr lvl="1" eaLnBrk="1" hangingPunct="1">
              <a:buFontTx/>
              <a:buChar char="-"/>
            </a:pPr>
            <a:r>
              <a:rPr lang="en-GB" sz="2400" dirty="0" smtClean="0"/>
              <a:t>Transparent Re-alignment (TR)</a:t>
            </a:r>
          </a:p>
          <a:p>
            <a:pPr lvl="1" eaLnBrk="1" hangingPunct="1">
              <a:buFontTx/>
              <a:buChar char="-"/>
            </a:pPr>
            <a:endParaRPr lang="en-GB" sz="2400" dirty="0" smtClean="0"/>
          </a:p>
          <a:p>
            <a:pPr lvl="1" eaLnBrk="1" hangingPunct="1">
              <a:buFontTx/>
              <a:buChar char="-"/>
            </a:pPr>
            <a:r>
              <a:rPr lang="en-GB" sz="2400" dirty="0" smtClean="0"/>
              <a:t>Conclusions</a:t>
            </a:r>
          </a:p>
          <a:p>
            <a:pPr lvl="1" eaLnBrk="1" hangingPunct="1">
              <a:buNone/>
            </a:pPr>
            <a:endParaRPr lang="en-GB" sz="2400" dirty="0" smtClean="0"/>
          </a:p>
          <a:p>
            <a:pPr lvl="1" eaLnBrk="1" hangingPunct="1">
              <a:buNone/>
            </a:pPr>
            <a:endParaRPr lang="en-GB" sz="2400" dirty="0" smtClean="0"/>
          </a:p>
          <a:p>
            <a:pPr lvl="1" eaLnBrk="1" hangingPunct="1">
              <a:buNone/>
            </a:pPr>
            <a:endParaRPr lang="en-GB" sz="24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25/11/2014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– ESLS XXII - Grenoble</a:t>
            </a:r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gradFill>
            <a:gsLst>
              <a:gs pos="73000">
                <a:srgbClr val="0000FF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r>
              <a:rPr lang="en-GB" sz="2200" dirty="0" smtClean="0">
                <a:solidFill>
                  <a:schemeClr val="bg1"/>
                </a:solidFill>
              </a:rPr>
              <a:t>Outline</a:t>
            </a:r>
            <a:r>
              <a:rPr lang="en-GB" sz="2200" dirty="0" smtClean="0">
                <a:solidFill>
                  <a:srgbClr val="6B9EDB"/>
                </a:solidFill>
              </a:rPr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00C-DB43-4F85-97AB-C775D17C5B4E}" type="slidenum">
              <a:rPr lang="en-GB" smtClean="0"/>
              <a:pPr/>
              <a:t>2</a:t>
            </a:fld>
            <a:r>
              <a:rPr lang="en-GB" smtClean="0"/>
              <a:t>/15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25/11/2014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– ESLS XXII - Grenoble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0" y="467380"/>
            <a:ext cx="3987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800" dirty="0" smtClean="0">
                <a:solidFill>
                  <a:srgbClr val="4F81BD">
                    <a:lumMod val="60000"/>
                    <a:lumOff val="40000"/>
                  </a:srgbClr>
                </a:solidFill>
              </a:rPr>
              <a:t>Girder moves – </a:t>
            </a:r>
            <a:r>
              <a:rPr lang="en-GB" sz="2800" dirty="0" smtClean="0">
                <a:solidFill>
                  <a:srgbClr val="1E39F6"/>
                </a:solidFill>
              </a:rPr>
              <a:t>initial tests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980728"/>
            <a:ext cx="6804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GB" sz="2000" dirty="0" smtClean="0">
                <a:solidFill>
                  <a:prstClr val="black"/>
                </a:solidFill>
                <a:latin typeface="Tw Cen MT" pitchFamily="34" charset="0"/>
              </a:rPr>
              <a:t> model highly predictive when describing </a:t>
            </a:r>
            <a:r>
              <a:rPr lang="en-GB" sz="2000" i="1" dirty="0" smtClean="0">
                <a:solidFill>
                  <a:srgbClr val="FF0000"/>
                </a:solidFill>
                <a:latin typeface="Tw Cen MT" pitchFamily="34" charset="0"/>
              </a:rPr>
              <a:t>changes </a:t>
            </a:r>
          </a:p>
          <a:p>
            <a:pPr lvl="0"/>
            <a:endParaRPr lang="en-GB" sz="2000" i="1" dirty="0" smtClean="0">
              <a:solidFill>
                <a:srgbClr val="FF0000"/>
              </a:solidFill>
              <a:latin typeface="Tw Cen MT" pitchFamily="34" charset="0"/>
            </a:endParaRPr>
          </a:p>
          <a:p>
            <a:pPr lvl="0"/>
            <a:r>
              <a:rPr lang="en-GB" sz="2000" dirty="0" smtClean="0">
                <a:solidFill>
                  <a:prstClr val="black"/>
                </a:solidFill>
                <a:latin typeface="Tw Cen MT" pitchFamily="34" charset="0"/>
              </a:rPr>
              <a:t>  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20075" t="18920" r="35825" b="13041"/>
          <a:stretch>
            <a:fillRect/>
          </a:stretch>
        </p:blipFill>
        <p:spPr bwMode="auto">
          <a:xfrm>
            <a:off x="0" y="1556792"/>
            <a:ext cx="6165812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6228184" y="2780928"/>
            <a:ext cx="266429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smtClean="0">
                <a:latin typeface="Tw Cen MT" pitchFamily="34" charset="0"/>
              </a:rPr>
              <a:t>- orbit variation</a:t>
            </a:r>
          </a:p>
          <a:p>
            <a:r>
              <a:rPr lang="en-GB" dirty="0" smtClean="0">
                <a:latin typeface="Tw Cen MT" pitchFamily="34" charset="0"/>
              </a:rPr>
              <a:t>  correctly reproduced</a:t>
            </a:r>
          </a:p>
          <a:p>
            <a:endParaRPr lang="en-GB" dirty="0" smtClean="0">
              <a:latin typeface="Tw Cen MT" pitchFamily="34" charset="0"/>
            </a:endParaRPr>
          </a:p>
          <a:p>
            <a:endParaRPr lang="en-GB" dirty="0" smtClean="0">
              <a:latin typeface="Tw Cen MT" pitchFamily="34" charset="0"/>
            </a:endParaRPr>
          </a:p>
          <a:p>
            <a:pPr>
              <a:buFontTx/>
              <a:buChar char="-"/>
            </a:pPr>
            <a:r>
              <a:rPr lang="en-GB" dirty="0" smtClean="0">
                <a:latin typeface="Tw Cen MT" pitchFamily="34" charset="0"/>
              </a:rPr>
              <a:t> CM variation correctly reproduced</a:t>
            </a:r>
          </a:p>
          <a:p>
            <a:pPr>
              <a:buFontTx/>
              <a:buChar char="-"/>
            </a:pPr>
            <a:endParaRPr lang="en-GB" dirty="0" smtClean="0">
              <a:latin typeface="Tw Cen MT" pitchFamily="34" charset="0"/>
            </a:endParaRPr>
          </a:p>
          <a:p>
            <a:endParaRPr lang="en-GB" dirty="0" smtClean="0">
              <a:latin typeface="Tw Cen MT" pitchFamily="34" charset="0"/>
            </a:endParaRPr>
          </a:p>
          <a:p>
            <a:endParaRPr lang="en-GB" dirty="0" smtClean="0">
              <a:latin typeface="Tw Cen MT" pitchFamily="34" charset="0"/>
            </a:endParaRPr>
          </a:p>
          <a:p>
            <a:pPr>
              <a:buFontTx/>
              <a:buChar char="-"/>
            </a:pPr>
            <a:r>
              <a:rPr lang="en-GB" dirty="0">
                <a:latin typeface="Tw Cen MT" pitchFamily="34" charset="0"/>
              </a:rPr>
              <a:t> </a:t>
            </a:r>
            <a:r>
              <a:rPr lang="en-GB" dirty="0" smtClean="0">
                <a:latin typeface="Tw Cen MT" pitchFamily="34" charset="0"/>
              </a:rPr>
              <a:t>local reduction in total CM kick angle reasonably  reproduced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1151" t="12201" r="31100" b="14720"/>
          <a:stretch>
            <a:fillRect/>
          </a:stretch>
        </p:blipFill>
        <p:spPr bwMode="auto">
          <a:xfrm>
            <a:off x="6084168" y="620688"/>
            <a:ext cx="3059832" cy="222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Group 39"/>
          <p:cNvGrpSpPr/>
          <p:nvPr/>
        </p:nvGrpSpPr>
        <p:grpSpPr>
          <a:xfrm>
            <a:off x="6660232" y="836712"/>
            <a:ext cx="2592288" cy="1709533"/>
            <a:chOff x="9285323" y="3525654"/>
            <a:chExt cx="2592288" cy="1709533"/>
          </a:xfrm>
        </p:grpSpPr>
        <p:cxnSp>
          <p:nvCxnSpPr>
            <p:cNvPr id="34" name="Straight Arrow Connector 33"/>
            <p:cNvCxnSpPr/>
            <p:nvPr/>
          </p:nvCxnSpPr>
          <p:spPr>
            <a:xfrm rot="10800000" flipV="1">
              <a:off x="10404648" y="5233084"/>
              <a:ext cx="1284350" cy="2103"/>
            </a:xfrm>
            <a:prstGeom prst="straightConnector1">
              <a:avLst/>
            </a:prstGeom>
            <a:ln>
              <a:solidFill>
                <a:srgbClr val="00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0674357" y="4965814"/>
              <a:ext cx="109473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solidFill>
                    <a:schemeClr val="tx2"/>
                  </a:solidFill>
                  <a:latin typeface="Tw Cen MT" pitchFamily="34" charset="0"/>
                </a:rPr>
                <a:t>o</a:t>
              </a:r>
              <a:r>
                <a:rPr lang="en-GB" sz="1100" dirty="0" smtClean="0">
                  <a:solidFill>
                    <a:schemeClr val="tx2"/>
                  </a:solidFill>
                  <a:latin typeface="Tw Cen MT" pitchFamily="34" charset="0"/>
                </a:rPr>
                <a:t>riginal position</a:t>
              </a:r>
              <a:endParaRPr lang="en-GB" sz="1100" dirty="0">
                <a:solidFill>
                  <a:schemeClr val="tx2"/>
                </a:solidFill>
                <a:latin typeface="Tw Cen MT" pitchFamily="34" charset="0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10404648" y="3933056"/>
              <a:ext cx="1308743" cy="672718"/>
            </a:xfrm>
            <a:custGeom>
              <a:avLst/>
              <a:gdLst>
                <a:gd name="connsiteX0" fmla="*/ 1215024 w 1215024"/>
                <a:gd name="connsiteY0" fmla="*/ 0 h 739035"/>
                <a:gd name="connsiteX1" fmla="*/ 388307 w 1215024"/>
                <a:gd name="connsiteY1" fmla="*/ 0 h 739035"/>
                <a:gd name="connsiteX2" fmla="*/ 0 w 1215024"/>
                <a:gd name="connsiteY2" fmla="*/ 739035 h 739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5024" h="739035">
                  <a:moveTo>
                    <a:pt x="1215024" y="0"/>
                  </a:moveTo>
                  <a:lnTo>
                    <a:pt x="388307" y="0"/>
                  </a:lnTo>
                  <a:lnTo>
                    <a:pt x="0" y="739035"/>
                  </a:lnTo>
                </a:path>
              </a:pathLst>
            </a:custGeom>
            <a:noFill/>
            <a:ln w="31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Tw Cen MT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808572" y="3957702"/>
              <a:ext cx="10690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latin typeface="Tw Cen MT" pitchFamily="34" charset="0"/>
                </a:rPr>
                <a:t>n</a:t>
              </a:r>
              <a:r>
                <a:rPr lang="en-GB" sz="1100" dirty="0" smtClean="0">
                  <a:latin typeface="Tw Cen MT" pitchFamily="34" charset="0"/>
                </a:rPr>
                <a:t>ew position</a:t>
              </a:r>
              <a:endParaRPr lang="en-GB" sz="1100" dirty="0">
                <a:latin typeface="Tw Cen MT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573355" y="3813686"/>
              <a:ext cx="358109" cy="126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>
                  <a:solidFill>
                    <a:srgbClr val="0000FF"/>
                  </a:solidFill>
                  <a:latin typeface="Tw Cen MT" pitchFamily="34" charset="0"/>
                </a:rPr>
                <a:t>C03</a:t>
              </a:r>
              <a:endParaRPr lang="en-GB" sz="1100" dirty="0">
                <a:solidFill>
                  <a:srgbClr val="0000FF"/>
                </a:solidFill>
                <a:latin typeface="Tw Cen MT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285323" y="3525654"/>
              <a:ext cx="22743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>
                  <a:solidFill>
                    <a:srgbClr val="0000FF"/>
                  </a:solidFill>
                  <a:latin typeface="Tw Cen MT" pitchFamily="34" charset="0"/>
                </a:rPr>
                <a:t>  G1              G2                   G3</a:t>
              </a:r>
              <a:endParaRPr lang="en-GB" sz="1100" dirty="0">
                <a:solidFill>
                  <a:srgbClr val="0000FF"/>
                </a:solidFill>
                <a:latin typeface="Tw Cen MT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334000" y="533400"/>
            <a:ext cx="12954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508104" y="620688"/>
            <a:ext cx="1056700" cy="538609"/>
          </a:xfrm>
          <a:prstGeom prst="rect">
            <a:avLst/>
          </a:prstGeom>
          <a:solidFill>
            <a:srgbClr val="1E39F6">
              <a:alpha val="30000"/>
            </a:srgbClr>
          </a:solidFill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HC3G2</a:t>
            </a:r>
          </a:p>
          <a:p>
            <a:r>
              <a:rPr lang="en-GB" sz="1100" dirty="0" smtClean="0">
                <a:solidFill>
                  <a:srgbClr val="0000FF"/>
                </a:solidFill>
              </a:rPr>
              <a:t>sway=+324um</a:t>
            </a:r>
            <a:endParaRPr lang="en-GB" sz="1100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gradFill>
            <a:gsLst>
              <a:gs pos="73000">
                <a:srgbClr val="0000FF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r>
              <a:rPr lang="en-GB" sz="2200" dirty="0" smtClean="0">
                <a:solidFill>
                  <a:srgbClr val="FFFFFF"/>
                </a:solidFill>
              </a:rPr>
              <a:t>Spares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25/11/2014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– ESLS XXII - Grenoble</a:t>
            </a:r>
            <a:endParaRPr lang="en-GB"/>
          </a:p>
        </p:txBody>
      </p:sp>
      <p:pic>
        <p:nvPicPr>
          <p:cNvPr id="8" name="Picture 4" descr="OldNO_vs_MO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446449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0" y="5385410"/>
            <a:ext cx="91440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Tw Cen MT" pitchFamily="34" charset="0"/>
              </a:rPr>
              <a:t>Girder Moves explain </a:t>
            </a:r>
            <a:r>
              <a:rPr lang="en-GB" sz="2000" dirty="0" smtClean="0">
                <a:solidFill>
                  <a:srgbClr val="FF0000"/>
                </a:solidFill>
                <a:latin typeface="Tw Cen MT" pitchFamily="34" charset="0"/>
              </a:rPr>
              <a:t>2/3 of the H-orbit</a:t>
            </a:r>
            <a:r>
              <a:rPr lang="en-GB" sz="2000" dirty="0" smtClean="0">
                <a:latin typeface="Tw Cen MT" pitchFamily="34" charset="0"/>
              </a:rPr>
              <a:t>. In </a:t>
            </a:r>
            <a:r>
              <a:rPr lang="en-GB" sz="2000" dirty="0" smtClean="0">
                <a:solidFill>
                  <a:srgbClr val="FF0000"/>
                </a:solidFill>
                <a:latin typeface="Tw Cen MT" pitchFamily="34" charset="0"/>
              </a:rPr>
              <a:t>V-orbit </a:t>
            </a:r>
            <a:r>
              <a:rPr lang="en-GB" sz="2000" dirty="0" smtClean="0">
                <a:latin typeface="Tw Cen MT" pitchFamily="34" charset="0"/>
              </a:rPr>
              <a:t>there is phase agreement, </a:t>
            </a:r>
            <a:r>
              <a:rPr lang="en-GB" sz="2000" dirty="0" smtClean="0">
                <a:solidFill>
                  <a:srgbClr val="FF0000"/>
                </a:solidFill>
                <a:latin typeface="Tw Cen MT" pitchFamily="34" charset="0"/>
              </a:rPr>
              <a:t>amplitude is not reproduced.  </a:t>
            </a:r>
            <a:endParaRPr lang="en-GB" sz="2000" dirty="0">
              <a:solidFill>
                <a:srgbClr val="FF0000"/>
              </a:solidFill>
              <a:latin typeface="Tw Cen M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67380"/>
            <a:ext cx="4550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800" dirty="0" smtClean="0">
                <a:solidFill>
                  <a:srgbClr val="4F81BD">
                    <a:lumMod val="60000"/>
                    <a:lumOff val="40000"/>
                  </a:srgbClr>
                </a:solidFill>
              </a:rPr>
              <a:t>Girder moves – effect on orbit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gradFill>
            <a:gsLst>
              <a:gs pos="73000">
                <a:srgbClr val="0000FF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r>
              <a:rPr lang="en-GB" sz="2200" dirty="0" smtClean="0">
                <a:solidFill>
                  <a:srgbClr val="FFFFFF"/>
                </a:solidFill>
              </a:rPr>
              <a:t>Spares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reduced_coupling_archiver.png"/>
          <p:cNvPicPr>
            <a:picLocks noChangeAspect="1"/>
          </p:cNvPicPr>
          <p:nvPr/>
        </p:nvPicPr>
        <p:blipFill>
          <a:blip r:embed="rId3" cstate="print"/>
          <a:srcRect l="797" t="36875" r="387" b="5901"/>
          <a:stretch>
            <a:fillRect/>
          </a:stretch>
        </p:blipFill>
        <p:spPr>
          <a:xfrm>
            <a:off x="-508" y="1736812"/>
            <a:ext cx="9074990" cy="4104456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 bwMode="auto">
          <a:xfrm>
            <a:off x="863588" y="1304764"/>
            <a:ext cx="50405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3599892" y="1304764"/>
            <a:ext cx="50405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480212" y="1304764"/>
            <a:ext cx="504056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01AF0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403648" y="108467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libri" pitchFamily="34" charset="0"/>
                <a:cs typeface="Calibri" pitchFamily="34" charset="0"/>
              </a:rPr>
              <a:t>coupling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75956" y="108467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libri" pitchFamily="34" charset="0"/>
                <a:cs typeface="Calibri" pitchFamily="34" charset="0"/>
              </a:rPr>
              <a:t>lifetime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56276" y="108467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libri" pitchFamily="34" charset="0"/>
                <a:cs typeface="Calibri" pitchFamily="34" charset="0"/>
              </a:rPr>
              <a:t>current</a:t>
            </a:r>
            <a:endParaRPr lang="en-GB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9400" y="5715000"/>
            <a:ext cx="2412268" cy="33855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Coupling feedback started</a:t>
            </a:r>
            <a:endParaRPr lang="en-GB" sz="16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311860" y="5733256"/>
            <a:ext cx="252028" cy="720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8" name="Straight Arrow Connector 17"/>
          <p:cNvCxnSpPr>
            <a:stCxn id="12" idx="0"/>
          </p:cNvCxnSpPr>
          <p:nvPr/>
        </p:nvCxnSpPr>
        <p:spPr bwMode="auto">
          <a:xfrm rot="16200000" flipV="1">
            <a:off x="6818421" y="4697887"/>
            <a:ext cx="1080120" cy="95410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25/11/2014</a:t>
            </a:r>
            <a:endParaRPr lang="en-GB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– ESLS XXII - Grenoble</a:t>
            </a:r>
            <a:endParaRPr lang="en-GB"/>
          </a:p>
        </p:txBody>
      </p:sp>
      <p:sp>
        <p:nvSpPr>
          <p:cNvPr id="31" name="Title 1"/>
          <p:cNvSpPr>
            <a:spLocks noGrp="1"/>
          </p:cNvSpPr>
          <p:nvPr>
            <p:ph type="ctrTitle"/>
          </p:nvPr>
        </p:nvSpPr>
        <p:spPr>
          <a:xfrm>
            <a:off x="0" y="476672"/>
            <a:ext cx="7772400" cy="504056"/>
          </a:xfrm>
        </p:spPr>
        <p:txBody>
          <a:bodyPr>
            <a:noAutofit/>
          </a:bodyPr>
          <a:lstStyle/>
          <a:p>
            <a:pPr algn="l"/>
            <a:r>
              <a:rPr lang="en-GB" sz="2800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Reduced Vertical Emittance</a:t>
            </a:r>
            <a:endParaRPr lang="en-GB" sz="2800" baseline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gradFill>
            <a:gsLst>
              <a:gs pos="73000">
                <a:srgbClr val="0000FF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r>
              <a:rPr lang="en-GB" sz="2200" dirty="0" smtClean="0">
                <a:solidFill>
                  <a:srgbClr val="FFFFFF"/>
                </a:solidFill>
              </a:rPr>
              <a:t>Spares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3311860" y="5733256"/>
            <a:ext cx="252028" cy="720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25/11/2014</a:t>
            </a:r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– ESLS XXII - Grenoble</a:t>
            </a:r>
            <a:endParaRPr lang="en-GB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0" y="476672"/>
            <a:ext cx="7772400" cy="504056"/>
          </a:xfrm>
        </p:spPr>
        <p:txBody>
          <a:bodyPr>
            <a:noAutofit/>
          </a:bodyPr>
          <a:lstStyle/>
          <a:p>
            <a:pPr algn="l"/>
            <a:r>
              <a:rPr lang="en-GB" sz="2800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Reduced Vertical Emittance</a:t>
            </a:r>
            <a:endParaRPr lang="en-GB" sz="2800" baseline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927296"/>
            <a:ext cx="5410200" cy="50629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u="sng" dirty="0" smtClean="0">
                <a:latin typeface="Calibri" pitchFamily="34" charset="0"/>
                <a:cs typeface="Calibri" pitchFamily="34" charset="0"/>
              </a:rPr>
              <a:t>Setting the vertical emittance:</a:t>
            </a: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LOCO correction during start-up</a:t>
            </a: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Apply correction to all skews  </a:t>
            </a: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Add offset to set desired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ε</a:t>
            </a:r>
            <a:r>
              <a:rPr lang="en-GB" sz="2000" baseline="-25000" dirty="0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value</a:t>
            </a: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Use feedback to stabilise during user time</a:t>
            </a:r>
          </a:p>
          <a:p>
            <a:pPr>
              <a:spcBef>
                <a:spcPts val="600"/>
              </a:spcBef>
            </a:pPr>
            <a:endParaRPr lang="en-GB" sz="80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2000" u="sng" dirty="0" smtClean="0">
                <a:latin typeface="Calibri" pitchFamily="34" charset="0"/>
                <a:cs typeface="Calibri" pitchFamily="34" charset="0"/>
              </a:rPr>
              <a:t>Issues:</a:t>
            </a: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Coupling correction only optimal for a particular configuration of ID gaps</a:t>
            </a:r>
          </a:p>
          <a:p>
            <a:pPr marL="265113" indent="-265113">
              <a:spcBef>
                <a:spcPts val="600"/>
              </a:spcBef>
              <a:buFont typeface="Arial" pitchFamily="34" charset="0"/>
              <a:buChar char="•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Quality of correction drifts over days / weeks</a:t>
            </a:r>
          </a:p>
          <a:p>
            <a:pPr marL="446088" indent="-446088">
              <a:spcBef>
                <a:spcPts val="600"/>
              </a:spcBef>
              <a:buFont typeface="Symbol" pitchFamily="18" charset="2"/>
              <a:buChar char="Þ"/>
            </a:pPr>
            <a:r>
              <a:rPr lang="en-GB" sz="2000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pLOCO</a:t>
            </a: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measurement and fit: 15m!</a:t>
            </a:r>
          </a:p>
          <a:p>
            <a:pPr marL="446088" indent="-446088">
              <a:spcBef>
                <a:spcPts val="600"/>
              </a:spcBef>
              <a:buFont typeface="Symbol" pitchFamily="18" charset="2"/>
              <a:buChar char="Þ"/>
            </a:pPr>
            <a:r>
              <a:rPr lang="en-GB" sz="2000" dirty="0" smtClean="0">
                <a:latin typeface="Calibri" pitchFamily="34" charset="0"/>
                <a:cs typeface="Calibri" pitchFamily="34" charset="0"/>
              </a:rPr>
              <a:t>Begun girder </a:t>
            </a:r>
            <a:r>
              <a:rPr lang="en-GB" sz="20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re-alignment campaign 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to increase margin between minimum and desired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ε</a:t>
            </a:r>
            <a:r>
              <a:rPr lang="en-GB" sz="2000" baseline="-25000" dirty="0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GB" sz="2000" dirty="0" smtClean="0">
                <a:latin typeface="Calibri" pitchFamily="34" charset="0"/>
                <a:cs typeface="Calibri" pitchFamily="34" charset="0"/>
              </a:rPr>
              <a:t> values</a:t>
            </a:r>
          </a:p>
        </p:txBody>
      </p:sp>
      <p:pic>
        <p:nvPicPr>
          <p:cNvPr id="14" name="Picture 13" descr="Screen shot 2014-11-16 at 16.37.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609600"/>
            <a:ext cx="3333806" cy="2458409"/>
          </a:xfrm>
          <a:prstGeom prst="rect">
            <a:avLst/>
          </a:prstGeom>
        </p:spPr>
      </p:pic>
      <p:pic>
        <p:nvPicPr>
          <p:cNvPr id="16" name="Picture 15" descr="Screen shot 2014-11-16 at 16.38.2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0358" y="3276600"/>
            <a:ext cx="3623641" cy="2667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rot="16200000">
            <a:off x="8276964" y="1956226"/>
            <a:ext cx="13707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MOPEA071, IPAC2013</a:t>
            </a:r>
            <a:endParaRPr lang="en-US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gradFill>
            <a:gsLst>
              <a:gs pos="73000">
                <a:srgbClr val="0000FF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r>
              <a:rPr lang="en-GB" sz="2200" dirty="0" smtClean="0">
                <a:solidFill>
                  <a:srgbClr val="FFFFFF"/>
                </a:solidFill>
              </a:rPr>
              <a:t>Spares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25/11/2014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– ESLS XXII - Grenoble</a:t>
            </a:r>
            <a:endParaRPr lang="en-GB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 cstate="print"/>
          <a:srcRect l="13188" t="10470" r="27357" b="7001"/>
          <a:stretch>
            <a:fillRect/>
          </a:stretch>
        </p:blipFill>
        <p:spPr bwMode="auto">
          <a:xfrm>
            <a:off x="0" y="692696"/>
            <a:ext cx="5146099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755576" y="548680"/>
            <a:ext cx="2088232" cy="276999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</a:rPr>
              <a:t>Survey August 2013</a:t>
            </a:r>
            <a:endParaRPr lang="en-GB" sz="1200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95212" y="559713"/>
            <a:ext cx="676788" cy="276999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00FF"/>
                </a:solidFill>
              </a:rPr>
              <a:t>H-plane</a:t>
            </a:r>
            <a:endParaRPr lang="en-GB" sz="1200" dirty="0">
              <a:solidFill>
                <a:srgbClr val="0000F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92080" y="548680"/>
            <a:ext cx="2088232" cy="276999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</a:rPr>
              <a:t>Survey</a:t>
            </a:r>
            <a:r>
              <a:rPr lang="en-GB" sz="1200" dirty="0" smtClean="0">
                <a:solidFill>
                  <a:srgbClr val="0000FF"/>
                </a:solidFill>
              </a:rPr>
              <a:t> January - </a:t>
            </a:r>
            <a:r>
              <a:rPr lang="en-GB" sz="1200" dirty="0" smtClean="0">
                <a:solidFill>
                  <a:srgbClr val="FF0000"/>
                </a:solidFill>
              </a:rPr>
              <a:t>August 2013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244408" y="559713"/>
            <a:ext cx="667555" cy="2769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V-plane</a:t>
            </a: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4896544"/>
            <a:ext cx="6408711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660232" y="5029201"/>
            <a:ext cx="2392790" cy="1200329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SR </a:t>
            </a:r>
            <a:r>
              <a:rPr lang="en-GB" i="1" dirty="0" smtClean="0"/>
              <a:t>shrinking:</a:t>
            </a:r>
          </a:p>
          <a:p>
            <a:r>
              <a:rPr lang="en-GB" dirty="0" err="1" smtClean="0">
                <a:solidFill>
                  <a:srgbClr val="1E39F6"/>
                </a:solidFill>
                <a:latin typeface="Symbol" charset="2"/>
                <a:cs typeface="Symbol" charset="2"/>
              </a:rPr>
              <a:t>Dn</a:t>
            </a:r>
            <a:r>
              <a:rPr lang="en-GB" baseline="-25000" dirty="0" err="1" smtClean="0">
                <a:solidFill>
                  <a:srgbClr val="1E39F6"/>
                </a:solidFill>
              </a:rPr>
              <a:t>RF</a:t>
            </a:r>
            <a:endParaRPr lang="en-GB" baseline="-25000" dirty="0" smtClean="0">
              <a:solidFill>
                <a:srgbClr val="1E39F6"/>
              </a:solidFill>
            </a:endParaRPr>
          </a:p>
          <a:p>
            <a:r>
              <a:rPr lang="en-GB" dirty="0" smtClean="0">
                <a:solidFill>
                  <a:srgbClr val="008000"/>
                </a:solidFill>
              </a:rPr>
              <a:t>C</a:t>
            </a:r>
            <a:r>
              <a:rPr lang="en-GB" baseline="-25000" dirty="0" smtClean="0">
                <a:solidFill>
                  <a:srgbClr val="008000"/>
                </a:solidFill>
              </a:rPr>
              <a:t>SR</a:t>
            </a:r>
            <a:r>
              <a:rPr lang="en-GB" dirty="0" smtClean="0">
                <a:solidFill>
                  <a:srgbClr val="008000"/>
                </a:solidFill>
              </a:rPr>
              <a:t> = </a:t>
            </a:r>
            <a:r>
              <a:rPr lang="en-GB" dirty="0" err="1" smtClean="0">
                <a:solidFill>
                  <a:srgbClr val="008000"/>
                </a:solidFill>
              </a:rPr>
              <a:t>c</a:t>
            </a:r>
            <a:r>
              <a:rPr lang="en-GB" dirty="0" smtClean="0">
                <a:solidFill>
                  <a:srgbClr val="008000"/>
                </a:solidFill>
              </a:rPr>
              <a:t> </a:t>
            </a:r>
            <a:r>
              <a:rPr lang="en-GB" dirty="0" err="1" smtClean="0">
                <a:solidFill>
                  <a:srgbClr val="008000"/>
                </a:solidFill>
              </a:rPr>
              <a:t>h</a:t>
            </a:r>
            <a:r>
              <a:rPr lang="en-GB" dirty="0" smtClean="0">
                <a:solidFill>
                  <a:srgbClr val="008000"/>
                </a:solidFill>
              </a:rPr>
              <a:t> / </a:t>
            </a:r>
            <a:r>
              <a:rPr lang="en-GB" dirty="0" err="1" smtClean="0">
                <a:solidFill>
                  <a:srgbClr val="008000"/>
                </a:solidFill>
                <a:latin typeface="Symbol" charset="2"/>
                <a:cs typeface="Symbol" charset="2"/>
              </a:rPr>
              <a:t>n</a:t>
            </a:r>
            <a:r>
              <a:rPr lang="en-GB" baseline="-25000" dirty="0" err="1" smtClean="0">
                <a:solidFill>
                  <a:srgbClr val="008000"/>
                </a:solidFill>
              </a:rPr>
              <a:t>RF</a:t>
            </a:r>
            <a:r>
              <a:rPr lang="en-GB" baseline="-25000" dirty="0" smtClean="0">
                <a:solidFill>
                  <a:srgbClr val="008000"/>
                </a:solidFill>
              </a:rPr>
              <a:t> </a:t>
            </a:r>
          </a:p>
          <a:p>
            <a:r>
              <a:rPr lang="en-GB" dirty="0" smtClean="0">
                <a:solidFill>
                  <a:srgbClr val="64DBAB"/>
                </a:solidFill>
              </a:rPr>
              <a:t>measured circumference </a:t>
            </a:r>
            <a:endParaRPr lang="en-GB" dirty="0">
              <a:solidFill>
                <a:srgbClr val="64DBAB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gradFill>
            <a:gsLst>
              <a:gs pos="73000">
                <a:srgbClr val="0000FF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r>
              <a:rPr lang="en-GB" sz="2200" dirty="0" smtClean="0">
                <a:solidFill>
                  <a:srgbClr val="6B9EDB"/>
                </a:solidFill>
              </a:rPr>
              <a:t>Motivations              Coupling          </a:t>
            </a:r>
            <a:r>
              <a:rPr lang="en-GB" sz="2200" dirty="0" smtClean="0">
                <a:solidFill>
                  <a:schemeClr val="bg1"/>
                </a:solidFill>
              </a:rPr>
              <a:t>Alignment</a:t>
            </a:r>
            <a:r>
              <a:rPr lang="en-GB" sz="2200" dirty="0" smtClean="0">
                <a:solidFill>
                  <a:srgbClr val="6B9EDB"/>
                </a:solidFill>
              </a:rPr>
              <a:t> Tests          TR           Conclusions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788024" y="908720"/>
            <a:ext cx="4355976" cy="4052459"/>
            <a:chOff x="4788024" y="908720"/>
            <a:chExt cx="4355976" cy="4052459"/>
          </a:xfrm>
        </p:grpSpPr>
        <p:pic>
          <p:nvPicPr>
            <p:cNvPr id="34" name="Picture 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8024" y="908720"/>
              <a:ext cx="4355976" cy="4052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1" name="Straight Arrow Connector 40"/>
            <p:cNvCxnSpPr/>
            <p:nvPr/>
          </p:nvCxnSpPr>
          <p:spPr>
            <a:xfrm flipH="1">
              <a:off x="7236296" y="1484784"/>
              <a:ext cx="792088" cy="648072"/>
            </a:xfrm>
            <a:prstGeom prst="straightConnector1">
              <a:avLst/>
            </a:prstGeom>
            <a:ln>
              <a:solidFill>
                <a:srgbClr val="1E39F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7596336" y="1268760"/>
              <a:ext cx="9973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GB" sz="1200" dirty="0" smtClean="0">
                  <a:solidFill>
                    <a:srgbClr val="1E39F6"/>
                  </a:solidFill>
                </a:rPr>
                <a:t>best fit plane</a:t>
              </a:r>
              <a:endParaRPr lang="en-GB" sz="1200" dirty="0">
                <a:solidFill>
                  <a:srgbClr val="1E39F6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8205499" y="1781377"/>
              <a:ext cx="1415772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MOPRO099, </a:t>
              </a:r>
              <a:r>
                <a:rPr lang="en-US" sz="1000" dirty="0" err="1" smtClean="0"/>
                <a:t>IPAC2014</a:t>
              </a:r>
              <a:endParaRPr lang="en-US" sz="1000" dirty="0"/>
            </a:p>
          </p:txBody>
        </p:sp>
        <p:sp>
          <p:nvSpPr>
            <p:cNvPr id="20" name="Left Brace 19"/>
            <p:cNvSpPr/>
            <p:nvPr/>
          </p:nvSpPr>
          <p:spPr>
            <a:xfrm flipH="1">
              <a:off x="8686800" y="2708920"/>
              <a:ext cx="205680" cy="1329680"/>
            </a:xfrm>
            <a:prstGeom prst="leftBrac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 rot="5400000">
              <a:off x="8615608" y="3223330"/>
              <a:ext cx="65594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 smtClean="0">
                  <a:solidFill>
                    <a:srgbClr val="00B050"/>
                  </a:solidFill>
                </a:rPr>
                <a:t>1000 um</a:t>
              </a:r>
              <a:endParaRPr lang="en-GB" sz="10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6228184" y="1988840"/>
              <a:ext cx="2520280" cy="720080"/>
            </a:xfrm>
            <a:prstGeom prst="line">
              <a:avLst/>
            </a:prstGeom>
            <a:ln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100392" y="3810000"/>
              <a:ext cx="648072" cy="216024"/>
            </a:xfrm>
            <a:prstGeom prst="line">
              <a:avLst/>
            </a:prstGeom>
            <a:ln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25/11/2014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– ESLS XXII - Grenoble</a:t>
            </a:r>
            <a:endParaRPr lang="en-GB"/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0" y="457200"/>
            <a:ext cx="9144000" cy="606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dirty="0">
                <a:cs typeface="Arial" charset="0"/>
              </a:rPr>
              <a:t>Why</a:t>
            </a:r>
            <a:r>
              <a:rPr lang="en-GB" sz="2000" dirty="0" smtClean="0">
                <a:cs typeface="Arial" charset="0"/>
              </a:rPr>
              <a:t> aligning the machine?</a:t>
            </a:r>
          </a:p>
          <a:p>
            <a:endParaRPr lang="en-GB" sz="1600" dirty="0" smtClean="0">
              <a:cs typeface="Arial" charset="0"/>
            </a:endParaRPr>
          </a:p>
          <a:p>
            <a:pPr>
              <a:buFontTx/>
              <a:buChar char="-"/>
            </a:pPr>
            <a:r>
              <a:rPr lang="en-GB" sz="2000" dirty="0" smtClean="0">
                <a:cs typeface="Arial" charset="0"/>
              </a:rPr>
              <a:t> perfectly aligned machine ensures</a:t>
            </a:r>
          </a:p>
          <a:p>
            <a:pPr lvl="1">
              <a:buFontTx/>
              <a:buChar char="-"/>
            </a:pPr>
            <a:r>
              <a:rPr lang="en-GB" sz="1600" dirty="0" smtClean="0">
                <a:solidFill>
                  <a:srgbClr val="7F7F7F"/>
                </a:solidFill>
                <a:cs typeface="Arial" charset="0"/>
              </a:rPr>
              <a:t> nominal performance</a:t>
            </a:r>
          </a:p>
          <a:p>
            <a:pPr lvl="1">
              <a:buFontTx/>
              <a:buChar char="-"/>
            </a:pPr>
            <a:r>
              <a:rPr lang="en-GB" sz="1600" dirty="0" smtClean="0">
                <a:solidFill>
                  <a:srgbClr val="7F7F7F"/>
                </a:solidFill>
                <a:cs typeface="Arial" charset="0"/>
                <a:sym typeface="Symbol" pitchFamily="18" charset="2"/>
              </a:rPr>
              <a:t> nominal photon beam properties</a:t>
            </a:r>
          </a:p>
          <a:p>
            <a:pPr>
              <a:buFontTx/>
              <a:buChar char="-"/>
            </a:pPr>
            <a:r>
              <a:rPr lang="en-GB" sz="2000" dirty="0" smtClean="0">
                <a:cs typeface="Arial" charset="0"/>
                <a:sym typeface="Symbol" pitchFamily="18" charset="2"/>
              </a:rPr>
              <a:t> misalignments minimized via orbit corrections</a:t>
            </a:r>
          </a:p>
          <a:p>
            <a:pPr lvl="1">
              <a:buFontTx/>
              <a:buChar char="-"/>
            </a:pPr>
            <a:r>
              <a:rPr lang="en-GB" sz="1600" dirty="0" smtClean="0">
                <a:solidFill>
                  <a:srgbClr val="7F7F7F"/>
                </a:solidFill>
                <a:cs typeface="Arial" charset="0"/>
              </a:rPr>
              <a:t> CMs (dipoles) correct orbit but introduce dispersion in both planes</a:t>
            </a:r>
          </a:p>
          <a:p>
            <a:pPr lvl="1">
              <a:buFontTx/>
              <a:buChar char="-"/>
            </a:pPr>
            <a:r>
              <a:rPr lang="en-GB" sz="1600" dirty="0" smtClean="0">
                <a:solidFill>
                  <a:srgbClr val="7F7F7F"/>
                </a:solidFill>
                <a:cs typeface="Arial" charset="0"/>
              </a:rPr>
              <a:t> CMs correct the orbit at </a:t>
            </a:r>
            <a:r>
              <a:rPr lang="en-GB" sz="1600" dirty="0" err="1" smtClean="0">
                <a:solidFill>
                  <a:srgbClr val="7F7F7F"/>
                </a:solidFill>
                <a:cs typeface="Arial" charset="0"/>
              </a:rPr>
              <a:t>BPMs</a:t>
            </a:r>
            <a:endParaRPr lang="en-GB" sz="1600" dirty="0" smtClean="0">
              <a:solidFill>
                <a:srgbClr val="7F7F7F"/>
              </a:solidFill>
              <a:cs typeface="Arial" charset="0"/>
            </a:endParaRPr>
          </a:p>
          <a:p>
            <a:pPr lvl="1">
              <a:buFontTx/>
              <a:buChar char="-"/>
            </a:pPr>
            <a:r>
              <a:rPr lang="en-GB" sz="1600" dirty="0" smtClean="0">
                <a:solidFill>
                  <a:srgbClr val="7F7F7F"/>
                </a:solidFill>
                <a:cs typeface="Arial" charset="0"/>
              </a:rPr>
              <a:t> orbit can be ≠ 0 anywhere else  </a:t>
            </a:r>
            <a:endParaRPr lang="en-GB" sz="2000" dirty="0" smtClean="0">
              <a:solidFill>
                <a:srgbClr val="7F7F7F"/>
              </a:solidFill>
              <a:cs typeface="Arial" charset="0"/>
            </a:endParaRPr>
          </a:p>
          <a:p>
            <a:pPr>
              <a:buFontTx/>
              <a:buChar char="-"/>
            </a:pPr>
            <a:r>
              <a:rPr lang="en-GB" sz="2000" dirty="0" smtClean="0">
                <a:cs typeface="Arial" charset="0"/>
              </a:rPr>
              <a:t> off axis orbit at </a:t>
            </a:r>
            <a:r>
              <a:rPr lang="en-GB" sz="2000" dirty="0" err="1" smtClean="0">
                <a:cs typeface="Arial" charset="0"/>
              </a:rPr>
              <a:t>quadrupoles</a:t>
            </a:r>
            <a:endParaRPr lang="en-GB" sz="2000" dirty="0" smtClean="0">
              <a:cs typeface="Arial" charset="0"/>
            </a:endParaRPr>
          </a:p>
          <a:p>
            <a:pPr lvl="1">
              <a:buFontTx/>
              <a:buChar char="-"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cs typeface="Arial" charset="0"/>
                <a:sym typeface="Symbol" pitchFamily="18" charset="2"/>
              </a:rPr>
              <a:t>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dipole kicks </a:t>
            </a:r>
            <a:r>
              <a:rPr lang="en-GB" sz="1600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 more corrector strength </a:t>
            </a:r>
            <a:r>
              <a:rPr lang="en-GB" sz="1600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 more dispersion</a:t>
            </a:r>
          </a:p>
          <a:p>
            <a:pPr lvl="1">
              <a:buFontTx/>
              <a:buChar char="-"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H dispersion errors </a:t>
            </a:r>
            <a:r>
              <a:rPr lang="en-GB" sz="1600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 H </a:t>
            </a:r>
            <a:r>
              <a:rPr lang="en-GB" sz="1600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emittance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 errors</a:t>
            </a:r>
          </a:p>
          <a:p>
            <a:pPr lvl="1">
              <a:buFontTx/>
              <a:buChar char="-"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 V dispersion </a:t>
            </a:r>
            <a:r>
              <a:rPr lang="en-GB" sz="1600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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 V </a:t>
            </a:r>
            <a:r>
              <a:rPr lang="en-GB" sz="1600" dirty="0" err="1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emittance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 (&gt; quantum limit ~0.6 pm)</a:t>
            </a:r>
            <a:endParaRPr lang="en-GB" sz="1600" dirty="0" smtClean="0">
              <a:solidFill>
                <a:schemeClr val="bg1">
                  <a:lumMod val="50000"/>
                </a:schemeClr>
              </a:solidFill>
              <a:cs typeface="Arial" charset="0"/>
              <a:sym typeface="Symbol" pitchFamily="18" charset="2"/>
            </a:endParaRPr>
          </a:p>
          <a:p>
            <a:pPr>
              <a:buFontTx/>
              <a:buChar char="-"/>
            </a:pPr>
            <a:r>
              <a:rPr lang="en-GB" sz="2000" dirty="0" smtClean="0">
                <a:cs typeface="Arial" charset="0"/>
              </a:rPr>
              <a:t> off axis orbit at </a:t>
            </a:r>
            <a:r>
              <a:rPr lang="en-GB" sz="2000" dirty="0" err="1" smtClean="0">
                <a:cs typeface="Arial" charset="0"/>
              </a:rPr>
              <a:t>sextupoles</a:t>
            </a:r>
            <a:endParaRPr lang="en-GB" sz="2000" dirty="0" smtClean="0">
              <a:cs typeface="Arial" charset="0"/>
            </a:endParaRPr>
          </a:p>
          <a:p>
            <a:pPr lvl="1">
              <a:buFontTx/>
              <a:buChar char="-"/>
            </a:pPr>
            <a:r>
              <a:rPr lang="en-GB" sz="1600" dirty="0" smtClean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en-GB" sz="1600" dirty="0" smtClean="0">
                <a:solidFill>
                  <a:srgbClr val="7F7F7F"/>
                </a:solidFill>
                <a:sym typeface="Symbol" pitchFamily="18" charset="2"/>
              </a:rPr>
              <a:t>dipole kicks</a:t>
            </a:r>
          </a:p>
          <a:p>
            <a:pPr lvl="1">
              <a:buFontTx/>
              <a:buChar char="-"/>
            </a:pPr>
            <a:r>
              <a:rPr lang="en-GB" sz="1600" dirty="0" smtClean="0">
                <a:solidFill>
                  <a:srgbClr val="7F7F7F"/>
                </a:solidFill>
                <a:sym typeface="Symbol" pitchFamily="18" charset="2"/>
              </a:rPr>
              <a:t> </a:t>
            </a:r>
            <a:r>
              <a:rPr lang="en-GB" sz="1600" dirty="0" smtClean="0">
                <a:solidFill>
                  <a:srgbClr val="7F7F7F"/>
                </a:solidFill>
              </a:rPr>
              <a:t>tune shift </a:t>
            </a:r>
            <a:r>
              <a:rPr lang="en-GB" sz="1600" dirty="0" smtClean="0">
                <a:solidFill>
                  <a:srgbClr val="7F7F7F"/>
                </a:solidFill>
                <a:sym typeface="Symbol" pitchFamily="18" charset="2"/>
              </a:rPr>
              <a:t>(H offset at </a:t>
            </a:r>
            <a:r>
              <a:rPr lang="en-GB" sz="1600" dirty="0" err="1" smtClean="0">
                <a:solidFill>
                  <a:srgbClr val="7F7F7F"/>
                </a:solidFill>
                <a:sym typeface="Symbol" pitchFamily="18" charset="2"/>
              </a:rPr>
              <a:t>sextupoles</a:t>
            </a:r>
            <a:r>
              <a:rPr lang="en-GB" sz="1600" dirty="0" smtClean="0">
                <a:solidFill>
                  <a:srgbClr val="7F7F7F"/>
                </a:solidFill>
                <a:sym typeface="Symbol" pitchFamily="18" charset="2"/>
              </a:rPr>
              <a:t> makes a normal quad)</a:t>
            </a:r>
          </a:p>
          <a:p>
            <a:pPr lvl="1">
              <a:buFontTx/>
              <a:buChar char="-"/>
            </a:pPr>
            <a:r>
              <a:rPr lang="en-GB" sz="1600" dirty="0" smtClean="0">
                <a:solidFill>
                  <a:srgbClr val="7F7F7F"/>
                </a:solidFill>
                <a:sym typeface="Symbol" pitchFamily="18" charset="2"/>
              </a:rPr>
              <a:t> </a:t>
            </a:r>
            <a:r>
              <a:rPr lang="en-GB" sz="1600" dirty="0" err="1" smtClean="0">
                <a:solidFill>
                  <a:srgbClr val="7F7F7F"/>
                </a:solidFill>
                <a:sym typeface="Symbol" pitchFamily="18" charset="2"/>
              </a:rPr>
              <a:t></a:t>
            </a:r>
            <a:r>
              <a:rPr lang="en-GB" sz="1600" dirty="0" smtClean="0">
                <a:solidFill>
                  <a:srgbClr val="7F7F7F"/>
                </a:solidFill>
                <a:sym typeface="Symbol" pitchFamily="18" charset="2"/>
              </a:rPr>
              <a:t>-beating</a:t>
            </a:r>
          </a:p>
          <a:p>
            <a:pPr lvl="1">
              <a:buFontTx/>
              <a:buChar char="-"/>
            </a:pPr>
            <a:r>
              <a:rPr lang="en-GB" sz="1600" dirty="0" smtClean="0">
                <a:solidFill>
                  <a:srgbClr val="7F7F7F"/>
                </a:solidFill>
                <a:sym typeface="Symbol" pitchFamily="18" charset="2"/>
              </a:rPr>
              <a:t> </a:t>
            </a:r>
            <a:r>
              <a:rPr lang="en-GB" sz="1600" dirty="0" err="1" smtClean="0">
                <a:solidFill>
                  <a:srgbClr val="7F7F7F"/>
                </a:solidFill>
                <a:sym typeface="Symbol" pitchFamily="18" charset="2"/>
              </a:rPr>
              <a:t>betatron</a:t>
            </a:r>
            <a:r>
              <a:rPr lang="en-GB" sz="1600" dirty="0" smtClean="0">
                <a:solidFill>
                  <a:srgbClr val="7F7F7F"/>
                </a:solidFill>
                <a:sym typeface="Symbol" pitchFamily="18" charset="2"/>
              </a:rPr>
              <a:t> coupling (V offset at </a:t>
            </a:r>
            <a:r>
              <a:rPr lang="en-GB" sz="1600" dirty="0" err="1" smtClean="0">
                <a:solidFill>
                  <a:srgbClr val="7F7F7F"/>
                </a:solidFill>
                <a:sym typeface="Symbol" pitchFamily="18" charset="2"/>
              </a:rPr>
              <a:t>sextupoles</a:t>
            </a:r>
            <a:r>
              <a:rPr lang="en-GB" sz="1600" dirty="0" smtClean="0">
                <a:solidFill>
                  <a:srgbClr val="7F7F7F"/>
                </a:solidFill>
                <a:sym typeface="Symbol" pitchFamily="18" charset="2"/>
              </a:rPr>
              <a:t> makes a skew quad)</a:t>
            </a:r>
          </a:p>
          <a:p>
            <a:pPr lvl="1">
              <a:buFontTx/>
              <a:buChar char="-"/>
            </a:pPr>
            <a:r>
              <a:rPr lang="en-GB" sz="1600" dirty="0" smtClean="0">
                <a:solidFill>
                  <a:srgbClr val="7F7F7F"/>
                </a:solidFill>
                <a:sym typeface="Symbol" pitchFamily="18" charset="2"/>
              </a:rPr>
              <a:t> dynamic aperture reduction</a:t>
            </a:r>
          </a:p>
          <a:p>
            <a:pPr lvl="1">
              <a:buFontTx/>
              <a:buChar char="-"/>
            </a:pPr>
            <a:r>
              <a:rPr lang="en-GB" sz="1600" dirty="0" smtClean="0">
                <a:solidFill>
                  <a:srgbClr val="7F7F7F"/>
                </a:solidFill>
                <a:sym typeface="Symbol" pitchFamily="18" charset="2"/>
              </a:rPr>
              <a:t> lifetime increase</a:t>
            </a:r>
          </a:p>
          <a:p>
            <a:pPr lvl="1">
              <a:buFontTx/>
              <a:buChar char="-"/>
            </a:pPr>
            <a:r>
              <a:rPr lang="en-GB" sz="1600" dirty="0" smtClean="0">
                <a:solidFill>
                  <a:srgbClr val="7F7F7F"/>
                </a:solidFill>
                <a:sym typeface="Symbol" pitchFamily="18" charset="2"/>
              </a:rPr>
              <a:t> …</a:t>
            </a:r>
            <a:endParaRPr lang="en-GB" sz="1600" dirty="0" smtClean="0">
              <a:solidFill>
                <a:srgbClr val="7F7F7F"/>
              </a:solidFill>
              <a:cs typeface="Arial" charset="0"/>
            </a:endParaRPr>
          </a:p>
          <a:p>
            <a:pPr lvl="1">
              <a:buFontTx/>
              <a:buChar char="-"/>
            </a:pPr>
            <a:endParaRPr lang="en-GB" sz="2000" dirty="0" smtClean="0"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5943600"/>
            <a:ext cx="6934200" cy="400110"/>
          </a:xfrm>
          <a:prstGeom prst="rect">
            <a:avLst/>
          </a:prstGeom>
          <a:solidFill>
            <a:srgbClr val="FFFFFF">
              <a:alpha val="59000"/>
            </a:srgbClr>
          </a:solidFill>
        </p:spPr>
        <p:txBody>
          <a:bodyPr wrap="square">
            <a:spAutoFit/>
          </a:bodyPr>
          <a:lstStyle/>
          <a:p>
            <a:r>
              <a:rPr lang="en-GB" sz="2000" i="1" dirty="0" smtClean="0">
                <a:solidFill>
                  <a:srgbClr val="FF0000"/>
                </a:solidFill>
              </a:rPr>
              <a:t>these distortions can become relevant especially at low coupling ...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gradFill>
            <a:gsLst>
              <a:gs pos="73000">
                <a:srgbClr val="0000FF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r>
              <a:rPr lang="en-GB" sz="2200" dirty="0" smtClean="0">
                <a:solidFill>
                  <a:schemeClr val="bg1"/>
                </a:solidFill>
              </a:rPr>
              <a:t>Motivations </a:t>
            </a:r>
            <a:r>
              <a:rPr lang="en-GB" sz="2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           </a:t>
            </a:r>
            <a:r>
              <a:rPr lang="en-GB" sz="2200" dirty="0" smtClean="0">
                <a:solidFill>
                  <a:srgbClr val="6B9EDB"/>
                </a:solidFill>
              </a:rPr>
              <a:t>Coupling          Alignment Tests          TR           Conclusions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00C-DB43-4F85-97AB-C775D17C5B4E}" type="slidenum">
              <a:rPr lang="en-GB" smtClean="0"/>
              <a:pPr/>
              <a:t>3</a:t>
            </a:fld>
            <a:r>
              <a:rPr lang="en-GB" smtClean="0"/>
              <a:t>/15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553" y="3212976"/>
            <a:ext cx="4091947" cy="306896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4529" y="3212976"/>
            <a:ext cx="4091947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323528" y="980728"/>
            <a:ext cx="85329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000" dirty="0" smtClean="0">
                <a:latin typeface="+mj-lt"/>
                <a:cs typeface="Calibri" pitchFamily="34" charset="0"/>
              </a:rPr>
              <a:t>In response to request from Science Division, vertical emittance has been reduced from </a:t>
            </a:r>
            <a:r>
              <a:rPr lang="en-GB" sz="2000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27 pm.rad </a:t>
            </a:r>
            <a:r>
              <a:rPr lang="en-GB" sz="2000" dirty="0" smtClean="0">
                <a:latin typeface="+mj-lt"/>
                <a:cs typeface="Calibri" pitchFamily="34" charset="0"/>
              </a:rPr>
              <a:t>to </a:t>
            </a:r>
            <a:r>
              <a:rPr lang="en-GB" sz="2000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8 pm.rad </a:t>
            </a:r>
            <a:r>
              <a:rPr lang="en-GB" sz="2000" dirty="0" smtClean="0">
                <a:latin typeface="+mj-lt"/>
                <a:cs typeface="Calibri" pitchFamily="34" charset="0"/>
              </a:rPr>
              <a:t>for user operation (1% to </a:t>
            </a:r>
            <a:r>
              <a:rPr lang="en-GB" sz="2000" dirty="0" smtClean="0">
                <a:solidFill>
                  <a:srgbClr val="FF0000"/>
                </a:solidFill>
                <a:latin typeface="+mj-lt"/>
                <a:cs typeface="Calibri" pitchFamily="34" charset="0"/>
              </a:rPr>
              <a:t>0.3% coupling</a:t>
            </a:r>
            <a:r>
              <a:rPr lang="en-GB" sz="2000" dirty="0" smtClean="0">
                <a:latin typeface="+mj-lt"/>
                <a:cs typeface="Calibri" pitchFamily="34" charset="0"/>
              </a:rPr>
              <a:t>)</a:t>
            </a:r>
          </a:p>
          <a:p>
            <a:pPr marL="357188" indent="-357188">
              <a:spcBef>
                <a:spcPts val="600"/>
              </a:spcBef>
              <a:buFont typeface="Wingdings" pitchFamily="2" charset="2"/>
              <a:buChar char="Ø"/>
            </a:pPr>
            <a:r>
              <a:rPr lang="en-GB" sz="2000" dirty="0" smtClean="0">
                <a:latin typeface="+mj-lt"/>
                <a:cs typeface="Calibri" pitchFamily="34" charset="0"/>
              </a:rPr>
              <a:t>Initially confined to machine development periods</a:t>
            </a:r>
          </a:p>
          <a:p>
            <a:pPr marL="357188" indent="-357188">
              <a:spcBef>
                <a:spcPts val="600"/>
              </a:spcBef>
              <a:buFont typeface="Wingdings" pitchFamily="2" charset="2"/>
              <a:buChar char="Ø"/>
            </a:pPr>
            <a:r>
              <a:rPr lang="en-GB" sz="2000" dirty="0" smtClean="0">
                <a:latin typeface="+mj-lt"/>
                <a:cs typeface="Calibri" pitchFamily="34" charset="0"/>
              </a:rPr>
              <a:t>Two week period from 17</a:t>
            </a:r>
            <a:r>
              <a:rPr lang="en-GB" sz="2000" baseline="30000" dirty="0" smtClean="0">
                <a:latin typeface="+mj-lt"/>
                <a:cs typeface="Calibri" pitchFamily="34" charset="0"/>
              </a:rPr>
              <a:t>th</a:t>
            </a:r>
            <a:r>
              <a:rPr lang="en-GB" sz="2000" dirty="0" smtClean="0">
                <a:latin typeface="+mj-lt"/>
                <a:cs typeface="Calibri" pitchFamily="34" charset="0"/>
              </a:rPr>
              <a:t> October to 1</a:t>
            </a:r>
            <a:r>
              <a:rPr lang="en-GB" sz="2000" baseline="30000" dirty="0" smtClean="0">
                <a:latin typeface="+mj-lt"/>
                <a:cs typeface="Calibri" pitchFamily="34" charset="0"/>
              </a:rPr>
              <a:t>st</a:t>
            </a:r>
            <a:r>
              <a:rPr lang="en-GB" sz="2000" dirty="0" smtClean="0">
                <a:latin typeface="+mj-lt"/>
                <a:cs typeface="Calibri" pitchFamily="34" charset="0"/>
              </a:rPr>
              <a:t> November 2012</a:t>
            </a:r>
          </a:p>
          <a:p>
            <a:pPr marL="357188" indent="-357188">
              <a:spcBef>
                <a:spcPts val="600"/>
              </a:spcBef>
              <a:buFont typeface="Wingdings" pitchFamily="2" charset="2"/>
              <a:buChar char="Ø"/>
            </a:pPr>
            <a:r>
              <a:rPr lang="en-GB" sz="2000" dirty="0" smtClean="0">
                <a:latin typeface="+mj-lt"/>
                <a:cs typeface="Calibri" pitchFamily="34" charset="0"/>
              </a:rPr>
              <a:t>Standard operational mode since </a:t>
            </a:r>
            <a:r>
              <a:rPr lang="en-GB" sz="2000" dirty="0" smtClean="0">
                <a:solidFill>
                  <a:srgbClr val="00B050"/>
                </a:solidFill>
                <a:latin typeface="+mj-lt"/>
                <a:cs typeface="Calibri" pitchFamily="34" charset="0"/>
              </a:rPr>
              <a:t>6</a:t>
            </a:r>
            <a:r>
              <a:rPr lang="en-GB" sz="2000" baseline="30000" dirty="0" smtClean="0">
                <a:solidFill>
                  <a:srgbClr val="00B050"/>
                </a:solidFill>
                <a:latin typeface="+mj-lt"/>
                <a:cs typeface="Calibri" pitchFamily="34" charset="0"/>
              </a:rPr>
              <a:t>th</a:t>
            </a:r>
            <a:r>
              <a:rPr lang="en-GB" sz="2000" dirty="0" smtClean="0">
                <a:solidFill>
                  <a:srgbClr val="00B050"/>
                </a:solidFill>
                <a:latin typeface="+mj-lt"/>
                <a:cs typeface="Calibri" pitchFamily="34" charset="0"/>
              </a:rPr>
              <a:t> March 2013</a:t>
            </a:r>
          </a:p>
          <a:p>
            <a:pPr marL="357188" indent="-357188">
              <a:spcBef>
                <a:spcPts val="600"/>
              </a:spcBef>
            </a:pPr>
            <a:r>
              <a:rPr lang="en-GB" sz="2000" dirty="0" smtClean="0">
                <a:latin typeface="+mj-lt"/>
                <a:cs typeface="Calibri" pitchFamily="34" charset="0"/>
              </a:rPr>
              <a:t>Benefits include increased brightness / transverse coherence, smaller spot size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35596" y="3419708"/>
            <a:ext cx="1476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1% coupling</a:t>
            </a:r>
            <a:endParaRPr lang="en-GB" sz="1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92080" y="34557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0.3% coupling</a:t>
            </a:r>
            <a:endParaRPr lang="en-GB" sz="18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0" y="476672"/>
            <a:ext cx="7772400" cy="504056"/>
          </a:xfrm>
        </p:spPr>
        <p:txBody>
          <a:bodyPr>
            <a:noAutofit/>
          </a:bodyPr>
          <a:lstStyle/>
          <a:p>
            <a:pPr algn="l"/>
            <a:r>
              <a:rPr lang="en-GB" sz="2800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Reduced Vertical Emittance</a:t>
            </a:r>
            <a:endParaRPr lang="en-GB" sz="2800" baseline="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25/11/2014</a:t>
            </a:r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– ESLS XXII - Grenoble</a:t>
            </a:r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gradFill>
            <a:gsLst>
              <a:gs pos="73000">
                <a:srgbClr val="0000FF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r>
              <a:rPr lang="en-GB" sz="2200" dirty="0" smtClean="0">
                <a:solidFill>
                  <a:srgbClr val="6B9EDB"/>
                </a:solidFill>
              </a:rPr>
              <a:t>Motivations              </a:t>
            </a:r>
            <a:r>
              <a:rPr lang="en-GB" sz="2200" dirty="0" smtClean="0">
                <a:solidFill>
                  <a:schemeClr val="bg1"/>
                </a:solidFill>
              </a:rPr>
              <a:t>Coupling</a:t>
            </a:r>
            <a:r>
              <a:rPr lang="en-GB" sz="2200" dirty="0" smtClean="0">
                <a:solidFill>
                  <a:srgbClr val="6B9EDB"/>
                </a:solidFill>
              </a:rPr>
              <a:t>          Alignment Tests          TR           Conclusions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4D1D-F205-4B1C-9424-3E218E08B786}" type="slidenum">
              <a:rPr lang="en-GB" smtClean="0"/>
              <a:pPr/>
              <a:t>4</a:t>
            </a:fld>
            <a:r>
              <a:rPr lang="en-GB" smtClean="0"/>
              <a:t>/15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Screen shot 2014-11-14 at 23.21.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762000"/>
            <a:ext cx="6858001" cy="5715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25/11/2014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– ESLS XXII - Grenoble</a:t>
            </a:r>
            <a:endParaRPr lang="en-GB"/>
          </a:p>
        </p:txBody>
      </p:sp>
      <p:grpSp>
        <p:nvGrpSpPr>
          <p:cNvPr id="2" name="Group 9"/>
          <p:cNvGrpSpPr/>
          <p:nvPr/>
        </p:nvGrpSpPr>
        <p:grpSpPr>
          <a:xfrm>
            <a:off x="5250930" y="2060848"/>
            <a:ext cx="1193278" cy="1131332"/>
            <a:chOff x="4521722" y="316468"/>
            <a:chExt cx="1193278" cy="1131332"/>
          </a:xfrm>
        </p:grpSpPr>
        <p:grpSp>
          <p:nvGrpSpPr>
            <p:cNvPr id="3" name="Group 30"/>
            <p:cNvGrpSpPr/>
            <p:nvPr/>
          </p:nvGrpSpPr>
          <p:grpSpPr>
            <a:xfrm>
              <a:off x="4953000" y="381000"/>
              <a:ext cx="685800" cy="687388"/>
              <a:chOff x="4952206" y="457994"/>
              <a:chExt cx="762794" cy="762794"/>
            </a:xfrm>
          </p:grpSpPr>
          <p:cxnSp>
            <p:nvCxnSpPr>
              <p:cNvPr id="14" name="Straight Arrow Connector 13"/>
              <p:cNvCxnSpPr/>
              <p:nvPr/>
            </p:nvCxnSpPr>
            <p:spPr>
              <a:xfrm rot="5400000" flipH="1" flipV="1">
                <a:off x="4572000" y="838200"/>
                <a:ext cx="762000" cy="1588"/>
              </a:xfrm>
              <a:prstGeom prst="straightConnector1">
                <a:avLst/>
              </a:prstGeom>
              <a:ln w="6350">
                <a:solidFill>
                  <a:srgbClr val="00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4953000" y="1219200"/>
                <a:ext cx="762000" cy="1588"/>
              </a:xfrm>
              <a:prstGeom prst="straightConnector1">
                <a:avLst/>
              </a:prstGeom>
              <a:ln w="6350">
                <a:solidFill>
                  <a:srgbClr val="00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/>
            <p:cNvSpPr txBox="1"/>
            <p:nvPr/>
          </p:nvSpPr>
          <p:spPr>
            <a:xfrm>
              <a:off x="4521722" y="316468"/>
              <a:ext cx="4312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0000FF"/>
                  </a:solidFill>
                  <a:latin typeface="Tw Cen MT"/>
                  <a:cs typeface="Tw Cen MT"/>
                </a:rPr>
                <a:t>dR</a:t>
              </a:r>
              <a:endParaRPr lang="en-US" dirty="0">
                <a:solidFill>
                  <a:srgbClr val="0000FF"/>
                </a:solidFill>
                <a:latin typeface="Tw Cen MT"/>
                <a:cs typeface="Tw Cen M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10200" y="107846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Tw Cen MT"/>
                  <a:cs typeface="Tw Cen MT"/>
                </a:rPr>
                <a:t>S</a:t>
              </a:r>
              <a:endParaRPr lang="en-US" dirty="0">
                <a:solidFill>
                  <a:srgbClr val="0000FF"/>
                </a:solidFill>
                <a:latin typeface="Tw Cen MT"/>
                <a:cs typeface="Tw Cen MT"/>
              </a:endParaRP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0" y="422920"/>
            <a:ext cx="3563888" cy="7200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Survey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3437384"/>
            <a:ext cx="9144000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14"/>
          <p:cNvGrpSpPr/>
          <p:nvPr/>
        </p:nvGrpSpPr>
        <p:grpSpPr>
          <a:xfrm>
            <a:off x="5257800" y="5105400"/>
            <a:ext cx="1193278" cy="1131332"/>
            <a:chOff x="4521722" y="316468"/>
            <a:chExt cx="1193278" cy="1131332"/>
          </a:xfrm>
        </p:grpSpPr>
        <p:grpSp>
          <p:nvGrpSpPr>
            <p:cNvPr id="7" name="Group 30"/>
            <p:cNvGrpSpPr/>
            <p:nvPr/>
          </p:nvGrpSpPr>
          <p:grpSpPr>
            <a:xfrm>
              <a:off x="4953896" y="381000"/>
              <a:ext cx="685938" cy="687388"/>
              <a:chOff x="4952206" y="457994"/>
              <a:chExt cx="762794" cy="762794"/>
            </a:xfrm>
          </p:grpSpPr>
          <p:cxnSp>
            <p:nvCxnSpPr>
              <p:cNvPr id="32" name="Straight Arrow Connector 31"/>
              <p:cNvCxnSpPr/>
              <p:nvPr/>
            </p:nvCxnSpPr>
            <p:spPr>
              <a:xfrm rot="5400000" flipH="1" flipV="1">
                <a:off x="4572000" y="838200"/>
                <a:ext cx="762000" cy="1588"/>
              </a:xfrm>
              <a:prstGeom prst="straightConnector1">
                <a:avLst/>
              </a:prstGeom>
              <a:ln w="6350"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4953000" y="1219200"/>
                <a:ext cx="762000" cy="1588"/>
              </a:xfrm>
              <a:prstGeom prst="straightConnector1">
                <a:avLst/>
              </a:prstGeom>
              <a:ln w="6350">
                <a:solidFill>
                  <a:srgbClr val="FF0000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4521722" y="316468"/>
              <a:ext cx="4312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solidFill>
                    <a:srgbClr val="FF0000"/>
                  </a:solidFill>
                  <a:latin typeface="Tw Cen MT"/>
                  <a:cs typeface="Tw Cen MT"/>
                </a:rPr>
                <a:t>dZ</a:t>
              </a:r>
              <a:endParaRPr lang="en-US" dirty="0">
                <a:solidFill>
                  <a:srgbClr val="FF0000"/>
                </a:solidFill>
                <a:latin typeface="Tw Cen MT"/>
                <a:cs typeface="Tw Cen M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410200" y="107846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Tw Cen MT"/>
                  <a:cs typeface="Tw Cen MT"/>
                </a:rPr>
                <a:t>S</a:t>
              </a:r>
              <a:endParaRPr lang="en-US" dirty="0">
                <a:solidFill>
                  <a:srgbClr val="FF0000"/>
                </a:solidFill>
                <a:latin typeface="Tw Cen MT"/>
                <a:cs typeface="Tw Cen MT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660232" y="545068"/>
            <a:ext cx="922047" cy="369332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H-plane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60232" y="3516868"/>
            <a:ext cx="922047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V-plane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3096" y="2362200"/>
            <a:ext cx="6270104" cy="838200"/>
          </a:xfrm>
          <a:prstGeom prst="rect">
            <a:avLst/>
          </a:prstGeom>
          <a:gradFill flip="none" rotWithShape="1">
            <a:gsLst>
              <a:gs pos="0">
                <a:srgbClr val="0000FF">
                  <a:tint val="66000"/>
                  <a:satMod val="160000"/>
                  <a:alpha val="40000"/>
                </a:srgbClr>
              </a:gs>
              <a:gs pos="50000">
                <a:schemeClr val="bg1"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00FF"/>
                </a:solidFill>
                <a:latin typeface="Tw Cen MT" pitchFamily="34" charset="0"/>
              </a:rPr>
              <a:t>&gt; 1mm sway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75856" y="561201"/>
            <a:ext cx="2088232" cy="276999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0000FF"/>
                </a:solidFill>
              </a:rPr>
              <a:t>Survey March 2014</a:t>
            </a:r>
            <a:endParaRPr lang="en-GB" sz="12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75856" y="3533001"/>
            <a:ext cx="2088232" cy="276999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>
                <a:solidFill>
                  <a:srgbClr val="FF0000"/>
                </a:solidFill>
              </a:rPr>
              <a:t>Survey August 2014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gradFill>
            <a:gsLst>
              <a:gs pos="73000">
                <a:srgbClr val="0000FF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r>
              <a:rPr lang="en-GB" sz="2200" dirty="0" smtClean="0">
                <a:solidFill>
                  <a:srgbClr val="6B9EDB"/>
                </a:solidFill>
              </a:rPr>
              <a:t>Motivations              Coupling          </a:t>
            </a:r>
            <a:r>
              <a:rPr lang="en-GB" sz="2200" dirty="0" smtClean="0">
                <a:solidFill>
                  <a:schemeClr val="bg1"/>
                </a:solidFill>
              </a:rPr>
              <a:t>Alignment</a:t>
            </a:r>
            <a:r>
              <a:rPr lang="en-GB" sz="2200" dirty="0" smtClean="0">
                <a:solidFill>
                  <a:srgbClr val="6B9EDB"/>
                </a:solidFill>
              </a:rPr>
              <a:t> Tests          TR           Conclusions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28600" y="5943600"/>
            <a:ext cx="6324600" cy="3810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44000">
                <a:srgbClr val="FFFFFF">
                  <a:alpha val="4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Tw Cen MT" pitchFamily="34" charset="0"/>
              </a:rPr>
              <a:t>&gt; 600um heave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00C-DB43-4F85-97AB-C775D17C5B4E}" type="slidenum">
              <a:rPr lang="en-GB" smtClean="0"/>
              <a:pPr/>
              <a:t>5</a:t>
            </a:fld>
            <a:r>
              <a:rPr lang="en-GB" smtClean="0"/>
              <a:t>/15</a:t>
            </a:r>
            <a:endParaRPr lang="en-GB" dirty="0"/>
          </a:p>
        </p:txBody>
      </p:sp>
      <p:pic>
        <p:nvPicPr>
          <p:cNvPr id="41" name="Picture 1"/>
          <p:cNvPicPr>
            <a:picLocks noChangeAspect="1" noChangeArrowheads="1"/>
          </p:cNvPicPr>
          <p:nvPr/>
        </p:nvPicPr>
        <p:blipFill>
          <a:blip r:embed="rId3" cstate="print"/>
          <a:srcRect l="2832" t="3125" b="3125"/>
          <a:stretch>
            <a:fillRect/>
          </a:stretch>
        </p:blipFill>
        <p:spPr bwMode="auto">
          <a:xfrm>
            <a:off x="6714205" y="4419600"/>
            <a:ext cx="2352781" cy="2057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42" name="Straight Arrow Connector 41"/>
          <p:cNvCxnSpPr/>
          <p:nvPr/>
        </p:nvCxnSpPr>
        <p:spPr>
          <a:xfrm flipH="1">
            <a:off x="7888722" y="4690023"/>
            <a:ext cx="489221" cy="389951"/>
          </a:xfrm>
          <a:prstGeom prst="straightConnector1">
            <a:avLst/>
          </a:prstGeom>
          <a:ln>
            <a:solidFill>
              <a:srgbClr val="1E39F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8111096" y="4560039"/>
            <a:ext cx="616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200" dirty="0" smtClean="0">
                <a:solidFill>
                  <a:srgbClr val="1E39F6"/>
                </a:solidFill>
              </a:rPr>
              <a:t>best fit plane</a:t>
            </a:r>
            <a:endParaRPr lang="en-GB" sz="1200" dirty="0">
              <a:solidFill>
                <a:srgbClr val="1E39F6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16200000">
            <a:off x="8498609" y="4742507"/>
            <a:ext cx="85188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MOPRO099, </a:t>
            </a:r>
            <a:r>
              <a:rPr lang="en-US" sz="1000" dirty="0" err="1" smtClean="0"/>
              <a:t>IPAC2014</a:t>
            </a:r>
            <a:endParaRPr lang="en-US" sz="1000" dirty="0"/>
          </a:p>
        </p:txBody>
      </p:sp>
      <p:sp>
        <p:nvSpPr>
          <p:cNvPr id="45" name="Left Brace 44"/>
          <p:cNvSpPr/>
          <p:nvPr/>
        </p:nvSpPr>
        <p:spPr>
          <a:xfrm flipH="1">
            <a:off x="8784603" y="5334000"/>
            <a:ext cx="127035" cy="800080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 rot="5400000">
            <a:off x="8645282" y="5527919"/>
            <a:ext cx="483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rgbClr val="00B050"/>
                </a:solidFill>
              </a:rPr>
              <a:t>1000 um</a:t>
            </a:r>
            <a:endParaRPr lang="en-GB" sz="1000" b="1" dirty="0">
              <a:solidFill>
                <a:srgbClr val="00B050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7266077" y="4900722"/>
            <a:ext cx="1556612" cy="433278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422418" y="5966016"/>
            <a:ext cx="400272" cy="129984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 cstate="print"/>
          <a:srcRect l="16513" t="13527" r="31906" b="10058"/>
          <a:stretch>
            <a:fillRect/>
          </a:stretch>
        </p:blipFill>
        <p:spPr bwMode="auto">
          <a:xfrm>
            <a:off x="6781800" y="1219199"/>
            <a:ext cx="2286000" cy="2116667"/>
          </a:xfrm>
          <a:prstGeom prst="rect">
            <a:avLst/>
          </a:prstGeom>
          <a:noFill/>
          <a:ln w="9525">
            <a:solidFill>
              <a:srgbClr val="1E39F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0" y="965627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GB" sz="2000" dirty="0" smtClean="0">
                <a:latin typeface="Tw Cen MT" pitchFamily="34" charset="0"/>
              </a:rPr>
              <a:t> AT model </a:t>
            </a:r>
          </a:p>
          <a:p>
            <a:pPr>
              <a:buFontTx/>
              <a:buChar char="-"/>
            </a:pPr>
            <a:r>
              <a:rPr lang="en-GB" sz="2000" dirty="0" smtClean="0">
                <a:latin typeface="Tw Cen MT" pitchFamily="34" charset="0"/>
              </a:rPr>
              <a:t> MATLAB functions change magnet positions according to survey</a:t>
            </a:r>
          </a:p>
          <a:p>
            <a:pPr>
              <a:buFontTx/>
              <a:buChar char="-"/>
            </a:pPr>
            <a:r>
              <a:rPr lang="en-GB" sz="2000" dirty="0" smtClean="0">
                <a:latin typeface="Tw Cen MT" pitchFamily="34" charset="0"/>
              </a:rPr>
              <a:t> girder </a:t>
            </a:r>
            <a:r>
              <a:rPr lang="en-GB" sz="2000" dirty="0" smtClean="0">
                <a:latin typeface="Tw Cen MT" pitchFamily="34" charset="0"/>
                <a:sym typeface="Wingdings" pitchFamily="2" charset="2"/>
              </a:rPr>
              <a:t> </a:t>
            </a:r>
            <a:r>
              <a:rPr lang="en-GB" sz="2000" dirty="0" smtClean="0">
                <a:latin typeface="Tw Cen MT" pitchFamily="34" charset="0"/>
              </a:rPr>
              <a:t>(</a:t>
            </a:r>
            <a:r>
              <a:rPr lang="en-GB" sz="2000" dirty="0" err="1" smtClean="0">
                <a:solidFill>
                  <a:srgbClr val="0000FF"/>
                </a:solidFill>
                <a:latin typeface="Tw Cen MT" pitchFamily="34" charset="0"/>
              </a:rPr>
              <a:t>sway,yaw</a:t>
            </a:r>
            <a:r>
              <a:rPr lang="en-GB" sz="2000" dirty="0" smtClean="0">
                <a:solidFill>
                  <a:srgbClr val="0000FF"/>
                </a:solidFill>
                <a:latin typeface="Tw Cen MT" pitchFamily="34" charset="0"/>
              </a:rPr>
              <a:t>,  </a:t>
            </a:r>
            <a:r>
              <a:rPr lang="en-GB" sz="2000" dirty="0" err="1" smtClean="0">
                <a:solidFill>
                  <a:srgbClr val="FF0000"/>
                </a:solidFill>
                <a:latin typeface="Tw Cen MT" pitchFamily="34" charset="0"/>
              </a:rPr>
              <a:t>heave,pitch</a:t>
            </a:r>
            <a:r>
              <a:rPr lang="en-GB" sz="2000" dirty="0" smtClean="0">
                <a:latin typeface="Tw Cen MT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en-GB" sz="2000" dirty="0" smtClean="0">
                <a:latin typeface="Tw Cen MT" pitchFamily="34" charset="0"/>
              </a:rPr>
              <a:t> </a:t>
            </a:r>
            <a:r>
              <a:rPr lang="en-GB" sz="2000" dirty="0" err="1" smtClean="0">
                <a:latin typeface="Tw Cen MT" pitchFamily="34" charset="0"/>
              </a:rPr>
              <a:t>quadrupoles</a:t>
            </a:r>
            <a:r>
              <a:rPr lang="en-GB" sz="2000" dirty="0" smtClean="0">
                <a:latin typeface="Tw Cen MT" pitchFamily="34" charset="0"/>
              </a:rPr>
              <a:t>/</a:t>
            </a:r>
            <a:r>
              <a:rPr lang="en-GB" sz="2000" dirty="0" err="1" smtClean="0">
                <a:latin typeface="Tw Cen MT" pitchFamily="34" charset="0"/>
              </a:rPr>
              <a:t>sextupoles</a:t>
            </a:r>
            <a:r>
              <a:rPr lang="en-GB" sz="2000" dirty="0" smtClean="0">
                <a:latin typeface="Tw Cen MT" pitchFamily="34" charset="0"/>
              </a:rPr>
              <a:t> </a:t>
            </a:r>
            <a:r>
              <a:rPr lang="en-GB" sz="2000" dirty="0" smtClean="0">
                <a:solidFill>
                  <a:srgbClr val="FF0000"/>
                </a:solidFill>
                <a:latin typeface="Tw Cen MT" pitchFamily="34" charset="0"/>
              </a:rPr>
              <a:t>magnetic centres moved </a:t>
            </a:r>
            <a:r>
              <a:rPr lang="en-GB" sz="2000" dirty="0" err="1" smtClean="0">
                <a:solidFill>
                  <a:srgbClr val="FF0000"/>
                </a:solidFill>
                <a:latin typeface="Tw Cen MT" pitchFamily="34" charset="0"/>
              </a:rPr>
              <a:t>w.r.t</a:t>
            </a:r>
            <a:r>
              <a:rPr lang="en-GB" sz="2000" dirty="0" smtClean="0">
                <a:solidFill>
                  <a:srgbClr val="FF0000"/>
                </a:solidFill>
                <a:latin typeface="Tw Cen MT" pitchFamily="34" charset="0"/>
              </a:rPr>
              <a:t>. to girder </a:t>
            </a:r>
            <a:r>
              <a:rPr lang="en-GB" sz="2000" dirty="0" smtClean="0">
                <a:latin typeface="Tw Cen MT" pitchFamily="34" charset="0"/>
              </a:rPr>
              <a:t>according to data</a:t>
            </a:r>
          </a:p>
          <a:p>
            <a:pPr lvl="1">
              <a:buFontTx/>
              <a:buChar char="-"/>
            </a:pPr>
            <a:r>
              <a:rPr lang="en-GB" sz="2000" dirty="0" smtClean="0">
                <a:latin typeface="Tw Cen MT" pitchFamily="34" charset="0"/>
              </a:rPr>
              <a:t> residuals  &lt;50um</a:t>
            </a:r>
          </a:p>
          <a:p>
            <a:pPr>
              <a:buFontTx/>
              <a:buChar char="-"/>
            </a:pPr>
            <a:r>
              <a:rPr lang="en-GB" sz="2000" dirty="0" smtClean="0">
                <a:latin typeface="Tw Cen MT" pitchFamily="34" charset="0"/>
              </a:rPr>
              <a:t> BPM positions in the model defined accordingly</a:t>
            </a:r>
          </a:p>
          <a:p>
            <a:pPr lvl="1">
              <a:buFontTx/>
              <a:buChar char="-"/>
            </a:pPr>
            <a:r>
              <a:rPr lang="en-GB" sz="2000" dirty="0" smtClean="0">
                <a:latin typeface="Tw Cen MT" pitchFamily="34" charset="0"/>
              </a:rPr>
              <a:t> primary fixed to floor</a:t>
            </a:r>
          </a:p>
          <a:p>
            <a:pPr lvl="1">
              <a:buFontTx/>
              <a:buChar char="-"/>
            </a:pPr>
            <a:r>
              <a:rPr lang="en-GB" sz="2000" dirty="0" smtClean="0">
                <a:latin typeface="Tw Cen MT" pitchFamily="34" charset="0"/>
              </a:rPr>
              <a:t> secondary anchored to girder 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619672" y="3819281"/>
            <a:ext cx="5472608" cy="2044507"/>
            <a:chOff x="1619672" y="3324517"/>
            <a:chExt cx="5472608" cy="2044507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284361" y="3944867"/>
              <a:ext cx="4807919" cy="1647"/>
            </a:xfrm>
            <a:prstGeom prst="line">
              <a:avLst/>
            </a:prstGeom>
            <a:ln>
              <a:solidFill>
                <a:srgbClr val="3366FF">
                  <a:alpha val="30000"/>
                </a:srgbClr>
              </a:solidFill>
              <a:headEnd type="oval" w="lg" len="lg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2051720" y="3472344"/>
              <a:ext cx="465282" cy="948340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w Cen MT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051720" y="4420684"/>
              <a:ext cx="465282" cy="948340"/>
            </a:xfrm>
            <a:prstGeom prst="rect">
              <a:avLst/>
            </a:prstGeom>
            <a:solidFill>
              <a:srgbClr val="FFFF00">
                <a:alpha val="90000"/>
              </a:srgbClr>
            </a:solidFill>
            <a:ln w="38100">
              <a:solidFill>
                <a:srgbClr val="FF99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w Cen MT" pitchFamily="34" charset="0"/>
              </a:endParaRPr>
            </a:p>
          </p:txBody>
        </p:sp>
        <p:sp>
          <p:nvSpPr>
            <p:cNvPr id="32" name="Hexagon 31"/>
            <p:cNvSpPr/>
            <p:nvPr/>
          </p:nvSpPr>
          <p:spPr>
            <a:xfrm>
              <a:off x="6239262" y="3551373"/>
              <a:ext cx="542830" cy="790283"/>
            </a:xfrm>
            <a:prstGeom prst="hexagon">
              <a:avLst/>
            </a:prstGeom>
            <a:solidFill>
              <a:srgbClr val="00FF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w Cen MT" pitchFamily="34" charset="0"/>
              </a:endParaRPr>
            </a:p>
          </p:txBody>
        </p:sp>
        <p:sp>
          <p:nvSpPr>
            <p:cNvPr id="33" name="Diamond 32"/>
            <p:cNvSpPr/>
            <p:nvPr/>
          </p:nvSpPr>
          <p:spPr>
            <a:xfrm>
              <a:off x="2987824" y="3472344"/>
              <a:ext cx="387735" cy="948340"/>
            </a:xfrm>
            <a:prstGeom prst="diamond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w Cen MT" pitchFamily="34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284361" y="4260981"/>
              <a:ext cx="4807919" cy="1647"/>
            </a:xfrm>
            <a:prstGeom prst="line">
              <a:avLst/>
            </a:prstGeom>
            <a:ln>
              <a:solidFill>
                <a:srgbClr val="3366FF">
                  <a:alpha val="30000"/>
                </a:srgbClr>
              </a:solidFill>
              <a:headEnd type="oval" w="lg" len="lg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Diamond 34"/>
            <p:cNvSpPr/>
            <p:nvPr/>
          </p:nvSpPr>
          <p:spPr>
            <a:xfrm>
              <a:off x="2987824" y="4029119"/>
              <a:ext cx="387735" cy="948340"/>
            </a:xfrm>
            <a:prstGeom prst="diamond">
              <a:avLst/>
            </a:prstGeom>
            <a:solidFill>
              <a:srgbClr val="FF0000">
                <a:alpha val="90000"/>
              </a:srgbClr>
            </a:solidFill>
            <a:ln w="38100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w Cen MT" pitchFamily="34" charset="0"/>
              </a:endParaRPr>
            </a:p>
          </p:txBody>
        </p:sp>
        <p:sp>
          <p:nvSpPr>
            <p:cNvPr id="36" name="Hexagon 35"/>
            <p:cNvSpPr/>
            <p:nvPr/>
          </p:nvSpPr>
          <p:spPr>
            <a:xfrm>
              <a:off x="6239262" y="3324517"/>
              <a:ext cx="542830" cy="790283"/>
            </a:xfrm>
            <a:prstGeom prst="hexagon">
              <a:avLst/>
            </a:prstGeom>
            <a:solidFill>
              <a:srgbClr val="00FF00">
                <a:alpha val="90000"/>
              </a:srgbClr>
            </a:solidFill>
            <a:ln w="38100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w Cen MT" pitchFamily="34" charset="0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rot="5400000">
              <a:off x="4530264" y="4104586"/>
              <a:ext cx="316113" cy="1616"/>
            </a:xfrm>
            <a:prstGeom prst="straightConnector1">
              <a:avLst/>
            </a:prstGeom>
            <a:ln>
              <a:solidFill>
                <a:srgbClr val="3366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282836" y="3946514"/>
              <a:ext cx="3626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GB" sz="1200" dirty="0" smtClean="0">
                  <a:solidFill>
                    <a:srgbClr val="0000FF"/>
                  </a:solidFill>
                  <a:latin typeface="Tw Cen MT" pitchFamily="34" charset="0"/>
                  <a:ea typeface="Times New Roman" pitchFamily="18" charset="0"/>
                  <a:cs typeface="Arial" pitchFamily="34" charset="0"/>
                </a:rPr>
                <a:t>DX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206814" y="4370489"/>
              <a:ext cx="49802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GB" sz="1200" dirty="0" smtClean="0">
                  <a:solidFill>
                    <a:srgbClr val="0000FF"/>
                  </a:solidFill>
                  <a:latin typeface="Tw Cen MT" pitchFamily="34" charset="0"/>
                  <a:ea typeface="Times New Roman" pitchFamily="18" charset="0"/>
                  <a:cs typeface="Arial" pitchFamily="34" charset="0"/>
                </a:rPr>
                <a:t>YAW</a:t>
              </a:r>
            </a:p>
          </p:txBody>
        </p:sp>
        <p:sp>
          <p:nvSpPr>
            <p:cNvPr id="40" name="Arc 39"/>
            <p:cNvSpPr/>
            <p:nvPr/>
          </p:nvSpPr>
          <p:spPr>
            <a:xfrm rot="1818365" flipH="1" flipV="1">
              <a:off x="2737202" y="3908515"/>
              <a:ext cx="697924" cy="869312"/>
            </a:xfrm>
            <a:prstGeom prst="arc">
              <a:avLst>
                <a:gd name="adj1" fmla="val 16200000"/>
                <a:gd name="adj2" fmla="val 20364459"/>
              </a:avLst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Tw Cen MT" pitchFamily="34" charset="0"/>
              </a:endParaRPr>
            </a:p>
          </p:txBody>
        </p:sp>
        <p:sp>
          <p:nvSpPr>
            <p:cNvPr id="41" name="Diamond 40"/>
            <p:cNvSpPr/>
            <p:nvPr/>
          </p:nvSpPr>
          <p:spPr>
            <a:xfrm>
              <a:off x="5199111" y="3488772"/>
              <a:ext cx="387735" cy="948340"/>
            </a:xfrm>
            <a:prstGeom prst="diamond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w Cen MT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563888" y="3927711"/>
              <a:ext cx="146562" cy="149361"/>
            </a:xfrm>
            <a:prstGeom prst="ellips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Tw Cen MT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563888" y="4503775"/>
              <a:ext cx="146562" cy="149361"/>
            </a:xfrm>
            <a:prstGeom prst="ellipse">
              <a:avLst/>
            </a:prstGeom>
            <a:solidFill>
              <a:srgbClr val="000000">
                <a:alpha val="89804"/>
              </a:srgb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Tw Cen MT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1619672" y="3927711"/>
              <a:ext cx="146562" cy="149361"/>
            </a:xfrm>
            <a:prstGeom prst="ellipse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Tw Cen MT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1619672" y="3927711"/>
              <a:ext cx="146562" cy="149361"/>
            </a:xfrm>
            <a:prstGeom prst="ellipse">
              <a:avLst/>
            </a:prstGeom>
            <a:solidFill>
              <a:srgbClr val="000000">
                <a:alpha val="89804"/>
              </a:srgb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Tw Cen MT" pitchFamily="34" charset="0"/>
              </a:endParaRPr>
            </a:p>
          </p:txBody>
        </p:sp>
        <p:sp>
          <p:nvSpPr>
            <p:cNvPr id="46" name="Diamond 45"/>
            <p:cNvSpPr/>
            <p:nvPr/>
          </p:nvSpPr>
          <p:spPr>
            <a:xfrm>
              <a:off x="5220072" y="3717032"/>
              <a:ext cx="387735" cy="948340"/>
            </a:xfrm>
            <a:prstGeom prst="diamond">
              <a:avLst/>
            </a:prstGeom>
            <a:solidFill>
              <a:srgbClr val="FF0000">
                <a:alpha val="90000"/>
              </a:srgbClr>
            </a:solidFill>
            <a:ln w="38100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w Cen MT" pitchFamily="34" charset="0"/>
              </a:endParaRPr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2284361" y="3630401"/>
              <a:ext cx="4807919" cy="1264453"/>
            </a:xfrm>
            <a:prstGeom prst="line">
              <a:avLst/>
            </a:prstGeom>
            <a:ln>
              <a:solidFill>
                <a:srgbClr val="3366FF">
                  <a:alpha val="90000"/>
                </a:srgbClr>
              </a:solidFill>
              <a:headEnd type="oval" w="lg" len="lg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5364088" y="5723964"/>
            <a:ext cx="78098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Tw Cen MT" pitchFamily="34" charset="0"/>
              </a:rPr>
              <a:t>QUAD</a:t>
            </a:r>
            <a:endParaRPr lang="en-GB" dirty="0">
              <a:solidFill>
                <a:srgbClr val="FF0000"/>
              </a:solidFill>
              <a:latin typeface="Tw Cen MT" pitchFamily="34" charset="0"/>
            </a:endParaRPr>
          </a:p>
        </p:txBody>
      </p:sp>
      <p:cxnSp>
        <p:nvCxnSpPr>
          <p:cNvPr id="49" name="Straight Connector 48"/>
          <p:cNvCxnSpPr>
            <a:stCxn id="48" idx="0"/>
            <a:endCxn id="46" idx="2"/>
          </p:cNvCxnSpPr>
          <p:nvPr/>
        </p:nvCxnSpPr>
        <p:spPr>
          <a:xfrm flipH="1" flipV="1">
            <a:off x="5413940" y="5160136"/>
            <a:ext cx="340640" cy="5638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732240" y="5147900"/>
            <a:ext cx="635110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  <a:latin typeface="Tw Cen MT" pitchFamily="34" charset="0"/>
              </a:rPr>
              <a:t>SEXT</a:t>
            </a:r>
            <a:endParaRPr lang="en-GB" dirty="0">
              <a:solidFill>
                <a:srgbClr val="00B050"/>
              </a:solidFill>
              <a:latin typeface="Tw Cen MT" pitchFamily="34" charset="0"/>
            </a:endParaRPr>
          </a:p>
        </p:txBody>
      </p:sp>
      <p:cxnSp>
        <p:nvCxnSpPr>
          <p:cNvPr id="51" name="Straight Connector 50"/>
          <p:cNvCxnSpPr>
            <a:stCxn id="50" idx="0"/>
            <a:endCxn id="36" idx="1"/>
          </p:cNvCxnSpPr>
          <p:nvPr/>
        </p:nvCxnSpPr>
        <p:spPr>
          <a:xfrm rot="16200000" flipV="1">
            <a:off x="6578922" y="4677027"/>
            <a:ext cx="538336" cy="403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417584" y="6096000"/>
            <a:ext cx="47801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9900"/>
                </a:solidFill>
                <a:latin typeface="Tw Cen MT" pitchFamily="34" charset="0"/>
              </a:rPr>
              <a:t>BM</a:t>
            </a:r>
            <a:endParaRPr lang="en-GB" dirty="0">
              <a:solidFill>
                <a:srgbClr val="FF9900"/>
              </a:solidFill>
              <a:latin typeface="Tw Cen MT" pitchFamily="34" charset="0"/>
            </a:endParaRPr>
          </a:p>
        </p:txBody>
      </p:sp>
      <p:cxnSp>
        <p:nvCxnSpPr>
          <p:cNvPr id="53" name="Straight Connector 52"/>
          <p:cNvCxnSpPr>
            <a:stCxn id="52" idx="0"/>
            <a:endCxn id="31" idx="2"/>
          </p:cNvCxnSpPr>
          <p:nvPr/>
        </p:nvCxnSpPr>
        <p:spPr>
          <a:xfrm rot="16200000" flipV="1">
            <a:off x="2354371" y="5793778"/>
            <a:ext cx="232212" cy="372231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4" idx="0"/>
            <a:endCxn id="45" idx="4"/>
          </p:cNvCxnSpPr>
          <p:nvPr/>
        </p:nvCxnSpPr>
        <p:spPr>
          <a:xfrm rot="5400000" flipH="1" flipV="1">
            <a:off x="1045232" y="4686279"/>
            <a:ext cx="762164" cy="5332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6" idx="0"/>
            <a:endCxn id="43" idx="4"/>
          </p:cNvCxnSpPr>
          <p:nvPr/>
        </p:nvCxnSpPr>
        <p:spPr>
          <a:xfrm rot="16200000" flipV="1">
            <a:off x="3605011" y="5180058"/>
            <a:ext cx="567100" cy="5027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0" y="467380"/>
            <a:ext cx="34796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800" dirty="0" smtClean="0">
                <a:solidFill>
                  <a:srgbClr val="4F81BD">
                    <a:lumMod val="60000"/>
                    <a:lumOff val="40000"/>
                  </a:srgbClr>
                </a:solidFill>
              </a:rPr>
              <a:t>Girder moves – </a:t>
            </a:r>
            <a:r>
              <a:rPr lang="en-GB" sz="2800" dirty="0" smtClean="0">
                <a:solidFill>
                  <a:srgbClr val="1E39F6"/>
                </a:solidFill>
              </a:rPr>
              <a:t>model</a:t>
            </a:r>
          </a:p>
        </p:txBody>
      </p:sp>
      <p:sp>
        <p:nvSpPr>
          <p:cNvPr id="59" name="Date Placeholder 5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25/11/2014</a:t>
            </a:r>
            <a:endParaRPr lang="en-GB"/>
          </a:p>
        </p:txBody>
      </p:sp>
      <p:sp>
        <p:nvSpPr>
          <p:cNvPr id="60" name="Footer Placeholder 5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– ESLS XXII - Grenoble</a:t>
            </a:r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699677" y="5334000"/>
            <a:ext cx="919995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w Cen MT" pitchFamily="34" charset="0"/>
              </a:rPr>
              <a:t>primary</a:t>
            </a:r>
          </a:p>
          <a:p>
            <a:pPr algn="ctr"/>
            <a:r>
              <a:rPr lang="en-GB" dirty="0" smtClean="0">
                <a:latin typeface="Tw Cen MT" pitchFamily="34" charset="0"/>
              </a:rPr>
              <a:t>BPM</a:t>
            </a:r>
            <a:endParaRPr lang="en-GB" dirty="0">
              <a:latin typeface="Tw Cen MT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63888" y="5715000"/>
            <a:ext cx="11521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w Cen MT" pitchFamily="34" charset="0"/>
              </a:rPr>
              <a:t>secondary</a:t>
            </a:r>
          </a:p>
          <a:p>
            <a:pPr algn="ctr"/>
            <a:r>
              <a:rPr lang="en-GB" dirty="0" smtClean="0">
                <a:latin typeface="Tw Cen MT" pitchFamily="34" charset="0"/>
              </a:rPr>
              <a:t>BPM</a:t>
            </a:r>
            <a:endParaRPr lang="en-GB" dirty="0">
              <a:latin typeface="Tw Cen MT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gradFill>
            <a:gsLst>
              <a:gs pos="73000">
                <a:srgbClr val="0000FF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r>
              <a:rPr lang="en-GB" sz="2200" dirty="0" smtClean="0">
                <a:solidFill>
                  <a:srgbClr val="6B9EDB"/>
                </a:solidFill>
              </a:rPr>
              <a:t>Motivations              Coupling          </a:t>
            </a:r>
            <a:r>
              <a:rPr lang="en-GB" sz="2200" dirty="0" smtClean="0">
                <a:solidFill>
                  <a:schemeClr val="bg1"/>
                </a:solidFill>
              </a:rPr>
              <a:t>Alignment</a:t>
            </a:r>
            <a:r>
              <a:rPr lang="en-GB" sz="2200" dirty="0" smtClean="0">
                <a:solidFill>
                  <a:srgbClr val="6B9EDB"/>
                </a:solidFill>
              </a:rPr>
              <a:t> Tests          TR           Conclusions</a:t>
            </a:r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4D1D-F205-4B1C-9424-3E218E08B786}" type="slidenum">
              <a:rPr lang="en-GB" smtClean="0"/>
              <a:pPr/>
              <a:t>6</a:t>
            </a:fld>
            <a:r>
              <a:rPr lang="en-GB" smtClean="0"/>
              <a:t>/15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25/11/2014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– ESLS XXII - Grenoble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0" y="467380"/>
            <a:ext cx="5077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800" dirty="0" smtClean="0">
                <a:solidFill>
                  <a:srgbClr val="4F81BD">
                    <a:lumMod val="60000"/>
                    <a:lumOff val="40000"/>
                  </a:srgbClr>
                </a:solidFill>
              </a:rPr>
              <a:t>Girder moves – </a:t>
            </a:r>
            <a:r>
              <a:rPr lang="en-GB" sz="2800" dirty="0" smtClean="0">
                <a:solidFill>
                  <a:srgbClr val="1E39F6"/>
                </a:solidFill>
              </a:rPr>
              <a:t>initial tests (2013)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990600"/>
            <a:ext cx="4648200" cy="2585323"/>
          </a:xfrm>
          <a:prstGeom prst="rect">
            <a:avLst/>
          </a:prstGeom>
          <a:solidFill>
            <a:srgbClr val="FFFFFF">
              <a:alpha val="70000"/>
            </a:srgbClr>
          </a:solidFill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GB" dirty="0" smtClean="0">
                <a:solidFill>
                  <a:prstClr val="black"/>
                </a:solidFill>
                <a:latin typeface="Tw Cen MT" pitchFamily="34" charset="0"/>
              </a:rPr>
              <a:t> 5-cam axis motor (</a:t>
            </a:r>
            <a:r>
              <a:rPr lang="en-GB" dirty="0" err="1" smtClean="0">
                <a:solidFill>
                  <a:prstClr val="black"/>
                </a:solidFill>
                <a:latin typeface="Tw Cen MT" pitchFamily="34" charset="0"/>
              </a:rPr>
              <a:t>u,v,</a:t>
            </a:r>
            <a:r>
              <a:rPr lang="en-GB" dirty="0" err="1" smtClean="0">
                <a:solidFill>
                  <a:prstClr val="black"/>
                </a:solidFill>
                <a:latin typeface="Symbol" pitchFamily="18" charset="2"/>
              </a:rPr>
              <a:t>c,h,s</a:t>
            </a:r>
            <a:r>
              <a:rPr lang="en-GB" dirty="0" smtClean="0">
                <a:solidFill>
                  <a:prstClr val="black"/>
                </a:solidFill>
                <a:latin typeface="Tw Cen MT" pitchFamily="34" charset="0"/>
              </a:rPr>
              <a:t>)</a:t>
            </a:r>
          </a:p>
          <a:p>
            <a:pPr lvl="1">
              <a:buFontTx/>
              <a:buChar char="-"/>
            </a:pPr>
            <a:r>
              <a:rPr lang="en-GB" dirty="0" smtClean="0">
                <a:solidFill>
                  <a:prstClr val="black"/>
                </a:solidFill>
                <a:latin typeface="Tw Cen MT" pitchFamily="34" charset="0"/>
              </a:rPr>
              <a:t> rack in-tunnel: </a:t>
            </a:r>
            <a:r>
              <a:rPr lang="en-GB" dirty="0" smtClean="0">
                <a:solidFill>
                  <a:srgbClr val="1E39F6"/>
                </a:solidFill>
                <a:latin typeface="Tw Cen MT" pitchFamily="34" charset="0"/>
              </a:rPr>
              <a:t>local control </a:t>
            </a:r>
          </a:p>
          <a:p>
            <a:pPr lvl="1">
              <a:buFontTx/>
              <a:buChar char="-"/>
            </a:pPr>
            <a:r>
              <a:rPr lang="en-GB" dirty="0" smtClean="0">
                <a:solidFill>
                  <a:prstClr val="black"/>
                </a:solidFill>
                <a:latin typeface="Tw Cen MT" pitchFamily="34" charset="0"/>
              </a:rPr>
              <a:t> </a:t>
            </a:r>
            <a:r>
              <a:rPr lang="en-GB" dirty="0" smtClean="0">
                <a:solidFill>
                  <a:srgbClr val="1E39F6"/>
                </a:solidFill>
                <a:latin typeface="Tw Cen MT" pitchFamily="34" charset="0"/>
              </a:rPr>
              <a:t>single girder </a:t>
            </a:r>
            <a:r>
              <a:rPr lang="en-GB" dirty="0" smtClean="0">
                <a:solidFill>
                  <a:prstClr val="black"/>
                </a:solidFill>
                <a:latin typeface="Tw Cen MT" pitchFamily="34" charset="0"/>
              </a:rPr>
              <a:t>moves</a:t>
            </a:r>
          </a:p>
          <a:p>
            <a:pPr lvl="1">
              <a:buFontTx/>
              <a:buChar char="-"/>
            </a:pPr>
            <a:r>
              <a:rPr lang="en-GB" dirty="0" smtClean="0">
                <a:solidFill>
                  <a:prstClr val="black"/>
                </a:solidFill>
                <a:latin typeface="Tw Cen MT" pitchFamily="34" charset="0"/>
              </a:rPr>
              <a:t> </a:t>
            </a:r>
            <a:r>
              <a:rPr lang="en-GB" dirty="0" smtClean="0">
                <a:solidFill>
                  <a:srgbClr val="1E39F6"/>
                </a:solidFill>
                <a:latin typeface="Tw Cen MT" pitchFamily="34" charset="0"/>
              </a:rPr>
              <a:t>temporary</a:t>
            </a:r>
            <a:r>
              <a:rPr lang="en-GB" dirty="0" smtClean="0">
                <a:solidFill>
                  <a:prstClr val="black"/>
                </a:solidFill>
                <a:latin typeface="Tw Cen MT" pitchFamily="34" charset="0"/>
              </a:rPr>
              <a:t> protection system </a:t>
            </a:r>
          </a:p>
          <a:p>
            <a:pPr lvl="1"/>
            <a:r>
              <a:rPr lang="en-GB" dirty="0" smtClean="0">
                <a:solidFill>
                  <a:prstClr val="black"/>
                </a:solidFill>
                <a:latin typeface="Tw Cen MT" pitchFamily="34" charset="0"/>
              </a:rPr>
              <a:t>  limit excessive strain on bellows</a:t>
            </a:r>
          </a:p>
          <a:p>
            <a:pPr lvl="1"/>
            <a:endParaRPr lang="en-GB" sz="600" dirty="0" smtClean="0">
              <a:solidFill>
                <a:prstClr val="black"/>
              </a:solidFill>
              <a:latin typeface="Tw Cen MT" pitchFamily="34" charset="0"/>
            </a:endParaRPr>
          </a:p>
          <a:p>
            <a:pPr lvl="0">
              <a:buFontTx/>
              <a:buChar char="-"/>
            </a:pPr>
            <a:r>
              <a:rPr lang="en-GB" dirty="0" smtClean="0">
                <a:solidFill>
                  <a:prstClr val="black"/>
                </a:solidFill>
                <a:latin typeface="Tw Cen MT" pitchFamily="34" charset="0"/>
              </a:rPr>
              <a:t> preliminary to program of full SR re-alignment</a:t>
            </a:r>
          </a:p>
          <a:p>
            <a:pPr lvl="0">
              <a:buFontTx/>
              <a:buChar char="-"/>
            </a:pPr>
            <a:endParaRPr lang="en-GB" sz="600" dirty="0" smtClean="0">
              <a:solidFill>
                <a:prstClr val="black"/>
              </a:solidFill>
              <a:latin typeface="Tw Cen MT" pitchFamily="34" charset="0"/>
            </a:endParaRPr>
          </a:p>
          <a:p>
            <a:pPr>
              <a:buFontTx/>
              <a:buChar char="-"/>
            </a:pPr>
            <a:r>
              <a:rPr lang="en-GB" dirty="0" smtClean="0">
                <a:solidFill>
                  <a:prstClr val="black"/>
                </a:solidFill>
                <a:latin typeface="Tw Cen MT" pitchFamily="34" charset="0"/>
              </a:rPr>
              <a:t> reinforce confidence in model</a:t>
            </a:r>
          </a:p>
          <a:p>
            <a:pPr>
              <a:buFontTx/>
              <a:buChar char="-"/>
            </a:pPr>
            <a:endParaRPr lang="en-GB" sz="600" dirty="0" smtClean="0">
              <a:solidFill>
                <a:prstClr val="black"/>
              </a:solidFill>
              <a:latin typeface="Tw Cen MT" pitchFamily="34" charset="0"/>
            </a:endParaRPr>
          </a:p>
          <a:p>
            <a:pPr lvl="0" algn="just">
              <a:buFontTx/>
              <a:buChar char="-"/>
            </a:pPr>
            <a:r>
              <a:rPr lang="en-GB" dirty="0" smtClean="0">
                <a:solidFill>
                  <a:prstClr val="black"/>
                </a:solidFill>
                <a:latin typeface="Tw Cen MT" pitchFamily="34" charset="0"/>
              </a:rPr>
              <a:t> gain confidence in control system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800599" y="990600"/>
          <a:ext cx="4193973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872"/>
                <a:gridCol w="1257453"/>
                <a:gridCol w="1200296"/>
                <a:gridCol w="857352"/>
              </a:tblGrid>
              <a:tr h="25908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Girder 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Heave/Sway (um)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Yaw/Pitch (</a:t>
                      </a:r>
                      <a:r>
                        <a:rPr lang="en-GB" sz="1000" dirty="0" err="1" smtClean="0">
                          <a:solidFill>
                            <a:sysClr val="windowText" lastClr="000000"/>
                          </a:solidFill>
                        </a:rPr>
                        <a:t>urad</a:t>
                      </a:r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Date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HC3G2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9F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+324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9F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9F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04122012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9F6">
                        <a:alpha val="50000"/>
                      </a:srgb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VC20G1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+94.2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-53.5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19022013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VC8G2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+197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30042013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VC2G2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Tw Cen MT" pitchFamily="34" charset="0"/>
                        </a:rPr>
                        <a:t>-162.5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0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02072013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VC13G2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+194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-8.6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24092013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VC3G1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-245.2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-21.4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22102013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GB" sz="1000" dirty="0" err="1" smtClean="0">
                          <a:solidFill>
                            <a:sysClr val="windowText" lastClr="000000"/>
                          </a:solidFill>
                        </a:rPr>
                        <a:t>VC3G3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-272.9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48.5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19112013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GB" sz="1000" dirty="0" err="1" smtClean="0">
                          <a:solidFill>
                            <a:sysClr val="windowText" lastClr="000000"/>
                          </a:solidFill>
                        </a:rPr>
                        <a:t>VC4G1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-335.6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-27.0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21112013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GB" sz="1000" dirty="0" err="1" smtClean="0">
                          <a:solidFill>
                            <a:sysClr val="windowText" lastClr="000000"/>
                          </a:solidFill>
                        </a:rPr>
                        <a:t>VC3G2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-254.5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2.5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ysClr val="windowText" lastClr="000000"/>
                          </a:solidFill>
                        </a:rPr>
                        <a:t>17042014</a:t>
                      </a:r>
                      <a:endParaRPr lang="en-GB" sz="10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gradFill>
            <a:gsLst>
              <a:gs pos="73000">
                <a:srgbClr val="0000FF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r>
              <a:rPr lang="en-GB" sz="2200" dirty="0" smtClean="0">
                <a:solidFill>
                  <a:srgbClr val="6B9EDB"/>
                </a:solidFill>
              </a:rPr>
              <a:t>Motivations              Coupling          </a:t>
            </a:r>
            <a:r>
              <a:rPr lang="en-GB" sz="2200" dirty="0" smtClean="0">
                <a:solidFill>
                  <a:srgbClr val="FFFFFF"/>
                </a:solidFill>
              </a:rPr>
              <a:t>Alignment Tests</a:t>
            </a:r>
            <a:r>
              <a:rPr lang="en-GB" sz="2200" dirty="0" smtClean="0">
                <a:solidFill>
                  <a:srgbClr val="6B9EDB"/>
                </a:solidFill>
              </a:rPr>
              <a:t>          TR           Conclusions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3962400"/>
            <a:ext cx="6804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GB" dirty="0" smtClean="0">
                <a:solidFill>
                  <a:prstClr val="black"/>
                </a:solidFill>
                <a:latin typeface="Tw Cen MT" pitchFamily="34" charset="0"/>
              </a:rPr>
              <a:t> model </a:t>
            </a:r>
            <a:r>
              <a:rPr lang="en-GB" dirty="0" smtClean="0">
                <a:solidFill>
                  <a:srgbClr val="FF0000"/>
                </a:solidFill>
                <a:latin typeface="Tw Cen MT" pitchFamily="34" charset="0"/>
              </a:rPr>
              <a:t>highly predictive</a:t>
            </a:r>
            <a:endParaRPr lang="en-GB" i="1" dirty="0" smtClean="0">
              <a:solidFill>
                <a:srgbClr val="FF0000"/>
              </a:solidFill>
              <a:latin typeface="Tw Cen MT" pitchFamily="34" charset="0"/>
            </a:endParaRPr>
          </a:p>
          <a:p>
            <a:pPr lvl="0"/>
            <a:endParaRPr lang="en-GB" i="1" dirty="0" smtClean="0">
              <a:solidFill>
                <a:srgbClr val="FF0000"/>
              </a:solidFill>
              <a:latin typeface="Tw Cen MT" pitchFamily="34" charset="0"/>
            </a:endParaRPr>
          </a:p>
          <a:p>
            <a:pPr lvl="0"/>
            <a:r>
              <a:rPr lang="en-GB" dirty="0" smtClean="0">
                <a:solidFill>
                  <a:prstClr val="black"/>
                </a:solidFill>
                <a:latin typeface="Tw Cen MT" pitchFamily="34" charset="0"/>
              </a:rPr>
              <a:t>  </a:t>
            </a:r>
          </a:p>
        </p:txBody>
      </p:sp>
      <p:pic>
        <p:nvPicPr>
          <p:cNvPr id="10" name="Picture 9" descr="WEPME054f7.png"/>
          <p:cNvPicPr>
            <a:picLocks noChangeAspect="1"/>
          </p:cNvPicPr>
          <p:nvPr/>
        </p:nvPicPr>
        <p:blipFill>
          <a:blip r:embed="rId2" cstate="print"/>
          <a:srcRect r="3077"/>
          <a:stretch>
            <a:fillRect/>
          </a:stretch>
        </p:blipFill>
        <p:spPr>
          <a:xfrm>
            <a:off x="3505200" y="4703257"/>
            <a:ext cx="5638800" cy="2154743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 l="11550" t="11760" r="41201" b="15161"/>
          <a:stretch>
            <a:fillRect/>
          </a:stretch>
        </p:blipFill>
        <p:spPr bwMode="auto">
          <a:xfrm>
            <a:off x="0" y="4495800"/>
            <a:ext cx="297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457200" y="4495800"/>
            <a:ext cx="1111202" cy="538609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VC8G2</a:t>
            </a:r>
          </a:p>
          <a:p>
            <a:r>
              <a:rPr lang="en-GB" sz="1100" dirty="0" smtClean="0">
                <a:solidFill>
                  <a:srgbClr val="FF0000"/>
                </a:solidFill>
              </a:rPr>
              <a:t>heave=+197um</a:t>
            </a:r>
            <a:endParaRPr lang="en-GB" sz="11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200" y="3962400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GB" dirty="0" smtClean="0">
                <a:latin typeface="Tw Cen MT" pitchFamily="34" charset="0"/>
              </a:rPr>
              <a:t> CM variation correctly reproduced when </a:t>
            </a:r>
            <a:r>
              <a:rPr lang="en-GB" b="1" dirty="0" smtClean="0">
                <a:solidFill>
                  <a:srgbClr val="00B050"/>
                </a:solidFill>
                <a:latin typeface="Tw Cen MT" pitchFamily="34" charset="0"/>
              </a:rPr>
              <a:t>BBA corrections</a:t>
            </a:r>
            <a:r>
              <a:rPr lang="en-GB" dirty="0" smtClean="0">
                <a:latin typeface="Tw Cen MT" pitchFamily="34" charset="0"/>
              </a:rPr>
              <a:t> are introduced in the model (as done in the machine)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00C-DB43-4F85-97AB-C775D17C5B4E}" type="slidenum">
              <a:rPr lang="en-GB" smtClean="0"/>
              <a:pPr/>
              <a:t>7</a:t>
            </a:fld>
            <a:r>
              <a:rPr lang="en-GB" smtClean="0"/>
              <a:t>/15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25/11/2014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– ESLS XXII - Grenoble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0" y="467380"/>
            <a:ext cx="6597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800" dirty="0" smtClean="0">
                <a:solidFill>
                  <a:srgbClr val="4F81BD">
                    <a:lumMod val="60000"/>
                    <a:lumOff val="40000"/>
                  </a:srgbClr>
                </a:solidFill>
              </a:rPr>
              <a:t>Girder moves – </a:t>
            </a:r>
            <a:r>
              <a:rPr lang="en-GB" sz="2800" b="1" i="1" dirty="0" smtClean="0">
                <a:solidFill>
                  <a:srgbClr val="1E39F6"/>
                </a:solidFill>
              </a:rPr>
              <a:t>transparent</a:t>
            </a:r>
            <a:r>
              <a:rPr lang="en-GB" sz="2800" dirty="0" smtClean="0">
                <a:solidFill>
                  <a:srgbClr val="4F81BD">
                    <a:lumMod val="60000"/>
                    <a:lumOff val="40000"/>
                  </a:srgbClr>
                </a:solidFill>
              </a:rPr>
              <a:t> re-alignment </a:t>
            </a:r>
            <a:r>
              <a:rPr lang="en-GB" sz="2800" dirty="0" smtClean="0">
                <a:solidFill>
                  <a:srgbClr val="1E39F6"/>
                </a:solidFill>
              </a:rPr>
              <a:t>(</a:t>
            </a:r>
            <a:r>
              <a:rPr lang="en-GB" sz="2800" b="1" dirty="0" smtClean="0">
                <a:solidFill>
                  <a:srgbClr val="1E39F6"/>
                </a:solidFill>
              </a:rPr>
              <a:t>TR</a:t>
            </a:r>
            <a:r>
              <a:rPr lang="en-GB" sz="2800" dirty="0" smtClean="0">
                <a:solidFill>
                  <a:srgbClr val="1E39F6"/>
                </a:solidFill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gradFill>
            <a:gsLst>
              <a:gs pos="73000">
                <a:srgbClr val="0000FF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r>
              <a:rPr lang="en-GB" sz="2200" dirty="0" smtClean="0">
                <a:solidFill>
                  <a:srgbClr val="6B9EDB"/>
                </a:solidFill>
              </a:rPr>
              <a:t>Motivations              Coupling          Alignment Tests          </a:t>
            </a:r>
            <a:r>
              <a:rPr lang="en-GB" sz="2200" dirty="0" smtClean="0">
                <a:solidFill>
                  <a:schemeClr val="bg1"/>
                </a:solidFill>
              </a:rPr>
              <a:t>TR</a:t>
            </a:r>
            <a:r>
              <a:rPr lang="en-GB" sz="2200" dirty="0" smtClean="0">
                <a:solidFill>
                  <a:srgbClr val="6B9EDB"/>
                </a:solidFill>
              </a:rPr>
              <a:t>           Conclusions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980728"/>
            <a:ext cx="9144000" cy="532453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GB" sz="2000" dirty="0" smtClean="0">
                <a:solidFill>
                  <a:prstClr val="black"/>
                </a:solidFill>
                <a:latin typeface="Tw Cen MT" pitchFamily="34" charset="0"/>
              </a:rPr>
              <a:t> leading idea: re-align the machine with </a:t>
            </a:r>
            <a:r>
              <a:rPr lang="en-GB" sz="2000" dirty="0" smtClean="0">
                <a:solidFill>
                  <a:srgbClr val="1E39F6"/>
                </a:solidFill>
                <a:latin typeface="Tw Cen MT" pitchFamily="34" charset="0"/>
              </a:rPr>
              <a:t>no impact on operating </a:t>
            </a:r>
            <a:r>
              <a:rPr lang="en-GB" sz="2000" dirty="0" err="1" smtClean="0">
                <a:solidFill>
                  <a:srgbClr val="1E39F6"/>
                </a:solidFill>
                <a:latin typeface="Tw Cen MT" pitchFamily="34" charset="0"/>
              </a:rPr>
              <a:t>beamlines</a:t>
            </a:r>
            <a:endParaRPr lang="en-GB" sz="2000" dirty="0" smtClean="0">
              <a:solidFill>
                <a:srgbClr val="1E39F6"/>
              </a:solidFill>
              <a:latin typeface="Tw Cen MT" pitchFamily="34" charset="0"/>
            </a:endParaRPr>
          </a:p>
          <a:p>
            <a:pPr lvl="0">
              <a:buFontTx/>
              <a:buChar char="-"/>
            </a:pPr>
            <a:endParaRPr lang="en-GB" sz="2000" dirty="0" smtClean="0">
              <a:solidFill>
                <a:srgbClr val="1E39F6"/>
              </a:solidFill>
              <a:latin typeface="Tw Cen MT" pitchFamily="34" charset="0"/>
            </a:endParaRPr>
          </a:p>
          <a:p>
            <a:pPr lvl="0">
              <a:buFontTx/>
              <a:buChar char="-"/>
            </a:pPr>
            <a:r>
              <a:rPr lang="en-GB" sz="2000" dirty="0" smtClean="0">
                <a:solidFill>
                  <a:prstClr val="black"/>
                </a:solidFill>
                <a:latin typeface="Tw Cen MT" pitchFamily="34" charset="0"/>
              </a:rPr>
              <a:t> orbit variations compensated by introducing </a:t>
            </a:r>
            <a:r>
              <a:rPr lang="en-GB" sz="2000" dirty="0" smtClean="0">
                <a:solidFill>
                  <a:srgbClr val="00B050"/>
                </a:solidFill>
                <a:latin typeface="Tw Cen MT" pitchFamily="34" charset="0"/>
              </a:rPr>
              <a:t>Golden Offsets at primary </a:t>
            </a:r>
            <a:r>
              <a:rPr lang="en-GB" sz="2000" dirty="0" err="1" smtClean="0">
                <a:solidFill>
                  <a:srgbClr val="00B050"/>
                </a:solidFill>
                <a:latin typeface="Tw Cen MT" pitchFamily="34" charset="0"/>
              </a:rPr>
              <a:t>BPMs</a:t>
            </a:r>
            <a:endParaRPr lang="en-GB" sz="2000" dirty="0" smtClean="0">
              <a:solidFill>
                <a:srgbClr val="00B050"/>
              </a:solidFill>
              <a:latin typeface="Tw Cen MT" pitchFamily="34" charset="0"/>
            </a:endParaRPr>
          </a:p>
          <a:p>
            <a:pPr lvl="0">
              <a:buFontTx/>
              <a:buChar char="-"/>
            </a:pPr>
            <a:endParaRPr lang="en-GB" sz="2000" dirty="0" smtClean="0">
              <a:solidFill>
                <a:srgbClr val="1E39F6"/>
              </a:solidFill>
              <a:latin typeface="Tw Cen MT" pitchFamily="34" charset="0"/>
            </a:endParaRPr>
          </a:p>
          <a:p>
            <a:pPr lvl="0">
              <a:buFontTx/>
              <a:buChar char="-"/>
            </a:pPr>
            <a:endParaRPr lang="en-GB" sz="2000" dirty="0" smtClean="0">
              <a:solidFill>
                <a:srgbClr val="1E39F6"/>
              </a:solidFill>
              <a:latin typeface="Tw Cen MT" pitchFamily="34" charset="0"/>
            </a:endParaRPr>
          </a:p>
          <a:p>
            <a:pPr lvl="0">
              <a:buFontTx/>
              <a:buChar char="-"/>
            </a:pPr>
            <a:endParaRPr lang="en-GB" sz="2000" dirty="0" smtClean="0">
              <a:solidFill>
                <a:srgbClr val="1E39F6"/>
              </a:solidFill>
              <a:latin typeface="Tw Cen MT" pitchFamily="34" charset="0"/>
            </a:endParaRPr>
          </a:p>
          <a:p>
            <a:pPr lvl="0">
              <a:buFontTx/>
              <a:buChar char="-"/>
            </a:pPr>
            <a:endParaRPr lang="en-GB" sz="2000" dirty="0" smtClean="0">
              <a:solidFill>
                <a:srgbClr val="1E39F6"/>
              </a:solidFill>
              <a:latin typeface="Tw Cen MT" pitchFamily="34" charset="0"/>
            </a:endParaRPr>
          </a:p>
          <a:p>
            <a:pPr lvl="0">
              <a:buFontTx/>
              <a:buChar char="-"/>
            </a:pPr>
            <a:endParaRPr lang="en-GB" sz="2000" dirty="0" smtClean="0">
              <a:solidFill>
                <a:srgbClr val="1E39F6"/>
              </a:solidFill>
              <a:latin typeface="Tw Cen MT" pitchFamily="34" charset="0"/>
            </a:endParaRPr>
          </a:p>
          <a:p>
            <a:pPr lvl="0">
              <a:buFontTx/>
              <a:buChar char="-"/>
            </a:pPr>
            <a:endParaRPr lang="en-GB" sz="2000" dirty="0" smtClean="0">
              <a:solidFill>
                <a:srgbClr val="1E39F6"/>
              </a:solidFill>
              <a:latin typeface="Tw Cen MT" pitchFamily="34" charset="0"/>
            </a:endParaRPr>
          </a:p>
          <a:p>
            <a:pPr lvl="0">
              <a:buFontTx/>
              <a:buChar char="-"/>
            </a:pPr>
            <a:endParaRPr lang="en-GB" sz="2000" dirty="0" smtClean="0">
              <a:solidFill>
                <a:srgbClr val="1E39F6"/>
              </a:solidFill>
              <a:latin typeface="Tw Cen MT" pitchFamily="34" charset="0"/>
            </a:endParaRPr>
          </a:p>
          <a:p>
            <a:pPr lvl="0">
              <a:buFontTx/>
              <a:buChar char="-"/>
            </a:pPr>
            <a:endParaRPr lang="en-GB" sz="2000" dirty="0" smtClean="0">
              <a:solidFill>
                <a:srgbClr val="1E39F6"/>
              </a:solidFill>
              <a:latin typeface="Tw Cen MT" pitchFamily="34" charset="0"/>
            </a:endParaRPr>
          </a:p>
          <a:p>
            <a:pPr lvl="0">
              <a:buFontTx/>
              <a:buChar char="-"/>
            </a:pPr>
            <a:endParaRPr lang="en-GB" sz="2000" dirty="0" smtClean="0">
              <a:solidFill>
                <a:srgbClr val="1E39F6"/>
              </a:solidFill>
              <a:latin typeface="Tw Cen MT" pitchFamily="34" charset="0"/>
            </a:endParaRPr>
          </a:p>
          <a:p>
            <a:pPr lvl="0">
              <a:buFontTx/>
              <a:buChar char="-"/>
            </a:pPr>
            <a:endParaRPr lang="en-GB" sz="2000" dirty="0" smtClean="0">
              <a:solidFill>
                <a:srgbClr val="1E39F6"/>
              </a:solidFill>
              <a:latin typeface="Tw Cen MT" pitchFamily="34" charset="0"/>
            </a:endParaRPr>
          </a:p>
          <a:p>
            <a:pPr lvl="0">
              <a:buFontTx/>
              <a:buChar char="-"/>
            </a:pPr>
            <a:endParaRPr lang="en-GB" sz="2000" dirty="0" smtClean="0">
              <a:solidFill>
                <a:srgbClr val="1E39F6"/>
              </a:solidFill>
              <a:latin typeface="Tw Cen MT" pitchFamily="34" charset="0"/>
            </a:endParaRPr>
          </a:p>
          <a:p>
            <a:pPr lvl="0"/>
            <a:endParaRPr lang="en-GB" sz="1000" dirty="0" smtClean="0">
              <a:solidFill>
                <a:srgbClr val="1E39F6"/>
              </a:solidFill>
              <a:latin typeface="Tw Cen MT" pitchFamily="34" charset="0"/>
            </a:endParaRPr>
          </a:p>
          <a:p>
            <a:pPr lvl="0"/>
            <a:endParaRPr lang="en-GB" sz="1000" dirty="0" smtClean="0">
              <a:solidFill>
                <a:srgbClr val="1E39F6"/>
              </a:solidFill>
              <a:latin typeface="Tw Cen MT" pitchFamily="34" charset="0"/>
            </a:endParaRPr>
          </a:p>
          <a:p>
            <a:pPr lvl="0"/>
            <a:endParaRPr lang="en-GB" sz="1000" dirty="0" smtClean="0">
              <a:solidFill>
                <a:srgbClr val="1E39F6"/>
              </a:solidFill>
              <a:latin typeface="Tw Cen MT" pitchFamily="34" charset="0"/>
            </a:endParaRPr>
          </a:p>
          <a:p>
            <a:pPr lvl="0"/>
            <a:endParaRPr lang="en-GB" sz="1000" dirty="0" smtClean="0">
              <a:solidFill>
                <a:srgbClr val="1E39F6"/>
              </a:solidFill>
              <a:latin typeface="Tw Cen MT" pitchFamily="34" charset="0"/>
            </a:endParaRPr>
          </a:p>
          <a:p>
            <a:pPr lvl="0"/>
            <a:endParaRPr lang="en-GB" sz="1000" dirty="0" smtClean="0">
              <a:solidFill>
                <a:srgbClr val="1E39F6"/>
              </a:solidFill>
              <a:latin typeface="Tw Cen MT" pitchFamily="34" charset="0"/>
            </a:endParaRPr>
          </a:p>
          <a:p>
            <a:pPr lvl="0"/>
            <a:endParaRPr lang="en-GB" sz="1000" dirty="0" smtClean="0">
              <a:solidFill>
                <a:srgbClr val="1E39F6"/>
              </a:solidFill>
              <a:latin typeface="Tw Cen MT" pitchFamily="34" charset="0"/>
            </a:endParaRPr>
          </a:p>
        </p:txBody>
      </p:sp>
      <p:pic>
        <p:nvPicPr>
          <p:cNvPr id="13" name="Picture 12" descr="Screen shot 2013-11-16 at 15.03.25.png"/>
          <p:cNvPicPr>
            <a:picLocks noChangeAspect="1"/>
          </p:cNvPicPr>
          <p:nvPr/>
        </p:nvPicPr>
        <p:blipFill>
          <a:blip r:embed="rId2" cstate="print">
            <a:grayscl/>
          </a:blip>
          <a:srcRect l="20138" r="24653"/>
          <a:stretch>
            <a:fillRect/>
          </a:stretch>
        </p:blipFill>
        <p:spPr>
          <a:xfrm>
            <a:off x="5872240" y="2438400"/>
            <a:ext cx="3271760" cy="322027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7543800" y="3144078"/>
            <a:ext cx="685800" cy="76200"/>
          </a:xfrm>
          <a:prstGeom prst="straightConnector1">
            <a:avLst/>
          </a:prstGeom>
          <a:ln w="44450">
            <a:solidFill>
              <a:srgbClr val="FF00FF"/>
            </a:solidFill>
            <a:tailEnd type="oval"/>
          </a:ln>
          <a:effectLst>
            <a:outerShdw blurRad="177800" sx="119000" sy="119000" algn="ctr" rotWithShape="0">
              <a:srgbClr val="FF00FF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239000" y="2839278"/>
            <a:ext cx="457200" cy="381000"/>
          </a:xfrm>
          <a:prstGeom prst="straightConnector1">
            <a:avLst/>
          </a:prstGeom>
          <a:ln w="44450">
            <a:solidFill>
              <a:srgbClr val="FF0000"/>
            </a:solidFill>
            <a:tailEnd type="oval"/>
          </a:ln>
          <a:effectLst>
            <a:outerShdw blurRad="177800" sx="119000" sy="119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creen shot 2014-11-18 at 00.54.24.png"/>
          <p:cNvPicPr>
            <a:picLocks noChangeAspect="1"/>
          </p:cNvPicPr>
          <p:nvPr/>
        </p:nvPicPr>
        <p:blipFill>
          <a:blip r:embed="rId3" cstate="print"/>
          <a:srcRect l="7307" r="6406"/>
          <a:stretch>
            <a:fillRect/>
          </a:stretch>
        </p:blipFill>
        <p:spPr>
          <a:xfrm>
            <a:off x="152400" y="2080161"/>
            <a:ext cx="5715000" cy="3711039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0" y="5879068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en-GB" dirty="0" smtClean="0">
                <a:latin typeface="Tw Cen MT" pitchFamily="34" charset="0"/>
              </a:rPr>
              <a:t> initial </a:t>
            </a:r>
            <a:r>
              <a:rPr lang="en-GB" i="1" dirty="0" smtClean="0">
                <a:solidFill>
                  <a:srgbClr val="FF0000"/>
                </a:solidFill>
                <a:latin typeface="Tw Cen MT" pitchFamily="34" charset="0"/>
              </a:rPr>
              <a:t>single girder tests (</a:t>
            </a:r>
            <a:r>
              <a:rPr lang="en-GB" b="1" i="1" dirty="0" smtClean="0">
                <a:solidFill>
                  <a:srgbClr val="FF0000"/>
                </a:solidFill>
                <a:latin typeface="Tw Cen MT" pitchFamily="34" charset="0"/>
              </a:rPr>
              <a:t>I03</a:t>
            </a:r>
            <a:r>
              <a:rPr lang="en-GB" i="1" dirty="0" smtClean="0">
                <a:solidFill>
                  <a:srgbClr val="FF0000"/>
                </a:solidFill>
                <a:latin typeface="Tw Cen MT" pitchFamily="34" charset="0"/>
              </a:rPr>
              <a:t>)  </a:t>
            </a:r>
            <a:r>
              <a:rPr lang="en-US" dirty="0" err="1" smtClean="0">
                <a:solidFill>
                  <a:prstClr val="black"/>
                </a:solidFill>
                <a:latin typeface="Tw Cen MT" pitchFamily="34" charset="0"/>
                <a:sym typeface="Wingdings"/>
              </a:rPr>
              <a:t></a:t>
            </a:r>
            <a:r>
              <a:rPr lang="en-US" dirty="0" smtClean="0">
                <a:solidFill>
                  <a:prstClr val="black"/>
                </a:solidFill>
                <a:latin typeface="Tw Cen MT" pitchFamily="34" charset="0"/>
                <a:sym typeface="Wingdings"/>
              </a:rPr>
              <a:t> </a:t>
            </a:r>
            <a:r>
              <a:rPr lang="en-US" b="1" i="1" dirty="0" smtClean="0">
                <a:solidFill>
                  <a:srgbClr val="FF00FF"/>
                </a:solidFill>
                <a:latin typeface="Tw Cen MT" pitchFamily="34" charset="0"/>
                <a:sym typeface="Wingdings"/>
              </a:rPr>
              <a:t>TR</a:t>
            </a:r>
            <a:r>
              <a:rPr lang="en-US" dirty="0" smtClean="0">
                <a:solidFill>
                  <a:prstClr val="black"/>
                </a:solidFill>
                <a:latin typeface="Tw Cen MT" pitchFamily="34" charset="0"/>
                <a:sym typeface="Wingdings"/>
              </a:rPr>
              <a:t> </a:t>
            </a:r>
            <a:r>
              <a:rPr lang="en-GB" b="1" i="1" dirty="0" smtClean="0">
                <a:solidFill>
                  <a:srgbClr val="FF00FF"/>
                </a:solidFill>
                <a:latin typeface="Tw Cen MT" pitchFamily="34" charset="0"/>
              </a:rPr>
              <a:t>project: Cell-4,</a:t>
            </a:r>
            <a:r>
              <a:rPr lang="en-GB" b="1" i="1" dirty="0" smtClean="0">
                <a:solidFill>
                  <a:srgbClr val="1E39F6"/>
                </a:solidFill>
                <a:latin typeface="Tw Cen MT" pitchFamily="34" charset="0"/>
              </a:rPr>
              <a:t> </a:t>
            </a:r>
            <a:r>
              <a:rPr lang="en-GB" b="1" i="1" dirty="0" smtClean="0">
                <a:solidFill>
                  <a:schemeClr val="bg1">
                    <a:lumMod val="85000"/>
                  </a:schemeClr>
                </a:solidFill>
                <a:latin typeface="Tw Cen MT" pitchFamily="34" charset="0"/>
              </a:rPr>
              <a:t>5, 6: </a:t>
            </a:r>
            <a:r>
              <a:rPr lang="en-GB" i="1" dirty="0" smtClean="0">
                <a:solidFill>
                  <a:srgbClr val="FF00FF"/>
                </a:solidFill>
                <a:latin typeface="Tw Cen MT" pitchFamily="34" charset="0"/>
              </a:rPr>
              <a:t>(</a:t>
            </a:r>
            <a:r>
              <a:rPr lang="en-GB" b="1" i="1" dirty="0" smtClean="0">
                <a:solidFill>
                  <a:srgbClr val="FF00FF"/>
                </a:solidFill>
                <a:latin typeface="Tw Cen MT" pitchFamily="34" charset="0"/>
              </a:rPr>
              <a:t>I05)</a:t>
            </a:r>
            <a:endParaRPr lang="en-GB" i="1" dirty="0" smtClean="0">
              <a:solidFill>
                <a:srgbClr val="FF00FF"/>
              </a:solidFill>
              <a:latin typeface="Tw Cen MT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067944" y="980728"/>
            <a:ext cx="3888432" cy="504056"/>
          </a:xfrm>
          <a:prstGeom prst="roundRect">
            <a:avLst>
              <a:gd name="adj" fmla="val 42617"/>
            </a:avLst>
          </a:prstGeom>
          <a:solidFill>
            <a:srgbClr val="1E39F6">
              <a:alpha val="3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4427984" y="1553344"/>
            <a:ext cx="3888432" cy="504056"/>
          </a:xfrm>
          <a:prstGeom prst="roundRect">
            <a:avLst>
              <a:gd name="adj" fmla="val 42617"/>
            </a:avLst>
          </a:prstGeom>
          <a:solidFill>
            <a:srgbClr val="00B050">
              <a:alpha val="3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ounded Rectangle 34"/>
          <p:cNvSpPr/>
          <p:nvPr/>
        </p:nvSpPr>
        <p:spPr>
          <a:xfrm>
            <a:off x="3048000" y="5819056"/>
            <a:ext cx="2895600" cy="504056"/>
          </a:xfrm>
          <a:prstGeom prst="roundRect">
            <a:avLst>
              <a:gd name="adj" fmla="val 42617"/>
            </a:avLst>
          </a:prstGeom>
          <a:solidFill>
            <a:srgbClr val="FF00FF">
              <a:alpha val="3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609600" y="5820544"/>
            <a:ext cx="2448272" cy="504056"/>
          </a:xfrm>
          <a:prstGeom prst="roundRect">
            <a:avLst>
              <a:gd name="adj" fmla="val 42617"/>
            </a:avLst>
          </a:prstGeom>
          <a:solidFill>
            <a:srgbClr val="FF0000">
              <a:alpha val="30196"/>
            </a:srgb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179512" y="2132856"/>
            <a:ext cx="1415772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MOPRO101</a:t>
            </a:r>
            <a:r>
              <a:rPr lang="en-US" sz="1000" dirty="0" smtClean="0"/>
              <a:t>, </a:t>
            </a:r>
            <a:r>
              <a:rPr lang="en-US" sz="1000" dirty="0" err="1" smtClean="0"/>
              <a:t>IPAC2014</a:t>
            </a:r>
            <a:endParaRPr lang="en-US" sz="10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00C-DB43-4F85-97AB-C775D17C5B4E}" type="slidenum">
              <a:rPr lang="en-GB" smtClean="0"/>
              <a:pPr/>
              <a:t>8</a:t>
            </a:fld>
            <a:r>
              <a:rPr lang="en-GB" smtClean="0"/>
              <a:t>/15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25/11/2014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– ESLS XXII - Grenoble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0" y="381000"/>
            <a:ext cx="4038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GB" sz="2800" dirty="0" smtClean="0">
                <a:solidFill>
                  <a:srgbClr val="1E39F6"/>
                </a:solidFill>
              </a:rPr>
              <a:t>CELL</a:t>
            </a:r>
            <a:r>
              <a:rPr lang="en-GB" sz="2800" dirty="0" smtClean="0">
                <a:solidFill>
                  <a:srgbClr val="4F81BD">
                    <a:lumMod val="60000"/>
                    <a:lumOff val="40000"/>
                  </a:srgbClr>
                </a:solidFill>
              </a:rPr>
              <a:t> move – control system</a:t>
            </a:r>
          </a:p>
        </p:txBody>
      </p:sp>
      <p:pic>
        <p:nvPicPr>
          <p:cNvPr id="8" name="Picture 7" descr="cra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36913"/>
            <a:ext cx="2736304" cy="3528392"/>
          </a:xfrm>
          <a:prstGeom prst="rect">
            <a:avLst/>
          </a:prstGeom>
        </p:spPr>
      </p:pic>
      <p:pic>
        <p:nvPicPr>
          <p:cNvPr id="16" name="Picture 15" descr="00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2636912"/>
            <a:ext cx="2592288" cy="3528392"/>
          </a:xfrm>
          <a:prstGeom prst="rect">
            <a:avLst/>
          </a:prstGeom>
        </p:spPr>
      </p:pic>
      <p:pic>
        <p:nvPicPr>
          <p:cNvPr id="19" name="Picture 18" descr="000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71900" y="2636912"/>
            <a:ext cx="2628292" cy="3528391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>
            <a:off x="3203848" y="3717032"/>
            <a:ext cx="360040" cy="1368152"/>
          </a:xfrm>
          <a:prstGeom prst="rightArrow">
            <a:avLst>
              <a:gd name="adj1" fmla="val 50000"/>
              <a:gd name="adj2" fmla="val 55521"/>
            </a:avLst>
          </a:prstGeom>
          <a:solidFill>
            <a:srgbClr val="00B05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44016" y="1196752"/>
            <a:ext cx="27718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smtClean="0">
                <a:latin typeface="Tw Cen MT" pitchFamily="34" charset="0"/>
              </a:rPr>
              <a:t>2013 – </a:t>
            </a:r>
            <a:r>
              <a:rPr lang="en-GB" dirty="0" smtClean="0">
                <a:solidFill>
                  <a:srgbClr val="FF0000"/>
                </a:solidFill>
                <a:latin typeface="Tw Cen MT" pitchFamily="34" charset="0"/>
              </a:rPr>
              <a:t>single girder </a:t>
            </a:r>
            <a:r>
              <a:rPr lang="en-GB" dirty="0" smtClean="0">
                <a:latin typeface="Tw Cen MT" pitchFamily="34" charset="0"/>
              </a:rPr>
              <a:t>move </a:t>
            </a:r>
          </a:p>
          <a:p>
            <a:pPr>
              <a:buFontTx/>
              <a:buChar char="-"/>
            </a:pPr>
            <a:r>
              <a:rPr lang="en-GB" dirty="0" smtClean="0">
                <a:latin typeface="Tw Cen MT" pitchFamily="34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Tw Cen MT" pitchFamily="34" charset="0"/>
              </a:rPr>
              <a:t>local rack </a:t>
            </a:r>
            <a:r>
              <a:rPr lang="en-GB" dirty="0" smtClean="0">
                <a:latin typeface="Tw Cen MT" pitchFamily="34" charset="0"/>
              </a:rPr>
              <a:t>(inside tunnel)</a:t>
            </a:r>
          </a:p>
          <a:p>
            <a:pPr>
              <a:buFontTx/>
              <a:buChar char="-"/>
            </a:pPr>
            <a:r>
              <a:rPr lang="en-GB" dirty="0" smtClean="0">
                <a:latin typeface="Tw Cen MT" pitchFamily="34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Tw Cen MT" pitchFamily="34" charset="0"/>
              </a:rPr>
              <a:t>temporary </a:t>
            </a:r>
            <a:r>
              <a:rPr lang="en-GB" dirty="0" err="1" smtClean="0">
                <a:solidFill>
                  <a:srgbClr val="FF0000"/>
                </a:solidFill>
                <a:latin typeface="Tw Cen MT" pitchFamily="34" charset="0"/>
              </a:rPr>
              <a:t>LVDT</a:t>
            </a:r>
            <a:r>
              <a:rPr lang="en-GB" dirty="0" smtClean="0">
                <a:solidFill>
                  <a:srgbClr val="FF0000"/>
                </a:solidFill>
                <a:latin typeface="Tw Cen MT" pitchFamily="34" charset="0"/>
              </a:rPr>
              <a:t> </a:t>
            </a:r>
            <a:r>
              <a:rPr lang="en-GB" dirty="0" smtClean="0">
                <a:latin typeface="Tw Cen MT" pitchFamily="34" charset="0"/>
              </a:rPr>
              <a:t>sensors </a:t>
            </a:r>
          </a:p>
          <a:p>
            <a:r>
              <a:rPr lang="en-GB" dirty="0" smtClean="0">
                <a:latin typeface="Tw Cen MT" pitchFamily="34" charset="0"/>
              </a:rPr>
              <a:t>  (on girder bellows) </a:t>
            </a:r>
          </a:p>
          <a:p>
            <a:r>
              <a:rPr lang="en-GB" dirty="0" smtClean="0">
                <a:latin typeface="Tw Cen MT" pitchFamily="34" charset="0"/>
              </a:rPr>
              <a:t>- </a:t>
            </a:r>
            <a:r>
              <a:rPr lang="en-GB" dirty="0" smtClean="0">
                <a:solidFill>
                  <a:srgbClr val="FF0000"/>
                </a:solidFill>
                <a:latin typeface="Tw Cen MT" pitchFamily="34" charset="0"/>
              </a:rPr>
              <a:t>local PC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563888" y="1196752"/>
            <a:ext cx="558112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smtClean="0">
                <a:latin typeface="Tw Cen MT" pitchFamily="34" charset="0"/>
              </a:rPr>
              <a:t>2014 – </a:t>
            </a:r>
            <a:r>
              <a:rPr lang="en-GB" dirty="0" smtClean="0">
                <a:solidFill>
                  <a:srgbClr val="00B050"/>
                </a:solidFill>
                <a:latin typeface="Tw Cen MT" pitchFamily="34" charset="0"/>
              </a:rPr>
              <a:t>cell</a:t>
            </a:r>
            <a:r>
              <a:rPr lang="en-GB" dirty="0" smtClean="0">
                <a:latin typeface="Tw Cen MT" pitchFamily="34" charset="0"/>
              </a:rPr>
              <a:t> (multi-girder) </a:t>
            </a:r>
            <a:r>
              <a:rPr lang="en-GB" dirty="0" smtClean="0">
                <a:solidFill>
                  <a:srgbClr val="00B050"/>
                </a:solidFill>
                <a:latin typeface="Tw Cen MT" pitchFamily="34" charset="0"/>
              </a:rPr>
              <a:t>move</a:t>
            </a:r>
          </a:p>
          <a:p>
            <a:r>
              <a:rPr lang="en-GB" dirty="0" smtClean="0">
                <a:latin typeface="Tw Cen MT" pitchFamily="34" charset="0"/>
              </a:rPr>
              <a:t>- </a:t>
            </a:r>
            <a:r>
              <a:rPr lang="en-GB" dirty="0" smtClean="0">
                <a:solidFill>
                  <a:srgbClr val="00B050"/>
                </a:solidFill>
                <a:latin typeface="Tw Cen MT" pitchFamily="34" charset="0"/>
              </a:rPr>
              <a:t>CIA rack </a:t>
            </a:r>
            <a:r>
              <a:rPr lang="en-GB" dirty="0" smtClean="0">
                <a:latin typeface="Tw Cen MT" pitchFamily="34" charset="0"/>
              </a:rPr>
              <a:t>(outside tunnel)</a:t>
            </a:r>
          </a:p>
          <a:p>
            <a:r>
              <a:rPr lang="en-GB" dirty="0" smtClean="0">
                <a:latin typeface="Tw Cen MT" pitchFamily="34" charset="0"/>
              </a:rPr>
              <a:t>- 8 </a:t>
            </a:r>
            <a:r>
              <a:rPr lang="en-GB" dirty="0" smtClean="0">
                <a:solidFill>
                  <a:srgbClr val="00B050"/>
                </a:solidFill>
                <a:latin typeface="Tw Cen MT" pitchFamily="34" charset="0"/>
              </a:rPr>
              <a:t>permanent </a:t>
            </a:r>
            <a:r>
              <a:rPr lang="en-GB" dirty="0" err="1" smtClean="0">
                <a:solidFill>
                  <a:srgbClr val="00B050"/>
                </a:solidFill>
                <a:latin typeface="Tw Cen MT" pitchFamily="34" charset="0"/>
              </a:rPr>
              <a:t>LVDT</a:t>
            </a:r>
            <a:r>
              <a:rPr lang="en-GB" dirty="0" smtClean="0">
                <a:solidFill>
                  <a:srgbClr val="00B050"/>
                </a:solidFill>
                <a:latin typeface="Tw Cen MT" pitchFamily="34" charset="0"/>
              </a:rPr>
              <a:t> </a:t>
            </a:r>
            <a:r>
              <a:rPr lang="en-GB" dirty="0" smtClean="0">
                <a:latin typeface="Tw Cen MT" pitchFamily="34" charset="0"/>
              </a:rPr>
              <a:t>sensors per cell</a:t>
            </a:r>
          </a:p>
          <a:p>
            <a:pPr>
              <a:buFontTx/>
              <a:buChar char="-"/>
            </a:pPr>
            <a:r>
              <a:rPr lang="en-GB" dirty="0" smtClean="0">
                <a:latin typeface="Tw Cen MT" pitchFamily="34" charset="0"/>
              </a:rPr>
              <a:t> EPICS with </a:t>
            </a:r>
            <a:r>
              <a:rPr lang="en-GB" dirty="0" smtClean="0">
                <a:solidFill>
                  <a:srgbClr val="00B050"/>
                </a:solidFill>
                <a:latin typeface="Tw Cen MT" pitchFamily="34" charset="0"/>
              </a:rPr>
              <a:t>PC from control room</a:t>
            </a:r>
          </a:p>
          <a:p>
            <a:pPr>
              <a:buFontTx/>
              <a:buChar char="-"/>
            </a:pPr>
            <a:endParaRPr lang="en-GB" dirty="0" smtClean="0">
              <a:latin typeface="Tw Cen MT" pitchFamily="34" charset="0"/>
            </a:endParaRPr>
          </a:p>
          <a:p>
            <a:pPr>
              <a:buFontTx/>
              <a:buChar char="-"/>
            </a:pPr>
            <a:endParaRPr lang="en-GB" dirty="0" smtClean="0">
              <a:latin typeface="Tw Cen MT" pitchFamily="34" charset="0"/>
            </a:endParaRPr>
          </a:p>
          <a:p>
            <a:pPr>
              <a:buFontTx/>
              <a:buChar char="-"/>
            </a:pPr>
            <a:endParaRPr lang="en-GB" dirty="0" smtClean="0">
              <a:latin typeface="Tw Cen MT" pitchFamily="34" charset="0"/>
            </a:endParaRPr>
          </a:p>
          <a:p>
            <a:pPr>
              <a:buFontTx/>
              <a:buChar char="-"/>
            </a:pPr>
            <a:endParaRPr lang="en-GB" dirty="0" smtClean="0">
              <a:latin typeface="Tw Cen MT" pitchFamily="34" charset="0"/>
            </a:endParaRPr>
          </a:p>
          <a:p>
            <a:pPr>
              <a:buFontTx/>
              <a:buChar char="-"/>
            </a:pPr>
            <a:endParaRPr lang="en-GB" dirty="0" smtClean="0">
              <a:latin typeface="Tw Cen MT" pitchFamily="34" charset="0"/>
            </a:endParaRPr>
          </a:p>
          <a:p>
            <a:pPr>
              <a:buFontTx/>
              <a:buChar char="-"/>
            </a:pPr>
            <a:endParaRPr lang="en-GB" dirty="0" smtClean="0">
              <a:latin typeface="Tw Cen MT" pitchFamily="34" charset="0"/>
            </a:endParaRPr>
          </a:p>
          <a:p>
            <a:pPr>
              <a:buFontTx/>
              <a:buChar char="-"/>
            </a:pPr>
            <a:endParaRPr lang="en-GB" dirty="0" smtClean="0">
              <a:latin typeface="Tw Cen MT" pitchFamily="34" charset="0"/>
            </a:endParaRPr>
          </a:p>
          <a:p>
            <a:pPr>
              <a:buFontTx/>
              <a:buChar char="-"/>
            </a:pPr>
            <a:endParaRPr lang="en-GB" dirty="0" smtClean="0">
              <a:latin typeface="Tw Cen MT" pitchFamily="34" charset="0"/>
            </a:endParaRPr>
          </a:p>
          <a:p>
            <a:pPr>
              <a:buFontTx/>
              <a:buChar char="-"/>
            </a:pPr>
            <a:endParaRPr lang="en-GB" dirty="0" smtClean="0">
              <a:latin typeface="Tw Cen MT" pitchFamily="34" charset="0"/>
            </a:endParaRPr>
          </a:p>
          <a:p>
            <a:pPr>
              <a:buFontTx/>
              <a:buChar char="-"/>
            </a:pPr>
            <a:endParaRPr lang="en-GB" dirty="0" smtClean="0">
              <a:latin typeface="Tw Cen MT" pitchFamily="34" charset="0"/>
            </a:endParaRPr>
          </a:p>
          <a:p>
            <a:pPr>
              <a:buFontTx/>
              <a:buChar char="-"/>
            </a:pPr>
            <a:endParaRPr lang="en-GB" dirty="0" smtClean="0">
              <a:latin typeface="Tw Cen MT" pitchFamily="34" charset="0"/>
            </a:endParaRPr>
          </a:p>
          <a:p>
            <a:pPr>
              <a:buFontTx/>
              <a:buChar char="-"/>
            </a:pPr>
            <a:endParaRPr lang="en-GB" dirty="0" smtClean="0">
              <a:latin typeface="Tw Cen MT" pitchFamily="34" charset="0"/>
            </a:endParaRPr>
          </a:p>
          <a:p>
            <a:pPr>
              <a:buFontTx/>
              <a:buChar char="-"/>
            </a:pPr>
            <a:endParaRPr lang="en-GB" dirty="0" smtClean="0">
              <a:latin typeface="Tw Cen MT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gradFill>
            <a:gsLst>
              <a:gs pos="73000">
                <a:srgbClr val="0000FF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r>
              <a:rPr lang="en-GB" sz="2200" dirty="0" smtClean="0">
                <a:solidFill>
                  <a:srgbClr val="6B9EDB"/>
                </a:solidFill>
              </a:rPr>
              <a:t>Motivations              Coupling          Alignment Tests          </a:t>
            </a:r>
            <a:r>
              <a:rPr lang="en-GB" sz="2200" dirty="0" smtClean="0">
                <a:solidFill>
                  <a:schemeClr val="bg1"/>
                </a:solidFill>
              </a:rPr>
              <a:t>TR</a:t>
            </a:r>
            <a:r>
              <a:rPr lang="en-GB" sz="2200" dirty="0" smtClean="0">
                <a:solidFill>
                  <a:srgbClr val="6B9EDB"/>
                </a:solidFill>
              </a:rPr>
              <a:t>           Conclusions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732240" y="2987660"/>
            <a:ext cx="1821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Tw Cen MT" pitchFamily="34" charset="0"/>
              </a:rPr>
              <a:t>PLC            </a:t>
            </a:r>
            <a:r>
              <a:rPr lang="en-GB" dirty="0" err="1" smtClean="0">
                <a:solidFill>
                  <a:schemeClr val="bg1"/>
                </a:solidFill>
                <a:latin typeface="Tw Cen MT" pitchFamily="34" charset="0"/>
              </a:rPr>
              <a:t>LVDTs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179512" y="2564904"/>
            <a:ext cx="2880320" cy="3597965"/>
          </a:xfrm>
          <a:custGeom>
            <a:avLst/>
            <a:gdLst>
              <a:gd name="connsiteX0" fmla="*/ 69574 w 2812774"/>
              <a:gd name="connsiteY0" fmla="*/ 109330 h 3597965"/>
              <a:gd name="connsiteX1" fmla="*/ 337931 w 2812774"/>
              <a:gd name="connsiteY1" fmla="*/ 109330 h 3597965"/>
              <a:gd name="connsiteX2" fmla="*/ 347870 w 2812774"/>
              <a:gd name="connsiteY2" fmla="*/ 208722 h 3597965"/>
              <a:gd name="connsiteX3" fmla="*/ 546653 w 2812774"/>
              <a:gd name="connsiteY3" fmla="*/ 258417 h 3597965"/>
              <a:gd name="connsiteX4" fmla="*/ 457200 w 2812774"/>
              <a:gd name="connsiteY4" fmla="*/ 367748 h 3597965"/>
              <a:gd name="connsiteX5" fmla="*/ 626166 w 2812774"/>
              <a:gd name="connsiteY5" fmla="*/ 337930 h 3597965"/>
              <a:gd name="connsiteX6" fmla="*/ 586409 w 2812774"/>
              <a:gd name="connsiteY6" fmla="*/ 626165 h 3597965"/>
              <a:gd name="connsiteX7" fmla="*/ 765314 w 2812774"/>
              <a:gd name="connsiteY7" fmla="*/ 646043 h 3597965"/>
              <a:gd name="connsiteX8" fmla="*/ 775253 w 2812774"/>
              <a:gd name="connsiteY8" fmla="*/ 795130 h 3597965"/>
              <a:gd name="connsiteX9" fmla="*/ 983974 w 2812774"/>
              <a:gd name="connsiteY9" fmla="*/ 805069 h 3597965"/>
              <a:gd name="connsiteX10" fmla="*/ 874644 w 2812774"/>
              <a:gd name="connsiteY10" fmla="*/ 993913 h 3597965"/>
              <a:gd name="connsiteX11" fmla="*/ 1113183 w 2812774"/>
              <a:gd name="connsiteY11" fmla="*/ 974035 h 3597965"/>
              <a:gd name="connsiteX12" fmla="*/ 1013792 w 2812774"/>
              <a:gd name="connsiteY12" fmla="*/ 1083365 h 3597965"/>
              <a:gd name="connsiteX13" fmla="*/ 1143000 w 2812774"/>
              <a:gd name="connsiteY13" fmla="*/ 1093304 h 3597965"/>
              <a:gd name="connsiteX14" fmla="*/ 1083366 w 2812774"/>
              <a:gd name="connsiteY14" fmla="*/ 1302026 h 3597965"/>
              <a:gd name="connsiteX15" fmla="*/ 1242392 w 2812774"/>
              <a:gd name="connsiteY15" fmla="*/ 1381539 h 3597965"/>
              <a:gd name="connsiteX16" fmla="*/ 1242392 w 2812774"/>
              <a:gd name="connsiteY16" fmla="*/ 1500809 h 3597965"/>
              <a:gd name="connsiteX17" fmla="*/ 1401418 w 2812774"/>
              <a:gd name="connsiteY17" fmla="*/ 1441174 h 3597965"/>
              <a:gd name="connsiteX18" fmla="*/ 1311966 w 2812774"/>
              <a:gd name="connsiteY18" fmla="*/ 1739348 h 3597965"/>
              <a:gd name="connsiteX19" fmla="*/ 1401418 w 2812774"/>
              <a:gd name="connsiteY19" fmla="*/ 1590261 h 3597965"/>
              <a:gd name="connsiteX20" fmla="*/ 1411357 w 2812774"/>
              <a:gd name="connsiteY20" fmla="*/ 1341783 h 3597965"/>
              <a:gd name="connsiteX21" fmla="*/ 1610140 w 2812774"/>
              <a:gd name="connsiteY21" fmla="*/ 1371600 h 3597965"/>
              <a:gd name="connsiteX22" fmla="*/ 1510748 w 2812774"/>
              <a:gd name="connsiteY22" fmla="*/ 1202635 h 3597965"/>
              <a:gd name="connsiteX23" fmla="*/ 1649896 w 2812774"/>
              <a:gd name="connsiteY23" fmla="*/ 1222513 h 3597965"/>
              <a:gd name="connsiteX24" fmla="*/ 1620079 w 2812774"/>
              <a:gd name="connsiteY24" fmla="*/ 1023730 h 3597965"/>
              <a:gd name="connsiteX25" fmla="*/ 1759227 w 2812774"/>
              <a:gd name="connsiteY25" fmla="*/ 1013791 h 3597965"/>
              <a:gd name="connsiteX26" fmla="*/ 1769166 w 2812774"/>
              <a:gd name="connsiteY26" fmla="*/ 805069 h 3597965"/>
              <a:gd name="connsiteX27" fmla="*/ 1948070 w 2812774"/>
              <a:gd name="connsiteY27" fmla="*/ 864704 h 3597965"/>
              <a:gd name="connsiteX28" fmla="*/ 1898374 w 2812774"/>
              <a:gd name="connsiteY28" fmla="*/ 536713 h 3597965"/>
              <a:gd name="connsiteX29" fmla="*/ 2037522 w 2812774"/>
              <a:gd name="connsiteY29" fmla="*/ 596348 h 3597965"/>
              <a:gd name="connsiteX30" fmla="*/ 2037522 w 2812774"/>
              <a:gd name="connsiteY30" fmla="*/ 337930 h 3597965"/>
              <a:gd name="connsiteX31" fmla="*/ 2176670 w 2812774"/>
              <a:gd name="connsiteY31" fmla="*/ 377687 h 3597965"/>
              <a:gd name="connsiteX32" fmla="*/ 2186609 w 2812774"/>
              <a:gd name="connsiteY32" fmla="*/ 258417 h 3597965"/>
              <a:gd name="connsiteX33" fmla="*/ 2315818 w 2812774"/>
              <a:gd name="connsiteY33" fmla="*/ 258417 h 3597965"/>
              <a:gd name="connsiteX34" fmla="*/ 2305879 w 2812774"/>
              <a:gd name="connsiteY34" fmla="*/ 159026 h 3597965"/>
              <a:gd name="connsiteX35" fmla="*/ 2445027 w 2812774"/>
              <a:gd name="connsiteY35" fmla="*/ 198783 h 3597965"/>
              <a:gd name="connsiteX36" fmla="*/ 2454966 w 2812774"/>
              <a:gd name="connsiteY36" fmla="*/ 9939 h 3597965"/>
              <a:gd name="connsiteX37" fmla="*/ 2663687 w 2812774"/>
              <a:gd name="connsiteY37" fmla="*/ 0 h 3597965"/>
              <a:gd name="connsiteX38" fmla="*/ 2723322 w 2812774"/>
              <a:gd name="connsiteY38" fmla="*/ 139148 h 3597965"/>
              <a:gd name="connsiteX39" fmla="*/ 2773018 w 2812774"/>
              <a:gd name="connsiteY39" fmla="*/ 228600 h 3597965"/>
              <a:gd name="connsiteX40" fmla="*/ 2653748 w 2812774"/>
              <a:gd name="connsiteY40" fmla="*/ 308113 h 3597965"/>
              <a:gd name="connsiteX41" fmla="*/ 2514600 w 2812774"/>
              <a:gd name="connsiteY41" fmla="*/ 308113 h 3597965"/>
              <a:gd name="connsiteX42" fmla="*/ 2594114 w 2812774"/>
              <a:gd name="connsiteY42" fmla="*/ 437322 h 3597965"/>
              <a:gd name="connsiteX43" fmla="*/ 2415209 w 2812774"/>
              <a:gd name="connsiteY43" fmla="*/ 427383 h 3597965"/>
              <a:gd name="connsiteX44" fmla="*/ 2464905 w 2812774"/>
              <a:gd name="connsiteY44" fmla="*/ 526774 h 3597965"/>
              <a:gd name="connsiteX45" fmla="*/ 2335696 w 2812774"/>
              <a:gd name="connsiteY45" fmla="*/ 516835 h 3597965"/>
              <a:gd name="connsiteX46" fmla="*/ 2295940 w 2812774"/>
              <a:gd name="connsiteY46" fmla="*/ 675861 h 3597965"/>
              <a:gd name="connsiteX47" fmla="*/ 2136914 w 2812774"/>
              <a:gd name="connsiteY47" fmla="*/ 646043 h 3597965"/>
              <a:gd name="connsiteX48" fmla="*/ 2206487 w 2812774"/>
              <a:gd name="connsiteY48" fmla="*/ 815009 h 3597965"/>
              <a:gd name="connsiteX49" fmla="*/ 2087218 w 2812774"/>
              <a:gd name="connsiteY49" fmla="*/ 815009 h 3597965"/>
              <a:gd name="connsiteX50" fmla="*/ 2206487 w 2812774"/>
              <a:gd name="connsiteY50" fmla="*/ 1093304 h 3597965"/>
              <a:gd name="connsiteX51" fmla="*/ 2037522 w 2812774"/>
              <a:gd name="connsiteY51" fmla="*/ 1033669 h 3597965"/>
              <a:gd name="connsiteX52" fmla="*/ 2057400 w 2812774"/>
              <a:gd name="connsiteY52" fmla="*/ 1202635 h 3597965"/>
              <a:gd name="connsiteX53" fmla="*/ 1958009 w 2812774"/>
              <a:gd name="connsiteY53" fmla="*/ 1152939 h 3597965"/>
              <a:gd name="connsiteX54" fmla="*/ 1928192 w 2812774"/>
              <a:gd name="connsiteY54" fmla="*/ 1252330 h 3597965"/>
              <a:gd name="connsiteX55" fmla="*/ 1838740 w 2812774"/>
              <a:gd name="connsiteY55" fmla="*/ 1311965 h 3597965"/>
              <a:gd name="connsiteX56" fmla="*/ 1828800 w 2812774"/>
              <a:gd name="connsiteY56" fmla="*/ 1470991 h 3597965"/>
              <a:gd name="connsiteX57" fmla="*/ 1759227 w 2812774"/>
              <a:gd name="connsiteY57" fmla="*/ 1461052 h 3597965"/>
              <a:gd name="connsiteX58" fmla="*/ 1719470 w 2812774"/>
              <a:gd name="connsiteY58" fmla="*/ 1600200 h 3597965"/>
              <a:gd name="connsiteX59" fmla="*/ 1620079 w 2812774"/>
              <a:gd name="connsiteY59" fmla="*/ 1570383 h 3597965"/>
              <a:gd name="connsiteX60" fmla="*/ 1630018 w 2812774"/>
              <a:gd name="connsiteY60" fmla="*/ 1649896 h 3597965"/>
              <a:gd name="connsiteX61" fmla="*/ 1600200 w 2812774"/>
              <a:gd name="connsiteY61" fmla="*/ 1649896 h 3597965"/>
              <a:gd name="connsiteX62" fmla="*/ 1600200 w 2812774"/>
              <a:gd name="connsiteY62" fmla="*/ 1649896 h 3597965"/>
              <a:gd name="connsiteX63" fmla="*/ 1540566 w 2812774"/>
              <a:gd name="connsiteY63" fmla="*/ 1719469 h 3597965"/>
              <a:gd name="connsiteX64" fmla="*/ 1550505 w 2812774"/>
              <a:gd name="connsiteY64" fmla="*/ 1858617 h 3597965"/>
              <a:gd name="connsiteX65" fmla="*/ 1500809 w 2812774"/>
              <a:gd name="connsiteY65" fmla="*/ 1908313 h 3597965"/>
              <a:gd name="connsiteX66" fmla="*/ 1679714 w 2812774"/>
              <a:gd name="connsiteY66" fmla="*/ 1908313 h 3597965"/>
              <a:gd name="connsiteX67" fmla="*/ 1679714 w 2812774"/>
              <a:gd name="connsiteY67" fmla="*/ 1908313 h 3597965"/>
              <a:gd name="connsiteX68" fmla="*/ 1779105 w 2812774"/>
              <a:gd name="connsiteY68" fmla="*/ 1908313 h 3597965"/>
              <a:gd name="connsiteX69" fmla="*/ 1818861 w 2812774"/>
              <a:gd name="connsiteY69" fmla="*/ 2007704 h 3597965"/>
              <a:gd name="connsiteX70" fmla="*/ 1759227 w 2812774"/>
              <a:gd name="connsiteY70" fmla="*/ 2126974 h 3597965"/>
              <a:gd name="connsiteX71" fmla="*/ 1868557 w 2812774"/>
              <a:gd name="connsiteY71" fmla="*/ 2117035 h 3597965"/>
              <a:gd name="connsiteX72" fmla="*/ 1818861 w 2812774"/>
              <a:gd name="connsiteY72" fmla="*/ 2246243 h 3597965"/>
              <a:gd name="connsiteX73" fmla="*/ 1958009 w 2812774"/>
              <a:gd name="connsiteY73" fmla="*/ 2226365 h 3597965"/>
              <a:gd name="connsiteX74" fmla="*/ 1818861 w 2812774"/>
              <a:gd name="connsiteY74" fmla="*/ 2445026 h 3597965"/>
              <a:gd name="connsiteX75" fmla="*/ 1928192 w 2812774"/>
              <a:gd name="connsiteY75" fmla="*/ 2415209 h 3597965"/>
              <a:gd name="connsiteX76" fmla="*/ 1928192 w 2812774"/>
              <a:gd name="connsiteY76" fmla="*/ 2415209 h 3597965"/>
              <a:gd name="connsiteX77" fmla="*/ 2027583 w 2812774"/>
              <a:gd name="connsiteY77" fmla="*/ 2445026 h 3597965"/>
              <a:gd name="connsiteX78" fmla="*/ 1967948 w 2812774"/>
              <a:gd name="connsiteY78" fmla="*/ 2564296 h 3597965"/>
              <a:gd name="connsiteX79" fmla="*/ 2126974 w 2812774"/>
              <a:gd name="connsiteY79" fmla="*/ 2514600 h 3597965"/>
              <a:gd name="connsiteX80" fmla="*/ 1997766 w 2812774"/>
              <a:gd name="connsiteY80" fmla="*/ 2673626 h 3597965"/>
              <a:gd name="connsiteX81" fmla="*/ 2136914 w 2812774"/>
              <a:gd name="connsiteY81" fmla="*/ 2623930 h 3597965"/>
              <a:gd name="connsiteX82" fmla="*/ 2077279 w 2812774"/>
              <a:gd name="connsiteY82" fmla="*/ 2733261 h 3597965"/>
              <a:gd name="connsiteX83" fmla="*/ 2286000 w 2812774"/>
              <a:gd name="connsiteY83" fmla="*/ 2782956 h 3597965"/>
              <a:gd name="connsiteX84" fmla="*/ 2256183 w 2812774"/>
              <a:gd name="connsiteY84" fmla="*/ 2912165 h 3597965"/>
              <a:gd name="connsiteX85" fmla="*/ 2335696 w 2812774"/>
              <a:gd name="connsiteY85" fmla="*/ 2862469 h 3597965"/>
              <a:gd name="connsiteX86" fmla="*/ 2315818 w 2812774"/>
              <a:gd name="connsiteY86" fmla="*/ 2932043 h 3597965"/>
              <a:gd name="connsiteX87" fmla="*/ 2405270 w 2812774"/>
              <a:gd name="connsiteY87" fmla="*/ 2902226 h 3597965"/>
              <a:gd name="connsiteX88" fmla="*/ 2355574 w 2812774"/>
              <a:gd name="connsiteY88" fmla="*/ 2981739 h 3597965"/>
              <a:gd name="connsiteX89" fmla="*/ 2504661 w 2812774"/>
              <a:gd name="connsiteY89" fmla="*/ 2951922 h 3597965"/>
              <a:gd name="connsiteX90" fmla="*/ 2415209 w 2812774"/>
              <a:gd name="connsiteY90" fmla="*/ 3130826 h 3597965"/>
              <a:gd name="connsiteX91" fmla="*/ 2584174 w 2812774"/>
              <a:gd name="connsiteY91" fmla="*/ 3120887 h 3597965"/>
              <a:gd name="connsiteX92" fmla="*/ 2584174 w 2812774"/>
              <a:gd name="connsiteY92" fmla="*/ 3309730 h 3597965"/>
              <a:gd name="connsiteX93" fmla="*/ 2743200 w 2812774"/>
              <a:gd name="connsiteY93" fmla="*/ 3260035 h 3597965"/>
              <a:gd name="connsiteX94" fmla="*/ 2653748 w 2812774"/>
              <a:gd name="connsiteY94" fmla="*/ 3399183 h 3597965"/>
              <a:gd name="connsiteX95" fmla="*/ 2812774 w 2812774"/>
              <a:gd name="connsiteY95" fmla="*/ 3369365 h 3597965"/>
              <a:gd name="connsiteX96" fmla="*/ 2802835 w 2812774"/>
              <a:gd name="connsiteY96" fmla="*/ 3568148 h 3597965"/>
              <a:gd name="connsiteX97" fmla="*/ 2524540 w 2812774"/>
              <a:gd name="connsiteY97" fmla="*/ 3568148 h 3597965"/>
              <a:gd name="connsiteX98" fmla="*/ 2524540 w 2812774"/>
              <a:gd name="connsiteY98" fmla="*/ 3568148 h 3597965"/>
              <a:gd name="connsiteX99" fmla="*/ 2385392 w 2812774"/>
              <a:gd name="connsiteY99" fmla="*/ 3597965 h 3597965"/>
              <a:gd name="connsiteX100" fmla="*/ 2315818 w 2812774"/>
              <a:gd name="connsiteY100" fmla="*/ 3429000 h 3597965"/>
              <a:gd name="connsiteX101" fmla="*/ 2246244 w 2812774"/>
              <a:gd name="connsiteY101" fmla="*/ 3429000 h 3597965"/>
              <a:gd name="connsiteX102" fmla="*/ 2325757 w 2812774"/>
              <a:gd name="connsiteY102" fmla="*/ 3279913 h 3597965"/>
              <a:gd name="connsiteX103" fmla="*/ 2196548 w 2812774"/>
              <a:gd name="connsiteY103" fmla="*/ 3260035 h 3597965"/>
              <a:gd name="connsiteX104" fmla="*/ 2216427 w 2812774"/>
              <a:gd name="connsiteY104" fmla="*/ 3110948 h 3597965"/>
              <a:gd name="connsiteX105" fmla="*/ 2077279 w 2812774"/>
              <a:gd name="connsiteY105" fmla="*/ 3110948 h 3597965"/>
              <a:gd name="connsiteX106" fmla="*/ 2156792 w 2812774"/>
              <a:gd name="connsiteY106" fmla="*/ 2951922 h 3597965"/>
              <a:gd name="connsiteX107" fmla="*/ 1938131 w 2812774"/>
              <a:gd name="connsiteY107" fmla="*/ 2932043 h 3597965"/>
              <a:gd name="connsiteX108" fmla="*/ 1928192 w 2812774"/>
              <a:gd name="connsiteY108" fmla="*/ 2822713 h 3597965"/>
              <a:gd name="connsiteX109" fmla="*/ 1699592 w 2812774"/>
              <a:gd name="connsiteY109" fmla="*/ 2822713 h 3597965"/>
              <a:gd name="connsiteX110" fmla="*/ 1808922 w 2812774"/>
              <a:gd name="connsiteY110" fmla="*/ 2703443 h 3597965"/>
              <a:gd name="connsiteX111" fmla="*/ 1649896 w 2812774"/>
              <a:gd name="connsiteY111" fmla="*/ 2613991 h 3597965"/>
              <a:gd name="connsiteX112" fmla="*/ 1649896 w 2812774"/>
              <a:gd name="connsiteY112" fmla="*/ 2613991 h 3597965"/>
              <a:gd name="connsiteX113" fmla="*/ 1540566 w 2812774"/>
              <a:gd name="connsiteY113" fmla="*/ 2494722 h 3597965"/>
              <a:gd name="connsiteX114" fmla="*/ 1649896 w 2812774"/>
              <a:gd name="connsiteY114" fmla="*/ 2395330 h 3597965"/>
              <a:gd name="connsiteX115" fmla="*/ 1540566 w 2812774"/>
              <a:gd name="connsiteY115" fmla="*/ 2375452 h 3597965"/>
              <a:gd name="connsiteX116" fmla="*/ 1659835 w 2812774"/>
              <a:gd name="connsiteY116" fmla="*/ 2256183 h 3597965"/>
              <a:gd name="connsiteX117" fmla="*/ 1401418 w 2812774"/>
              <a:gd name="connsiteY117" fmla="*/ 2256183 h 3597965"/>
              <a:gd name="connsiteX118" fmla="*/ 1570383 w 2812774"/>
              <a:gd name="connsiteY118" fmla="*/ 2146852 h 3597965"/>
              <a:gd name="connsiteX119" fmla="*/ 1331844 w 2812774"/>
              <a:gd name="connsiteY119" fmla="*/ 2166730 h 3597965"/>
              <a:gd name="connsiteX120" fmla="*/ 1401418 w 2812774"/>
              <a:gd name="connsiteY120" fmla="*/ 2107096 h 3597965"/>
              <a:gd name="connsiteX121" fmla="*/ 1222514 w 2812774"/>
              <a:gd name="connsiteY121" fmla="*/ 2126974 h 3597965"/>
              <a:gd name="connsiteX122" fmla="*/ 1133061 w 2812774"/>
              <a:gd name="connsiteY122" fmla="*/ 2117035 h 3597965"/>
              <a:gd name="connsiteX123" fmla="*/ 1282148 w 2812774"/>
              <a:gd name="connsiteY123" fmla="*/ 2286000 h 3597965"/>
              <a:gd name="connsiteX124" fmla="*/ 874644 w 2812774"/>
              <a:gd name="connsiteY124" fmla="*/ 2216426 h 3597965"/>
              <a:gd name="connsiteX125" fmla="*/ 983974 w 2812774"/>
              <a:gd name="connsiteY125" fmla="*/ 2325756 h 3597965"/>
              <a:gd name="connsiteX126" fmla="*/ 894522 w 2812774"/>
              <a:gd name="connsiteY126" fmla="*/ 2375452 h 3597965"/>
              <a:gd name="connsiteX127" fmla="*/ 1003853 w 2812774"/>
              <a:gd name="connsiteY127" fmla="*/ 2484783 h 3597965"/>
              <a:gd name="connsiteX128" fmla="*/ 874644 w 2812774"/>
              <a:gd name="connsiteY128" fmla="*/ 2484783 h 3597965"/>
              <a:gd name="connsiteX129" fmla="*/ 904461 w 2812774"/>
              <a:gd name="connsiteY129" fmla="*/ 2554356 h 3597965"/>
              <a:gd name="connsiteX130" fmla="*/ 675861 w 2812774"/>
              <a:gd name="connsiteY130" fmla="*/ 2534478 h 3597965"/>
              <a:gd name="connsiteX131" fmla="*/ 765314 w 2812774"/>
              <a:gd name="connsiteY131" fmla="*/ 2743200 h 3597965"/>
              <a:gd name="connsiteX132" fmla="*/ 636105 w 2812774"/>
              <a:gd name="connsiteY132" fmla="*/ 2842591 h 3597965"/>
              <a:gd name="connsiteX133" fmla="*/ 755374 w 2812774"/>
              <a:gd name="connsiteY133" fmla="*/ 3001617 h 3597965"/>
              <a:gd name="connsiteX134" fmla="*/ 586409 w 2812774"/>
              <a:gd name="connsiteY134" fmla="*/ 2951922 h 3597965"/>
              <a:gd name="connsiteX135" fmla="*/ 685800 w 2812774"/>
              <a:gd name="connsiteY135" fmla="*/ 3091069 h 3597965"/>
              <a:gd name="connsiteX136" fmla="*/ 437322 w 2812774"/>
              <a:gd name="connsiteY136" fmla="*/ 3289852 h 3597965"/>
              <a:gd name="connsiteX137" fmla="*/ 526774 w 2812774"/>
              <a:gd name="connsiteY137" fmla="*/ 3389243 h 3597965"/>
              <a:gd name="connsiteX138" fmla="*/ 387627 w 2812774"/>
              <a:gd name="connsiteY138" fmla="*/ 3409122 h 3597965"/>
              <a:gd name="connsiteX139" fmla="*/ 367748 w 2812774"/>
              <a:gd name="connsiteY139" fmla="*/ 3588026 h 3597965"/>
              <a:gd name="connsiteX140" fmla="*/ 29818 w 2812774"/>
              <a:gd name="connsiteY140" fmla="*/ 3597965 h 3597965"/>
              <a:gd name="connsiteX141" fmla="*/ 0 w 2812774"/>
              <a:gd name="connsiteY141" fmla="*/ 3299791 h 3597965"/>
              <a:gd name="connsiteX142" fmla="*/ 168966 w 2812774"/>
              <a:gd name="connsiteY142" fmla="*/ 3240156 h 3597965"/>
              <a:gd name="connsiteX143" fmla="*/ 109331 w 2812774"/>
              <a:gd name="connsiteY143" fmla="*/ 3140765 h 3597965"/>
              <a:gd name="connsiteX144" fmla="*/ 288235 w 2812774"/>
              <a:gd name="connsiteY144" fmla="*/ 3130826 h 3597965"/>
              <a:gd name="connsiteX145" fmla="*/ 198783 w 2812774"/>
              <a:gd name="connsiteY145" fmla="*/ 2922104 h 3597965"/>
              <a:gd name="connsiteX146" fmla="*/ 347870 w 2812774"/>
              <a:gd name="connsiteY146" fmla="*/ 2872409 h 3597965"/>
              <a:gd name="connsiteX147" fmla="*/ 278296 w 2812774"/>
              <a:gd name="connsiteY147" fmla="*/ 2683565 h 3597965"/>
              <a:gd name="connsiteX148" fmla="*/ 417444 w 2812774"/>
              <a:gd name="connsiteY148" fmla="*/ 2663687 h 3597965"/>
              <a:gd name="connsiteX149" fmla="*/ 367748 w 2812774"/>
              <a:gd name="connsiteY149" fmla="*/ 2484783 h 3597965"/>
              <a:gd name="connsiteX150" fmla="*/ 516835 w 2812774"/>
              <a:gd name="connsiteY150" fmla="*/ 2474843 h 3597965"/>
              <a:gd name="connsiteX151" fmla="*/ 477079 w 2812774"/>
              <a:gd name="connsiteY151" fmla="*/ 2355574 h 3597965"/>
              <a:gd name="connsiteX152" fmla="*/ 576470 w 2812774"/>
              <a:gd name="connsiteY152" fmla="*/ 2325756 h 3597965"/>
              <a:gd name="connsiteX153" fmla="*/ 546653 w 2812774"/>
              <a:gd name="connsiteY153" fmla="*/ 2166730 h 3597965"/>
              <a:gd name="connsiteX154" fmla="*/ 705679 w 2812774"/>
              <a:gd name="connsiteY154" fmla="*/ 2186609 h 3597965"/>
              <a:gd name="connsiteX155" fmla="*/ 675861 w 2812774"/>
              <a:gd name="connsiteY155" fmla="*/ 2047461 h 3597965"/>
              <a:gd name="connsiteX156" fmla="*/ 775253 w 2812774"/>
              <a:gd name="connsiteY156" fmla="*/ 2097156 h 3597965"/>
              <a:gd name="connsiteX157" fmla="*/ 824948 w 2812774"/>
              <a:gd name="connsiteY157" fmla="*/ 1818861 h 3597965"/>
              <a:gd name="connsiteX158" fmla="*/ 964096 w 2812774"/>
              <a:gd name="connsiteY158" fmla="*/ 1838739 h 3597965"/>
              <a:gd name="connsiteX159" fmla="*/ 934279 w 2812774"/>
              <a:gd name="connsiteY159" fmla="*/ 1749287 h 3597965"/>
              <a:gd name="connsiteX160" fmla="*/ 1023731 w 2812774"/>
              <a:gd name="connsiteY160" fmla="*/ 1739348 h 3597965"/>
              <a:gd name="connsiteX161" fmla="*/ 1003853 w 2812774"/>
              <a:gd name="connsiteY161" fmla="*/ 1590261 h 3597965"/>
              <a:gd name="connsiteX162" fmla="*/ 765314 w 2812774"/>
              <a:gd name="connsiteY162" fmla="*/ 1639956 h 3597965"/>
              <a:gd name="connsiteX163" fmla="*/ 894522 w 2812774"/>
              <a:gd name="connsiteY163" fmla="*/ 1520687 h 3597965"/>
              <a:gd name="connsiteX164" fmla="*/ 884583 w 2812774"/>
              <a:gd name="connsiteY164" fmla="*/ 1381539 h 3597965"/>
              <a:gd name="connsiteX165" fmla="*/ 546653 w 2812774"/>
              <a:gd name="connsiteY165" fmla="*/ 1421296 h 3597965"/>
              <a:gd name="connsiteX166" fmla="*/ 904461 w 2812774"/>
              <a:gd name="connsiteY166" fmla="*/ 1321904 h 3597965"/>
              <a:gd name="connsiteX167" fmla="*/ 815009 w 2812774"/>
              <a:gd name="connsiteY167" fmla="*/ 1202635 h 3597965"/>
              <a:gd name="connsiteX168" fmla="*/ 626166 w 2812774"/>
              <a:gd name="connsiteY168" fmla="*/ 1202635 h 3597965"/>
              <a:gd name="connsiteX169" fmla="*/ 685800 w 2812774"/>
              <a:gd name="connsiteY169" fmla="*/ 1043609 h 3597965"/>
              <a:gd name="connsiteX170" fmla="*/ 536714 w 2812774"/>
              <a:gd name="connsiteY170" fmla="*/ 1043609 h 3597965"/>
              <a:gd name="connsiteX171" fmla="*/ 606287 w 2812774"/>
              <a:gd name="connsiteY171" fmla="*/ 914400 h 3597965"/>
              <a:gd name="connsiteX172" fmla="*/ 397566 w 2812774"/>
              <a:gd name="connsiteY172" fmla="*/ 914400 h 3597965"/>
              <a:gd name="connsiteX173" fmla="*/ 427383 w 2812774"/>
              <a:gd name="connsiteY173" fmla="*/ 795130 h 3597965"/>
              <a:gd name="connsiteX174" fmla="*/ 427383 w 2812774"/>
              <a:gd name="connsiteY174" fmla="*/ 795130 h 3597965"/>
              <a:gd name="connsiteX175" fmla="*/ 417444 w 2812774"/>
              <a:gd name="connsiteY175" fmla="*/ 586409 h 3597965"/>
              <a:gd name="connsiteX176" fmla="*/ 178905 w 2812774"/>
              <a:gd name="connsiteY176" fmla="*/ 556591 h 3597965"/>
              <a:gd name="connsiteX177" fmla="*/ 218661 w 2812774"/>
              <a:gd name="connsiteY177" fmla="*/ 437322 h 3597965"/>
              <a:gd name="connsiteX178" fmla="*/ 89453 w 2812774"/>
              <a:gd name="connsiteY178" fmla="*/ 477078 h 3597965"/>
              <a:gd name="connsiteX179" fmla="*/ 149087 w 2812774"/>
              <a:gd name="connsiteY179" fmla="*/ 308113 h 3597965"/>
              <a:gd name="connsiteX180" fmla="*/ 49696 w 2812774"/>
              <a:gd name="connsiteY180" fmla="*/ 308113 h 3597965"/>
              <a:gd name="connsiteX181" fmla="*/ 69574 w 2812774"/>
              <a:gd name="connsiteY181" fmla="*/ 109330 h 3597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2812774" h="3597965">
                <a:moveTo>
                  <a:pt x="69574" y="109330"/>
                </a:moveTo>
                <a:lnTo>
                  <a:pt x="337931" y="109330"/>
                </a:lnTo>
                <a:lnTo>
                  <a:pt x="347870" y="208722"/>
                </a:lnTo>
                <a:lnTo>
                  <a:pt x="546653" y="258417"/>
                </a:lnTo>
                <a:lnTo>
                  <a:pt x="457200" y="367748"/>
                </a:lnTo>
                <a:lnTo>
                  <a:pt x="626166" y="337930"/>
                </a:lnTo>
                <a:lnTo>
                  <a:pt x="586409" y="626165"/>
                </a:lnTo>
                <a:lnTo>
                  <a:pt x="765314" y="646043"/>
                </a:lnTo>
                <a:lnTo>
                  <a:pt x="775253" y="795130"/>
                </a:lnTo>
                <a:lnTo>
                  <a:pt x="983974" y="805069"/>
                </a:lnTo>
                <a:lnTo>
                  <a:pt x="874644" y="993913"/>
                </a:lnTo>
                <a:lnTo>
                  <a:pt x="1113183" y="974035"/>
                </a:lnTo>
                <a:lnTo>
                  <a:pt x="1013792" y="1083365"/>
                </a:lnTo>
                <a:lnTo>
                  <a:pt x="1143000" y="1093304"/>
                </a:lnTo>
                <a:lnTo>
                  <a:pt x="1083366" y="1302026"/>
                </a:lnTo>
                <a:lnTo>
                  <a:pt x="1242392" y="1381539"/>
                </a:lnTo>
                <a:lnTo>
                  <a:pt x="1242392" y="1500809"/>
                </a:lnTo>
                <a:lnTo>
                  <a:pt x="1401418" y="1441174"/>
                </a:lnTo>
                <a:lnTo>
                  <a:pt x="1311966" y="1739348"/>
                </a:lnTo>
                <a:lnTo>
                  <a:pt x="1401418" y="1590261"/>
                </a:lnTo>
                <a:lnTo>
                  <a:pt x="1411357" y="1341783"/>
                </a:lnTo>
                <a:lnTo>
                  <a:pt x="1610140" y="1371600"/>
                </a:lnTo>
                <a:lnTo>
                  <a:pt x="1510748" y="1202635"/>
                </a:lnTo>
                <a:lnTo>
                  <a:pt x="1649896" y="1222513"/>
                </a:lnTo>
                <a:lnTo>
                  <a:pt x="1620079" y="1023730"/>
                </a:lnTo>
                <a:lnTo>
                  <a:pt x="1759227" y="1013791"/>
                </a:lnTo>
                <a:lnTo>
                  <a:pt x="1769166" y="805069"/>
                </a:lnTo>
                <a:lnTo>
                  <a:pt x="1948070" y="864704"/>
                </a:lnTo>
                <a:lnTo>
                  <a:pt x="1898374" y="536713"/>
                </a:lnTo>
                <a:lnTo>
                  <a:pt x="2037522" y="596348"/>
                </a:lnTo>
                <a:lnTo>
                  <a:pt x="2037522" y="337930"/>
                </a:lnTo>
                <a:lnTo>
                  <a:pt x="2176670" y="377687"/>
                </a:lnTo>
                <a:lnTo>
                  <a:pt x="2186609" y="258417"/>
                </a:lnTo>
                <a:lnTo>
                  <a:pt x="2315818" y="258417"/>
                </a:lnTo>
                <a:lnTo>
                  <a:pt x="2305879" y="159026"/>
                </a:lnTo>
                <a:lnTo>
                  <a:pt x="2445027" y="198783"/>
                </a:lnTo>
                <a:lnTo>
                  <a:pt x="2454966" y="9939"/>
                </a:lnTo>
                <a:lnTo>
                  <a:pt x="2663687" y="0"/>
                </a:lnTo>
                <a:lnTo>
                  <a:pt x="2723322" y="139148"/>
                </a:lnTo>
                <a:lnTo>
                  <a:pt x="2773018" y="228600"/>
                </a:lnTo>
                <a:lnTo>
                  <a:pt x="2653748" y="308113"/>
                </a:lnTo>
                <a:lnTo>
                  <a:pt x="2514600" y="308113"/>
                </a:lnTo>
                <a:lnTo>
                  <a:pt x="2594114" y="437322"/>
                </a:lnTo>
                <a:lnTo>
                  <a:pt x="2415209" y="427383"/>
                </a:lnTo>
                <a:lnTo>
                  <a:pt x="2464905" y="526774"/>
                </a:lnTo>
                <a:lnTo>
                  <a:pt x="2335696" y="516835"/>
                </a:lnTo>
                <a:lnTo>
                  <a:pt x="2295940" y="675861"/>
                </a:lnTo>
                <a:lnTo>
                  <a:pt x="2136914" y="646043"/>
                </a:lnTo>
                <a:lnTo>
                  <a:pt x="2206487" y="815009"/>
                </a:lnTo>
                <a:lnTo>
                  <a:pt x="2087218" y="815009"/>
                </a:lnTo>
                <a:lnTo>
                  <a:pt x="2206487" y="1093304"/>
                </a:lnTo>
                <a:lnTo>
                  <a:pt x="2037522" y="1033669"/>
                </a:lnTo>
                <a:lnTo>
                  <a:pt x="2057400" y="1202635"/>
                </a:lnTo>
                <a:lnTo>
                  <a:pt x="1958009" y="1152939"/>
                </a:lnTo>
                <a:lnTo>
                  <a:pt x="1928192" y="1252330"/>
                </a:lnTo>
                <a:lnTo>
                  <a:pt x="1838740" y="1311965"/>
                </a:lnTo>
                <a:lnTo>
                  <a:pt x="1828800" y="1470991"/>
                </a:lnTo>
                <a:lnTo>
                  <a:pt x="1759227" y="1461052"/>
                </a:lnTo>
                <a:lnTo>
                  <a:pt x="1719470" y="1600200"/>
                </a:lnTo>
                <a:lnTo>
                  <a:pt x="1620079" y="1570383"/>
                </a:lnTo>
                <a:lnTo>
                  <a:pt x="1630018" y="1649896"/>
                </a:lnTo>
                <a:lnTo>
                  <a:pt x="1600200" y="1649896"/>
                </a:lnTo>
                <a:lnTo>
                  <a:pt x="1600200" y="1649896"/>
                </a:lnTo>
                <a:lnTo>
                  <a:pt x="1540566" y="1719469"/>
                </a:lnTo>
                <a:lnTo>
                  <a:pt x="1550505" y="1858617"/>
                </a:lnTo>
                <a:lnTo>
                  <a:pt x="1500809" y="1908313"/>
                </a:lnTo>
                <a:lnTo>
                  <a:pt x="1679714" y="1908313"/>
                </a:lnTo>
                <a:lnTo>
                  <a:pt x="1679714" y="1908313"/>
                </a:lnTo>
                <a:lnTo>
                  <a:pt x="1779105" y="1908313"/>
                </a:lnTo>
                <a:lnTo>
                  <a:pt x="1818861" y="2007704"/>
                </a:lnTo>
                <a:lnTo>
                  <a:pt x="1759227" y="2126974"/>
                </a:lnTo>
                <a:lnTo>
                  <a:pt x="1868557" y="2117035"/>
                </a:lnTo>
                <a:lnTo>
                  <a:pt x="1818861" y="2246243"/>
                </a:lnTo>
                <a:lnTo>
                  <a:pt x="1958009" y="2226365"/>
                </a:lnTo>
                <a:lnTo>
                  <a:pt x="1818861" y="2445026"/>
                </a:lnTo>
                <a:lnTo>
                  <a:pt x="1928192" y="2415209"/>
                </a:lnTo>
                <a:lnTo>
                  <a:pt x="1928192" y="2415209"/>
                </a:lnTo>
                <a:lnTo>
                  <a:pt x="2027583" y="2445026"/>
                </a:lnTo>
                <a:lnTo>
                  <a:pt x="1967948" y="2564296"/>
                </a:lnTo>
                <a:lnTo>
                  <a:pt x="2126974" y="2514600"/>
                </a:lnTo>
                <a:lnTo>
                  <a:pt x="1997766" y="2673626"/>
                </a:lnTo>
                <a:lnTo>
                  <a:pt x="2136914" y="2623930"/>
                </a:lnTo>
                <a:lnTo>
                  <a:pt x="2077279" y="2733261"/>
                </a:lnTo>
                <a:lnTo>
                  <a:pt x="2286000" y="2782956"/>
                </a:lnTo>
                <a:lnTo>
                  <a:pt x="2256183" y="2912165"/>
                </a:lnTo>
                <a:lnTo>
                  <a:pt x="2335696" y="2862469"/>
                </a:lnTo>
                <a:lnTo>
                  <a:pt x="2315818" y="2932043"/>
                </a:lnTo>
                <a:lnTo>
                  <a:pt x="2405270" y="2902226"/>
                </a:lnTo>
                <a:lnTo>
                  <a:pt x="2355574" y="2981739"/>
                </a:lnTo>
                <a:lnTo>
                  <a:pt x="2504661" y="2951922"/>
                </a:lnTo>
                <a:lnTo>
                  <a:pt x="2415209" y="3130826"/>
                </a:lnTo>
                <a:lnTo>
                  <a:pt x="2584174" y="3120887"/>
                </a:lnTo>
                <a:lnTo>
                  <a:pt x="2584174" y="3309730"/>
                </a:lnTo>
                <a:lnTo>
                  <a:pt x="2743200" y="3260035"/>
                </a:lnTo>
                <a:lnTo>
                  <a:pt x="2653748" y="3399183"/>
                </a:lnTo>
                <a:lnTo>
                  <a:pt x="2812774" y="3369365"/>
                </a:lnTo>
                <a:lnTo>
                  <a:pt x="2802835" y="3568148"/>
                </a:lnTo>
                <a:lnTo>
                  <a:pt x="2524540" y="3568148"/>
                </a:lnTo>
                <a:lnTo>
                  <a:pt x="2524540" y="3568148"/>
                </a:lnTo>
                <a:lnTo>
                  <a:pt x="2385392" y="3597965"/>
                </a:lnTo>
                <a:lnTo>
                  <a:pt x="2315818" y="3429000"/>
                </a:lnTo>
                <a:lnTo>
                  <a:pt x="2246244" y="3429000"/>
                </a:lnTo>
                <a:lnTo>
                  <a:pt x="2325757" y="3279913"/>
                </a:lnTo>
                <a:lnTo>
                  <a:pt x="2196548" y="3260035"/>
                </a:lnTo>
                <a:lnTo>
                  <a:pt x="2216427" y="3110948"/>
                </a:lnTo>
                <a:lnTo>
                  <a:pt x="2077279" y="3110948"/>
                </a:lnTo>
                <a:lnTo>
                  <a:pt x="2156792" y="2951922"/>
                </a:lnTo>
                <a:lnTo>
                  <a:pt x="1938131" y="2932043"/>
                </a:lnTo>
                <a:lnTo>
                  <a:pt x="1928192" y="2822713"/>
                </a:lnTo>
                <a:lnTo>
                  <a:pt x="1699592" y="2822713"/>
                </a:lnTo>
                <a:lnTo>
                  <a:pt x="1808922" y="2703443"/>
                </a:lnTo>
                <a:lnTo>
                  <a:pt x="1649896" y="2613991"/>
                </a:lnTo>
                <a:lnTo>
                  <a:pt x="1649896" y="2613991"/>
                </a:lnTo>
                <a:lnTo>
                  <a:pt x="1540566" y="2494722"/>
                </a:lnTo>
                <a:lnTo>
                  <a:pt x="1649896" y="2395330"/>
                </a:lnTo>
                <a:lnTo>
                  <a:pt x="1540566" y="2375452"/>
                </a:lnTo>
                <a:lnTo>
                  <a:pt x="1659835" y="2256183"/>
                </a:lnTo>
                <a:lnTo>
                  <a:pt x="1401418" y="2256183"/>
                </a:lnTo>
                <a:lnTo>
                  <a:pt x="1570383" y="2146852"/>
                </a:lnTo>
                <a:lnTo>
                  <a:pt x="1331844" y="2166730"/>
                </a:lnTo>
                <a:lnTo>
                  <a:pt x="1401418" y="2107096"/>
                </a:lnTo>
                <a:lnTo>
                  <a:pt x="1222514" y="2126974"/>
                </a:lnTo>
                <a:lnTo>
                  <a:pt x="1133061" y="2117035"/>
                </a:lnTo>
                <a:lnTo>
                  <a:pt x="1282148" y="2286000"/>
                </a:lnTo>
                <a:lnTo>
                  <a:pt x="874644" y="2216426"/>
                </a:lnTo>
                <a:lnTo>
                  <a:pt x="983974" y="2325756"/>
                </a:lnTo>
                <a:lnTo>
                  <a:pt x="894522" y="2375452"/>
                </a:lnTo>
                <a:lnTo>
                  <a:pt x="1003853" y="2484783"/>
                </a:lnTo>
                <a:lnTo>
                  <a:pt x="874644" y="2484783"/>
                </a:lnTo>
                <a:lnTo>
                  <a:pt x="904461" y="2554356"/>
                </a:lnTo>
                <a:lnTo>
                  <a:pt x="675861" y="2534478"/>
                </a:lnTo>
                <a:lnTo>
                  <a:pt x="765314" y="2743200"/>
                </a:lnTo>
                <a:lnTo>
                  <a:pt x="636105" y="2842591"/>
                </a:lnTo>
                <a:lnTo>
                  <a:pt x="755374" y="3001617"/>
                </a:lnTo>
                <a:lnTo>
                  <a:pt x="586409" y="2951922"/>
                </a:lnTo>
                <a:lnTo>
                  <a:pt x="685800" y="3091069"/>
                </a:lnTo>
                <a:lnTo>
                  <a:pt x="437322" y="3289852"/>
                </a:lnTo>
                <a:lnTo>
                  <a:pt x="526774" y="3389243"/>
                </a:lnTo>
                <a:lnTo>
                  <a:pt x="387627" y="3409122"/>
                </a:lnTo>
                <a:lnTo>
                  <a:pt x="367748" y="3588026"/>
                </a:lnTo>
                <a:lnTo>
                  <a:pt x="29818" y="3597965"/>
                </a:lnTo>
                <a:lnTo>
                  <a:pt x="0" y="3299791"/>
                </a:lnTo>
                <a:lnTo>
                  <a:pt x="168966" y="3240156"/>
                </a:lnTo>
                <a:lnTo>
                  <a:pt x="109331" y="3140765"/>
                </a:lnTo>
                <a:lnTo>
                  <a:pt x="288235" y="3130826"/>
                </a:lnTo>
                <a:lnTo>
                  <a:pt x="198783" y="2922104"/>
                </a:lnTo>
                <a:lnTo>
                  <a:pt x="347870" y="2872409"/>
                </a:lnTo>
                <a:lnTo>
                  <a:pt x="278296" y="2683565"/>
                </a:lnTo>
                <a:lnTo>
                  <a:pt x="417444" y="2663687"/>
                </a:lnTo>
                <a:lnTo>
                  <a:pt x="367748" y="2484783"/>
                </a:lnTo>
                <a:lnTo>
                  <a:pt x="516835" y="2474843"/>
                </a:lnTo>
                <a:lnTo>
                  <a:pt x="477079" y="2355574"/>
                </a:lnTo>
                <a:lnTo>
                  <a:pt x="576470" y="2325756"/>
                </a:lnTo>
                <a:lnTo>
                  <a:pt x="546653" y="2166730"/>
                </a:lnTo>
                <a:lnTo>
                  <a:pt x="705679" y="2186609"/>
                </a:lnTo>
                <a:lnTo>
                  <a:pt x="675861" y="2047461"/>
                </a:lnTo>
                <a:lnTo>
                  <a:pt x="775253" y="2097156"/>
                </a:lnTo>
                <a:lnTo>
                  <a:pt x="824948" y="1818861"/>
                </a:lnTo>
                <a:lnTo>
                  <a:pt x="964096" y="1838739"/>
                </a:lnTo>
                <a:lnTo>
                  <a:pt x="934279" y="1749287"/>
                </a:lnTo>
                <a:lnTo>
                  <a:pt x="1023731" y="1739348"/>
                </a:lnTo>
                <a:lnTo>
                  <a:pt x="1003853" y="1590261"/>
                </a:lnTo>
                <a:lnTo>
                  <a:pt x="765314" y="1639956"/>
                </a:lnTo>
                <a:lnTo>
                  <a:pt x="894522" y="1520687"/>
                </a:lnTo>
                <a:lnTo>
                  <a:pt x="884583" y="1381539"/>
                </a:lnTo>
                <a:lnTo>
                  <a:pt x="546653" y="1421296"/>
                </a:lnTo>
                <a:lnTo>
                  <a:pt x="904461" y="1321904"/>
                </a:lnTo>
                <a:lnTo>
                  <a:pt x="815009" y="1202635"/>
                </a:lnTo>
                <a:lnTo>
                  <a:pt x="626166" y="1202635"/>
                </a:lnTo>
                <a:lnTo>
                  <a:pt x="685800" y="1043609"/>
                </a:lnTo>
                <a:lnTo>
                  <a:pt x="536714" y="1043609"/>
                </a:lnTo>
                <a:lnTo>
                  <a:pt x="606287" y="914400"/>
                </a:lnTo>
                <a:lnTo>
                  <a:pt x="397566" y="914400"/>
                </a:lnTo>
                <a:lnTo>
                  <a:pt x="427383" y="795130"/>
                </a:lnTo>
                <a:lnTo>
                  <a:pt x="427383" y="795130"/>
                </a:lnTo>
                <a:lnTo>
                  <a:pt x="417444" y="586409"/>
                </a:lnTo>
                <a:lnTo>
                  <a:pt x="178905" y="556591"/>
                </a:lnTo>
                <a:lnTo>
                  <a:pt x="218661" y="437322"/>
                </a:lnTo>
                <a:lnTo>
                  <a:pt x="89453" y="477078"/>
                </a:lnTo>
                <a:lnTo>
                  <a:pt x="149087" y="308113"/>
                </a:lnTo>
                <a:lnTo>
                  <a:pt x="49696" y="308113"/>
                </a:lnTo>
                <a:lnTo>
                  <a:pt x="69574" y="1093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00C-DB43-4F85-97AB-C775D17C5B4E}" type="slidenum">
              <a:rPr lang="en-GB" smtClean="0"/>
              <a:pPr/>
              <a:t>9</a:t>
            </a:fld>
            <a:r>
              <a:rPr lang="en-GB" smtClean="0"/>
              <a:t>/15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22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92352</TotalTime>
  <Words>1938</Words>
  <Application>Microsoft Macintosh PowerPoint</Application>
  <PresentationFormat>On-screen Show (4:3)</PresentationFormat>
  <Paragraphs>414</Paragraphs>
  <Slides>24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Transparent Re-alignment of the  Diamond Storage Ring  M. Apollonio – Diamond Light Source Ltd    ESLS – XXII Workshop,   ESRF Grenoble,  November 25th 2014 </vt:lpstr>
      <vt:lpstr>Slide 2</vt:lpstr>
      <vt:lpstr>Slide 3</vt:lpstr>
      <vt:lpstr>Reduced Vertical Emittance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Reduced Vertical Emittance</vt:lpstr>
      <vt:lpstr>Reduced Vertical Emittance</vt:lpstr>
      <vt:lpstr>Slide 24</vt:lpstr>
    </vt:vector>
  </TitlesOfParts>
  <Company>Diamond Light Source Limited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xph53246</dc:creator>
  <cp:lastModifiedBy>Marco Apollonio</cp:lastModifiedBy>
  <cp:revision>1561</cp:revision>
  <dcterms:created xsi:type="dcterms:W3CDTF">2014-11-25T11:34:25Z</dcterms:created>
  <dcterms:modified xsi:type="dcterms:W3CDTF">2014-11-25T11:38:54Z</dcterms:modified>
</cp:coreProperties>
</file>