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15"/>
  </p:notesMasterIdLst>
  <p:sldIdLst>
    <p:sldId id="261" r:id="rId2"/>
    <p:sldId id="390" r:id="rId3"/>
    <p:sldId id="473" r:id="rId4"/>
    <p:sldId id="483" r:id="rId5"/>
    <p:sldId id="474" r:id="rId6"/>
    <p:sldId id="475" r:id="rId7"/>
    <p:sldId id="484" r:id="rId8"/>
    <p:sldId id="485" r:id="rId9"/>
    <p:sldId id="478" r:id="rId10"/>
    <p:sldId id="479" r:id="rId11"/>
    <p:sldId id="482" r:id="rId12"/>
    <p:sldId id="481" r:id="rId13"/>
    <p:sldId id="48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FFFF00"/>
    <a:srgbClr val="00FF99"/>
    <a:srgbClr val="FFFFFF"/>
    <a:srgbClr val="00FFFF"/>
    <a:srgbClr val="FF0000"/>
    <a:srgbClr val="00FF00"/>
    <a:srgbClr val="00CC00"/>
    <a:srgbClr val="BFBF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96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3" d="100"/>
        <a:sy n="1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37196-1700-452F-BB29-2E670181CC87}" type="datetimeFigureOut">
              <a:rPr lang="en-GB" smtClean="0"/>
              <a:pPr/>
              <a:t>27/11/2014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A0F85-DFA0-4A38-8FC8-FC25D18915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0264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B967-891E-4DF3-AC7E-5A75454A6A01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55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433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460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190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28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084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822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316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835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22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206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52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8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9C0AD-D1F3-4B52-BD4A-4414799D88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7504" y="2056844"/>
            <a:ext cx="87322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approach </a:t>
            </a:r>
            <a:r>
              <a:rPr lang="en-GB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GB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</a:t>
            </a:r>
            <a:r>
              <a:rPr lang="en-GB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coupling in Elettra: strategy and simulations</a:t>
            </a:r>
            <a:endParaRPr lang="it-IT" sz="24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8789"/>
            <a:ext cx="2708364" cy="10059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6242" y="3984876"/>
            <a:ext cx="59478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Di Mitri</a:t>
            </a:r>
            <a:r>
              <a:rPr lang="en-GB" sz="2000" dirty="0" smtClean="0">
                <a:solidFill>
                  <a:prstClr val="black"/>
                </a:solidFill>
              </a:rPr>
              <a:t>, </a:t>
            </a:r>
            <a:r>
              <a:rPr lang="en-GB" sz="2000" i="1" dirty="0" smtClean="0">
                <a:solidFill>
                  <a:prstClr val="black"/>
                </a:solidFill>
              </a:rPr>
              <a:t>D. </a:t>
            </a:r>
            <a:r>
              <a:rPr lang="en-GB" sz="2000" i="1" dirty="0" err="1" smtClean="0">
                <a:solidFill>
                  <a:prstClr val="black"/>
                </a:solidFill>
              </a:rPr>
              <a:t>Castronovo</a:t>
            </a:r>
            <a:r>
              <a:rPr lang="en-GB" sz="2000" i="1" dirty="0">
                <a:solidFill>
                  <a:prstClr val="black"/>
                </a:solidFill>
              </a:rPr>
              <a:t>, </a:t>
            </a:r>
            <a:r>
              <a:rPr lang="en-GB" sz="2000" i="1" dirty="0" smtClean="0">
                <a:solidFill>
                  <a:prstClr val="black"/>
                </a:solidFill>
              </a:rPr>
              <a:t>B. </a:t>
            </a:r>
            <a:r>
              <a:rPr lang="en-GB" sz="2000" i="1" dirty="0" err="1" smtClean="0">
                <a:solidFill>
                  <a:prstClr val="black"/>
                </a:solidFill>
              </a:rPr>
              <a:t>Diviacco</a:t>
            </a:r>
            <a:r>
              <a:rPr lang="en-GB" sz="2000" i="1" dirty="0" smtClean="0">
                <a:solidFill>
                  <a:prstClr val="black"/>
                </a:solidFill>
              </a:rPr>
              <a:t>, E</a:t>
            </a:r>
            <a:r>
              <a:rPr lang="en-GB" sz="2000" i="1" dirty="0">
                <a:solidFill>
                  <a:prstClr val="black"/>
                </a:solidFill>
              </a:rPr>
              <a:t>. </a:t>
            </a:r>
            <a:r>
              <a:rPr lang="en-GB" sz="2000" i="1" dirty="0" err="1" smtClean="0">
                <a:solidFill>
                  <a:prstClr val="black"/>
                </a:solidFill>
              </a:rPr>
              <a:t>Karantzoulis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GB" sz="2000" b="1" dirty="0" smtClean="0">
                <a:solidFill>
                  <a:prstClr val="black"/>
                </a:solidFill>
              </a:rPr>
              <a:t>Elettra Sincrotrone Trieste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69552" y="171576"/>
            <a:ext cx="51976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European Synchrotron Light Source </a:t>
            </a:r>
            <a:r>
              <a:rPr lang="en-US" altLang="en-US" sz="2000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              XXII Conference, Grenoble 2014 </a:t>
            </a:r>
            <a:endParaRPr lang="en-GB" altLang="en-US" sz="20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05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5746" y="26400"/>
            <a:ext cx="70294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Nonlinear Dynamics, Insertion Devices</a:t>
            </a:r>
            <a:endParaRPr lang="en-US" alt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2976" y="2507663"/>
            <a:ext cx="8019395" cy="3177687"/>
            <a:chOff x="457200" y="2023207"/>
            <a:chExt cx="8019395" cy="31776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2023207"/>
              <a:ext cx="3785837" cy="317768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2381" y="2036863"/>
              <a:ext cx="3874214" cy="295237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2976" y="2507663"/>
            <a:ext cx="8019395" cy="3148924"/>
            <a:chOff x="334072" y="1180847"/>
            <a:chExt cx="6300218" cy="250497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072" y="1180847"/>
              <a:ext cx="2960191" cy="2504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8456" y="1198931"/>
              <a:ext cx="3055834" cy="23414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115056" y="647508"/>
            <a:ext cx="891994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omic Sans MS" panose="030F0702030302020204" pitchFamily="66" charset="0"/>
              </a:rPr>
              <a:t>Preliminary investigation of the nonlinear dynamics and stability is ongoing. Below, the pessimistic case of </a:t>
            </a:r>
            <a:r>
              <a:rPr lang="en-GB" sz="2000" i="1" dirty="0" smtClean="0">
                <a:latin typeface="Comic Sans MS" panose="030F0702030302020204" pitchFamily="66" charset="0"/>
              </a:rPr>
              <a:t>7 IDs</a:t>
            </a:r>
            <a:r>
              <a:rPr lang="en-GB" sz="2000" dirty="0" smtClean="0">
                <a:latin typeface="Comic Sans MS" panose="030F0702030302020204" pitchFamily="66" charset="0"/>
              </a:rPr>
              <a:t>, planar and elliptical, </a:t>
            </a:r>
            <a:r>
              <a:rPr lang="en-GB" sz="2000" i="1" dirty="0" smtClean="0">
                <a:latin typeface="Comic Sans MS" panose="030F0702030302020204" pitchFamily="66" charset="0"/>
              </a:rPr>
              <a:t>all</a:t>
            </a:r>
            <a:r>
              <a:rPr lang="en-GB" sz="2000" dirty="0" smtClean="0">
                <a:latin typeface="Comic Sans MS" panose="030F0702030302020204" pitchFamily="66" charset="0"/>
              </a:rPr>
              <a:t> at </a:t>
            </a:r>
            <a:r>
              <a:rPr lang="en-GB" sz="2000" i="1" dirty="0" smtClean="0">
                <a:latin typeface="Comic Sans MS" panose="030F0702030302020204" pitchFamily="66" charset="0"/>
              </a:rPr>
              <a:t>minimum gap (used kick maps in Elegant).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Comic Sans MS" panose="030F0702030302020204" pitchFamily="66" charset="0"/>
              </a:rPr>
              <a:t>Plots are </a:t>
            </a:r>
            <a:r>
              <a:rPr lang="en-GB" sz="2000" u="sng" dirty="0" smtClean="0">
                <a:latin typeface="Comic Sans MS" panose="030F0702030302020204" pitchFamily="66" charset="0"/>
              </a:rPr>
              <a:t>before</a:t>
            </a:r>
            <a:r>
              <a:rPr lang="en-GB" sz="2000" dirty="0" smtClean="0">
                <a:latin typeface="Comic Sans MS" panose="030F0702030302020204" pitchFamily="66" charset="0"/>
              </a:rPr>
              <a:t> and </a:t>
            </a:r>
            <a:r>
              <a:rPr lang="en-GB" sz="2000" u="sng" dirty="0" smtClean="0">
                <a:latin typeface="Comic Sans MS" panose="030F0702030302020204" pitchFamily="66" charset="0"/>
              </a:rPr>
              <a:t>after</a:t>
            </a:r>
            <a:r>
              <a:rPr lang="en-GB" sz="2000" dirty="0" smtClean="0">
                <a:latin typeface="Comic Sans MS" panose="030F0702030302020204" pitchFamily="66" charset="0"/>
              </a:rPr>
              <a:t> coupling correction with 12 skew </a:t>
            </a:r>
            <a:r>
              <a:rPr lang="en-GB" sz="2000" dirty="0" err="1" smtClean="0">
                <a:latin typeface="Comic Sans MS" panose="030F0702030302020204" pitchFamily="66" charset="0"/>
              </a:rPr>
              <a:t>quadrupoles</a:t>
            </a:r>
            <a:r>
              <a:rPr lang="en-GB" sz="2000" dirty="0" smtClean="0">
                <a:latin typeface="Comic Sans MS" panose="030F0702030302020204" pitchFamily="66" charset="0"/>
              </a:rPr>
              <a:t> (</a:t>
            </a:r>
            <a:r>
              <a:rPr lang="en-GB" sz="2000" dirty="0" err="1" smtClean="0">
                <a:latin typeface="Comic Sans MS" panose="030F0702030302020204" pitchFamily="66" charset="0"/>
              </a:rPr>
              <a:t>emitRatio</a:t>
            </a:r>
            <a:r>
              <a:rPr lang="en-GB" sz="2000" dirty="0">
                <a:latin typeface="Comic Sans MS" panose="030F0702030302020204" pitchFamily="66" charset="0"/>
                <a:sym typeface="Symbol" panose="05050102010706020507" pitchFamily="18" charset="2"/>
              </a:rPr>
              <a:t>=</a:t>
            </a: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0.1%, </a:t>
            </a:r>
            <a:r>
              <a:rPr lang="en-GB" sz="2000" baseline="-25000" dirty="0" err="1" smtClean="0">
                <a:latin typeface="Comic Sans MS" panose="030F0702030302020204" pitchFamily="66" charset="0"/>
                <a:sym typeface="Symbol" panose="05050102010706020507" pitchFamily="18" charset="2"/>
              </a:rPr>
              <a:t>y,rms</a:t>
            </a: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=6mm).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057" y="5802553"/>
            <a:ext cx="9028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dirty="0" err="1" smtClean="0">
                <a:latin typeface="Comic Sans MS" panose="030F0702030302020204" pitchFamily="66" charset="0"/>
              </a:rPr>
              <a:t>Touschek</a:t>
            </a:r>
            <a:r>
              <a:rPr lang="en-GB" sz="2000" dirty="0" smtClean="0">
                <a:latin typeface="Comic Sans MS" panose="030F0702030302020204" pitchFamily="66" charset="0"/>
              </a:rPr>
              <a:t> lifetime (300mA@2GeV) shrinks from 20hs to 14hs.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588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5746" y="26400"/>
            <a:ext cx="58096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Magnetic &amp; Mechanical </a:t>
            </a:r>
            <a:r>
              <a:rPr lang="it-IT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</a:t>
            </a:r>
            <a:r>
              <a:rPr lang="it-IT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esign </a:t>
            </a:r>
            <a:endParaRPr lang="en-US" alt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73" t="81521" r="16049" b="2408"/>
          <a:stretch/>
        </p:blipFill>
        <p:spPr>
          <a:xfrm>
            <a:off x="1606253" y="705937"/>
            <a:ext cx="2749257" cy="50261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1059" y="1431739"/>
            <a:ext cx="5892127" cy="1768244"/>
            <a:chOff x="178136" y="708510"/>
            <a:chExt cx="5892127" cy="1768244"/>
          </a:xfrm>
        </p:grpSpPr>
        <p:grpSp>
          <p:nvGrpSpPr>
            <p:cNvPr id="11" name="Group 10"/>
            <p:cNvGrpSpPr/>
            <p:nvPr/>
          </p:nvGrpSpPr>
          <p:grpSpPr>
            <a:xfrm>
              <a:off x="178136" y="708510"/>
              <a:ext cx="5892127" cy="1768244"/>
              <a:chOff x="1253515" y="1326183"/>
              <a:chExt cx="5898183" cy="112029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9387" t="29313" r="11102" b="24759"/>
              <a:stretch/>
            </p:blipFill>
            <p:spPr>
              <a:xfrm>
                <a:off x="1253515" y="1326183"/>
                <a:ext cx="5898183" cy="1120291"/>
              </a:xfrm>
              <a:prstGeom prst="rect">
                <a:avLst/>
              </a:prstGeom>
            </p:spPr>
          </p:pic>
          <p:sp>
            <p:nvSpPr>
              <p:cNvPr id="10" name="Down Arrow 9"/>
              <p:cNvSpPr/>
              <p:nvPr/>
            </p:nvSpPr>
            <p:spPr>
              <a:xfrm flipV="1">
                <a:off x="3360874" y="1704659"/>
                <a:ext cx="229105" cy="411865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95881" y="1961945"/>
              <a:ext cx="28739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Room for skew quad, &lt;0.3m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H="1">
            <a:off x="61060" y="927424"/>
            <a:ext cx="1446790" cy="50431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53913" y="932880"/>
            <a:ext cx="1499273" cy="50431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019800" y="957245"/>
            <a:ext cx="3124200" cy="2367751"/>
            <a:chOff x="6118203" y="999179"/>
            <a:chExt cx="3025797" cy="2295083"/>
          </a:xfrm>
        </p:grpSpPr>
        <p:pic>
          <p:nvPicPr>
            <p:cNvPr id="13" name="Picture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8203" y="1081386"/>
              <a:ext cx="3025797" cy="2212876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H="1">
              <a:off x="7508980" y="999179"/>
              <a:ext cx="18167" cy="2101303"/>
            </a:xfrm>
            <a:prstGeom prst="line">
              <a:avLst/>
            </a:prstGeom>
            <a:ln w="38100">
              <a:solidFill>
                <a:srgbClr val="FF33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355" y="3253082"/>
            <a:ext cx="3423546" cy="30501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87879" y="3623939"/>
            <a:ext cx="53350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</a:rPr>
              <a:t>Magnetic design is in progress according to specification: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physical </a:t>
            </a:r>
            <a:r>
              <a:rPr lang="en-GB" sz="2000" dirty="0">
                <a:latin typeface="Comic Sans MS" panose="030F0702030302020204" pitchFamily="66" charset="0"/>
              </a:rPr>
              <a:t>l</a:t>
            </a:r>
            <a:r>
              <a:rPr lang="en-GB" sz="2000" dirty="0" smtClean="0">
                <a:latin typeface="Comic Sans MS" panose="030F0702030302020204" pitchFamily="66" charset="0"/>
              </a:rPr>
              <a:t>ength &lt; 0.3 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integrated norm. strength k</a:t>
            </a:r>
            <a:r>
              <a:rPr lang="en-GB" sz="2000" baseline="-25000" dirty="0" smtClean="0">
                <a:latin typeface="Comic Sans MS" panose="030F0702030302020204" pitchFamily="66" charset="0"/>
              </a:rPr>
              <a:t>1</a:t>
            </a:r>
            <a:r>
              <a:rPr lang="en-GB" sz="2000" dirty="0" smtClean="0">
                <a:latin typeface="Comic Sans MS" panose="030F0702030302020204" pitchFamily="66" charset="0"/>
              </a:rPr>
              <a:t>l &lt; 0.015 m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-1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bore diameter </a:t>
            </a: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</a:t>
            </a:r>
            <a:r>
              <a:rPr lang="en-GB" sz="2000" dirty="0" smtClean="0">
                <a:latin typeface="Comic Sans MS" panose="030F0702030302020204" pitchFamily="66" charset="0"/>
              </a:rPr>
              <a:t> 85 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power supply at </a:t>
            </a: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</a:t>
            </a:r>
            <a:r>
              <a:rPr lang="en-GB" sz="2000" dirty="0" smtClean="0">
                <a:latin typeface="Comic Sans MS" panose="030F0702030302020204" pitchFamily="66" charset="0"/>
              </a:rPr>
              <a:t> 20 A (30W)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00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5746" y="26400"/>
            <a:ext cx="44566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Preliminary Conclusions</a:t>
            </a:r>
            <a:endParaRPr lang="en-US" alt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146" y="702010"/>
            <a:ext cx="8961685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000" b="1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1. Coupling correction is feasible with skew </a:t>
            </a:r>
            <a:r>
              <a:rPr lang="en-GB" sz="2000" b="1" dirty="0" err="1" smtClean="0">
                <a:latin typeface="Comic Sans MS" panose="030F0702030302020204" pitchFamily="66" charset="0"/>
                <a:sym typeface="Symbol" panose="05050102010706020507" pitchFamily="18" charset="2"/>
              </a:rPr>
              <a:t>quadrupoles</a:t>
            </a:r>
            <a:r>
              <a:rPr lang="en-GB" sz="2000" b="1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: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sym typeface="Symbol" panose="05050102010706020507" pitchFamily="18" charset="2"/>
              </a:rPr>
              <a:t>Skew quads norm. integrated strength K</a:t>
            </a:r>
            <a:r>
              <a:rPr lang="en-GB" sz="2000" baseline="-25000" dirty="0">
                <a:latin typeface="Comic Sans MS" panose="030F0702030302020204" pitchFamily="66" charset="0"/>
                <a:sym typeface="Symbol" panose="05050102010706020507" pitchFamily="18" charset="2"/>
              </a:rPr>
              <a:t>1</a:t>
            </a:r>
            <a:r>
              <a:rPr lang="en-GB" sz="2000" dirty="0">
                <a:latin typeface="Comic Sans MS" panose="030F0702030302020204" pitchFamily="66" charset="0"/>
                <a:sym typeface="Symbol" panose="05050102010706020507" pitchFamily="18" charset="2"/>
              </a:rPr>
              <a:t>l  0.015 m</a:t>
            </a:r>
            <a:r>
              <a:rPr lang="en-GB" sz="2000" baseline="30000" dirty="0">
                <a:latin typeface="Comic Sans MS" panose="030F0702030302020204" pitchFamily="66" charset="0"/>
                <a:sym typeface="Symbol" panose="05050102010706020507" pitchFamily="18" charset="2"/>
              </a:rPr>
              <a:t>-1</a:t>
            </a:r>
            <a:r>
              <a:rPr lang="en-GB" sz="2000" dirty="0">
                <a:latin typeface="Comic Sans MS" panose="030F0702030302020204" pitchFamily="66" charset="0"/>
                <a:sym typeface="Symbol" panose="05050102010706020507" pitchFamily="18" charset="2"/>
              </a:rPr>
              <a:t> (0.12T @ 2.4GeV)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sym typeface="Symbol" panose="05050102010706020507" pitchFamily="18" charset="2"/>
              </a:rPr>
              <a:t>Skew </a:t>
            </a: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quad is </a:t>
            </a:r>
            <a:r>
              <a:rPr lang="en-GB" sz="2000" dirty="0">
                <a:latin typeface="Comic Sans MS" panose="030F0702030302020204" pitchFamily="66" charset="0"/>
                <a:sym typeface="Symbol" panose="05050102010706020507" pitchFamily="18" charset="2"/>
              </a:rPr>
              <a:t>feasible and </a:t>
            </a: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fits </a:t>
            </a:r>
            <a:r>
              <a:rPr lang="en-GB" sz="2000" dirty="0">
                <a:latin typeface="Comic Sans MS" panose="030F0702030302020204" pitchFamily="66" charset="0"/>
                <a:sym typeface="Symbol" panose="05050102010706020507" pitchFamily="18" charset="2"/>
              </a:rPr>
              <a:t>into the </a:t>
            </a: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present DBA cell for simultaneous - and -coupling correction.</a:t>
            </a:r>
            <a:endParaRPr lang="en-GB" sz="2000" dirty="0"/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 4 families (over 12 quads) are required to halve both  and </a:t>
            </a:r>
            <a:r>
              <a:rPr lang="en-GB" sz="2000" baseline="-25000" dirty="0" err="1" smtClean="0">
                <a:latin typeface="Comic Sans MS" panose="030F0702030302020204" pitchFamily="66" charset="0"/>
                <a:sym typeface="Symbol" panose="05050102010706020507" pitchFamily="18" charset="2"/>
              </a:rPr>
              <a:t>y,rms</a:t>
            </a:r>
            <a:endParaRPr lang="en-GB" sz="2000" dirty="0" smtClean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sym typeface="Symbol" panose="05050102010706020507" pitchFamily="18" charset="2"/>
              </a:rPr>
              <a:t> </a:t>
            </a: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6 families (over 12 quads) ensure best control of </a:t>
            </a:r>
            <a:r>
              <a:rPr lang="en-GB" sz="2000" baseline="-25000" dirty="0" err="1" smtClean="0">
                <a:latin typeface="Comic Sans MS" panose="030F0702030302020204" pitchFamily="66" charset="0"/>
                <a:sym typeface="Symbol" panose="05050102010706020507" pitchFamily="18" charset="2"/>
              </a:rPr>
              <a:t>y,rms</a:t>
            </a: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GB" sz="2000" dirty="0">
                <a:latin typeface="Comic Sans MS" panose="030F0702030302020204" pitchFamily="66" charset="0"/>
                <a:sym typeface="Symbol" panose="05050102010706020507" pitchFamily="18" charset="2"/>
              </a:rPr>
              <a:t>and </a:t>
            </a:r>
            <a:r>
              <a:rPr lang="en-GB" sz="2000" dirty="0" err="1" smtClean="0">
                <a:latin typeface="Comic Sans MS" panose="030F0702030302020204" pitchFamily="66" charset="0"/>
                <a:sym typeface="Symbol" panose="05050102010706020507" pitchFamily="18" charset="2"/>
              </a:rPr>
              <a:t>xy</a:t>
            </a: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-Tilt @IDs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46" y="3801388"/>
            <a:ext cx="8981086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000" b="1" dirty="0"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en-GB" sz="2000" b="1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. Next steps with Elegant: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Upgrade model with fringe fields, higher order components and new machine survey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Include orbit manipulation for improving the simultaneous </a:t>
            </a:r>
            <a:r>
              <a:rPr lang="en-GB" sz="2000" dirty="0">
                <a:latin typeface="Comic Sans MS" panose="030F0702030302020204" pitchFamily="66" charset="0"/>
                <a:sym typeface="Symbol" panose="05050102010706020507" pitchFamily="18" charset="2"/>
              </a:rPr>
              <a:t>minimization of local and global </a:t>
            </a: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variables.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Compare with coupling correction via “skew quad - response matrix” (</a:t>
            </a:r>
            <a:r>
              <a:rPr lang="en-GB" sz="2000" i="1" dirty="0" err="1" smtClean="0">
                <a:latin typeface="Comic Sans MS" panose="030F0702030302020204" pitchFamily="66" charset="0"/>
                <a:sym typeface="Symbol" panose="05050102010706020507" pitchFamily="18" charset="2"/>
              </a:rPr>
              <a:t>Pelegant</a:t>
            </a:r>
            <a:r>
              <a:rPr lang="en-GB" sz="2000" i="1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)</a:t>
            </a:r>
            <a:endParaRPr lang="en-GB" sz="2000" dirty="0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4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863747" y="1708448"/>
            <a:ext cx="70691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Thank You for Your kind attention</a:t>
            </a:r>
            <a:endParaRPr lang="en-US" altLang="en-US" sz="36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548853" y="3436728"/>
            <a:ext cx="79800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Questions and comments are welcome</a:t>
            </a:r>
            <a:endParaRPr lang="en-US" altLang="en-US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99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5746" y="26400"/>
            <a:ext cx="15442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Premise</a:t>
            </a:r>
            <a:endParaRPr lang="en-US" alt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722" y="615108"/>
            <a:ext cx="872616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400"/>
              </a:spcAft>
              <a:buFont typeface="Wingdings" panose="05000000000000000000" pitchFamily="2" charset="2"/>
              <a:buChar char="q"/>
            </a:pPr>
            <a:r>
              <a:rPr lang="en-GB" sz="2200" dirty="0" smtClean="0">
                <a:latin typeface="Comic Sans MS" panose="030F0702030302020204" pitchFamily="66" charset="0"/>
              </a:rPr>
              <a:t>Elettra has been running for </a:t>
            </a:r>
            <a:r>
              <a:rPr lang="en-GB" sz="22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</a:t>
            </a:r>
            <a:r>
              <a:rPr lang="en-GB" sz="2200" dirty="0" smtClean="0">
                <a:latin typeface="Comic Sans MS" panose="030F0702030302020204" pitchFamily="66" charset="0"/>
              </a:rPr>
              <a:t>20 years with neither skew quads nor </a:t>
            </a:r>
            <a:r>
              <a:rPr lang="en-GB" sz="2200" i="1" dirty="0" smtClean="0">
                <a:latin typeface="Comic Sans MS" panose="030F0702030302020204" pitchFamily="66" charset="0"/>
              </a:rPr>
              <a:t>systematic</a:t>
            </a:r>
            <a:r>
              <a:rPr lang="en-GB" sz="2200" dirty="0" smtClean="0">
                <a:latin typeface="Comic Sans MS" panose="030F0702030302020204" pitchFamily="66" charset="0"/>
              </a:rPr>
              <a:t> LOCO-based control. In-house codes routinely ensure </a:t>
            </a:r>
            <a:r>
              <a:rPr lang="en-GB" sz="2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</a:t>
            </a:r>
            <a:r>
              <a:rPr lang="en-GB" sz="2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GB" sz="2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% </a:t>
            </a:r>
            <a:r>
              <a:rPr lang="en-GB" sz="2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coupling</a:t>
            </a:r>
            <a:r>
              <a:rPr lang="en-GB" sz="2200" dirty="0" smtClean="0">
                <a:latin typeface="Comic Sans MS" panose="030F0702030302020204" pitchFamily="66" charset="0"/>
              </a:rPr>
              <a:t> via orbit manipulation for spurious vertical dispersion.</a:t>
            </a:r>
          </a:p>
          <a:p>
            <a:pPr marL="342900" indent="-342900" algn="just">
              <a:spcAft>
                <a:spcPts val="1400"/>
              </a:spcAft>
              <a:buFont typeface="Wingdings" panose="05000000000000000000" pitchFamily="2" charset="2"/>
              <a:buChar char="q"/>
            </a:pPr>
            <a:r>
              <a:rPr lang="en-GB" sz="2200" dirty="0" smtClean="0">
                <a:latin typeface="Comic Sans MS" panose="030F0702030302020204" pitchFamily="66" charset="0"/>
              </a:rPr>
              <a:t>A recent proposal for the lattice upgrade pushed us to acquire confidence with </a:t>
            </a:r>
            <a:r>
              <a:rPr lang="en-GB" sz="2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skew </a:t>
            </a:r>
            <a:r>
              <a:rPr lang="en-GB" sz="22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quadrupoles</a:t>
            </a:r>
            <a:r>
              <a:rPr lang="en-GB" sz="2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for coupling correction</a:t>
            </a:r>
            <a:r>
              <a:rPr lang="en-GB" sz="2200" dirty="0" smtClean="0">
                <a:latin typeface="Comic Sans MS" panose="030F0702030302020204" pitchFamily="66" charset="0"/>
              </a:rPr>
              <a:t>. </a:t>
            </a:r>
          </a:p>
          <a:p>
            <a:pPr marL="342900" indent="-342900" algn="just">
              <a:spcAft>
                <a:spcPts val="1400"/>
              </a:spcAft>
              <a:buFont typeface="Wingdings" panose="05000000000000000000" pitchFamily="2" charset="2"/>
              <a:buChar char="q"/>
            </a:pPr>
            <a:r>
              <a:rPr lang="en-GB" sz="2200" dirty="0" smtClean="0">
                <a:latin typeface="Comic Sans MS" panose="030F0702030302020204" pitchFamily="66" charset="0"/>
              </a:rPr>
              <a:t>Being the LOCO modelling and interface to machine still in progress, </a:t>
            </a:r>
            <a:r>
              <a:rPr lang="en-GB" sz="2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Elegant code</a:t>
            </a:r>
            <a:r>
              <a:rPr lang="en-GB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2200" dirty="0" smtClean="0">
                <a:latin typeface="Comic Sans MS" panose="030F0702030302020204" pitchFamily="66" charset="0"/>
              </a:rPr>
              <a:t>is being used to identify a (finite) hyperspace of parameters that promises </a:t>
            </a:r>
            <a:r>
              <a:rPr lang="en-GB" sz="2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coupling control down to </a:t>
            </a:r>
            <a:r>
              <a:rPr lang="en-GB" sz="2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</a:t>
            </a:r>
            <a:r>
              <a:rPr lang="en-GB" sz="2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0.1% level</a:t>
            </a:r>
            <a:r>
              <a:rPr lang="en-GB" sz="2200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200" dirty="0" smtClean="0">
                <a:latin typeface="Comic Sans MS" panose="030F0702030302020204" pitchFamily="66" charset="0"/>
              </a:rPr>
              <a:t>In fact, this is a numerical exercise that reveals well-known concepts in coupling theory. You are invited to shine some light both on the strategy and the quantitative results that come out from this exercise.</a:t>
            </a:r>
            <a:endParaRPr lang="en-GB" sz="2200" dirty="0">
              <a:latin typeface="Comic Sans MS" panose="030F0702030302020204" pitchFamily="66" charset="0"/>
            </a:endParaRPr>
          </a:p>
          <a:p>
            <a:pPr marL="342900" indent="-342900" algn="just">
              <a:spcAft>
                <a:spcPts val="1400"/>
              </a:spcAft>
              <a:buFont typeface="Wingdings" panose="05000000000000000000" pitchFamily="2" charset="2"/>
              <a:buChar char="q"/>
            </a:pPr>
            <a:r>
              <a:rPr lang="en-GB" sz="2200" i="1" dirty="0" smtClean="0">
                <a:latin typeface="Comic Sans MS" panose="030F0702030302020204" pitchFamily="66" charset="0"/>
              </a:rPr>
              <a:t>Thank you in advance.</a:t>
            </a:r>
            <a:endParaRPr lang="en-GB" sz="20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344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5746" y="26400"/>
            <a:ext cx="55306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Modeling Coupling in Elegant</a:t>
            </a:r>
            <a:endParaRPr lang="en-US" alt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8362" y="757812"/>
            <a:ext cx="8995638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4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GLOBAL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variables (defined through uncoupled optics + errors):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</a:p>
          <a:p>
            <a:pPr lvl="1" algn="just">
              <a:spcAft>
                <a:spcPts val="2400"/>
              </a:spcAft>
            </a:pPr>
            <a:r>
              <a:rPr lang="en-GB" sz="2000" dirty="0" smtClean="0">
                <a:latin typeface="Comic Sans MS" panose="030F0702030302020204" pitchFamily="66" charset="0"/>
              </a:rPr>
              <a:t>Normal mode emittances: </a:t>
            </a: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</a:t>
            </a:r>
            <a:r>
              <a:rPr lang="en-GB" sz="2000" baseline="-25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1</a:t>
            </a: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, </a:t>
            </a:r>
            <a:r>
              <a:rPr lang="en-GB" sz="2000" baseline="-25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</a:p>
          <a:p>
            <a:pPr lvl="1" algn="just">
              <a:spcAft>
                <a:spcPts val="2400"/>
              </a:spcAft>
            </a:pP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Coupling integral: </a:t>
            </a:r>
          </a:p>
          <a:p>
            <a:pPr lvl="1" algn="just">
              <a:spcAft>
                <a:spcPts val="1400"/>
              </a:spcAft>
            </a:pP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Emittance ratio:</a:t>
            </a:r>
            <a:endParaRPr lang="en-GB" sz="2000" dirty="0" smtClean="0">
              <a:latin typeface="Comic Sans MS" panose="030F0702030302020204" pitchFamily="66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31154214"/>
              </p:ext>
            </p:extLst>
          </p:nvPr>
        </p:nvGraphicFramePr>
        <p:xfrm>
          <a:off x="2862588" y="1701117"/>
          <a:ext cx="3447378" cy="703915"/>
        </p:xfrm>
        <a:graphic>
          <a:graphicData uri="http://schemas.openxmlformats.org/presentationml/2006/ole">
            <p:oleObj spid="_x0000_s65103" name="Equation" r:id="rId3" imgW="2425680" imgH="4950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36011026"/>
              </p:ext>
            </p:extLst>
          </p:nvPr>
        </p:nvGraphicFramePr>
        <p:xfrm>
          <a:off x="2717800" y="2336034"/>
          <a:ext cx="1647825" cy="682625"/>
        </p:xfrm>
        <a:graphic>
          <a:graphicData uri="http://schemas.openxmlformats.org/presentationml/2006/ole">
            <p:oleObj spid="_x0000_s65104" name="Equation" r:id="rId4" imgW="1104840" imgH="4572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1367340"/>
              </p:ext>
            </p:extLst>
          </p:nvPr>
        </p:nvGraphicFramePr>
        <p:xfrm>
          <a:off x="4586277" y="2257418"/>
          <a:ext cx="1533525" cy="757238"/>
        </p:xfrm>
        <a:graphic>
          <a:graphicData uri="http://schemas.openxmlformats.org/presentationml/2006/ole">
            <p:oleObj spid="_x0000_s65105" name="Equation" r:id="rId5" imgW="1028520" imgH="50796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148362" y="3994293"/>
            <a:ext cx="7934893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400"/>
              </a:spcAft>
              <a:buFont typeface="Wingdings" panose="05000000000000000000" pitchFamily="2" charset="2"/>
              <a:buChar char="q"/>
            </a:pP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LOCAL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variables (depend on s-along the ring):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</a:p>
          <a:p>
            <a:pPr lvl="1" algn="just">
              <a:spcAft>
                <a:spcPts val="1200"/>
              </a:spcAft>
            </a:pPr>
            <a:r>
              <a:rPr lang="en-GB" sz="2000" dirty="0" smtClean="0">
                <a:latin typeface="Comic Sans MS" panose="030F0702030302020204" pitchFamily="66" charset="0"/>
              </a:rPr>
              <a:t>Beam sizes: </a:t>
            </a: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</a:t>
            </a:r>
            <a:r>
              <a:rPr lang="en-GB" sz="2000" baseline="-25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y</a:t>
            </a: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, </a:t>
            </a:r>
            <a:r>
              <a:rPr lang="en-GB" sz="2000" baseline="-25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baseline="-25000" dirty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lvl="1" algn="just">
              <a:spcAft>
                <a:spcPts val="1200"/>
              </a:spcAft>
            </a:pP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Apparent emittances: </a:t>
            </a:r>
            <a:r>
              <a:rPr lang="en-GB" sz="2000" baseline="-25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y</a:t>
            </a: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, </a:t>
            </a:r>
            <a:r>
              <a:rPr lang="en-GB" sz="2000" baseline="-25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endParaRPr lang="en-GB" sz="2000" dirty="0" smtClean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lvl="1" algn="just">
              <a:spcAft>
                <a:spcPts val="1200"/>
              </a:spcAft>
            </a:pP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x-y beam Tilt </a:t>
            </a:r>
          </a:p>
          <a:p>
            <a:pPr lvl="1" algn="just">
              <a:spcAft>
                <a:spcPts val="1200"/>
              </a:spcAft>
            </a:pP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Vertical dispersion: </a:t>
            </a:r>
            <a:r>
              <a:rPr lang="en-GB" sz="2000" baseline="-25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25515" y="1592600"/>
            <a:ext cx="3001313" cy="1931776"/>
            <a:chOff x="5825515" y="1592600"/>
            <a:chExt cx="3001313" cy="1931776"/>
          </a:xfrm>
        </p:grpSpPr>
        <p:sp>
          <p:nvSpPr>
            <p:cNvPr id="12" name="TextBox 11"/>
            <p:cNvSpPr txBox="1"/>
            <p:nvPr/>
          </p:nvSpPr>
          <p:spPr>
            <a:xfrm>
              <a:off x="6938954" y="1804867"/>
              <a:ext cx="18878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No immediate  index for </a:t>
              </a:r>
            </a:p>
            <a:p>
              <a:r>
                <a:rPr lang="en-GB" dirty="0" smtClean="0">
                  <a:latin typeface="Comic Sans MS" panose="030F0702030302020204" pitchFamily="66" charset="0"/>
                </a:rPr>
                <a:t>chromatic coupling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23471" y="1592600"/>
              <a:ext cx="2155803" cy="16248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825515" y="2821923"/>
              <a:ext cx="1041568" cy="702453"/>
            </a:xfrm>
            <a:custGeom>
              <a:avLst/>
              <a:gdLst>
                <a:gd name="connsiteX0" fmla="*/ 1041568 w 1041568"/>
                <a:gd name="connsiteY0" fmla="*/ 0 h 702453"/>
                <a:gd name="connsiteX1" fmla="*/ 732731 w 1041568"/>
                <a:gd name="connsiteY1" fmla="*/ 569229 h 702453"/>
                <a:gd name="connsiteX2" fmla="*/ 0 w 1041568"/>
                <a:gd name="connsiteY2" fmla="*/ 702453 h 70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1568" h="702453">
                  <a:moveTo>
                    <a:pt x="1041568" y="0"/>
                  </a:moveTo>
                  <a:cubicBezTo>
                    <a:pt x="973947" y="226077"/>
                    <a:pt x="906326" y="452154"/>
                    <a:pt x="732731" y="569229"/>
                  </a:cubicBezTo>
                  <a:cubicBezTo>
                    <a:pt x="559136" y="686304"/>
                    <a:pt x="279568" y="694378"/>
                    <a:pt x="0" y="702453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99507" y="3243094"/>
            <a:ext cx="575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We evaluate RMS vertical </a:t>
            </a:r>
            <a:r>
              <a:rPr lang="en-GB" sz="2000" dirty="0">
                <a:latin typeface="Comic Sans MS" panose="030F0702030302020204" pitchFamily="66" charset="0"/>
                <a:sym typeface="Symbol" panose="05050102010706020507" pitchFamily="18" charset="2"/>
              </a:rPr>
              <a:t>dispersion: </a:t>
            </a:r>
            <a:r>
              <a:rPr lang="en-GB" sz="2000" baseline="-25000" dirty="0" err="1" smtClean="0">
                <a:latin typeface="Comic Sans MS" panose="030F0702030302020204" pitchFamily="66" charset="0"/>
                <a:sym typeface="Symbol" panose="05050102010706020507" pitchFamily="18" charset="2"/>
              </a:rPr>
              <a:t>y,rms</a:t>
            </a:r>
            <a:endParaRPr lang="en-GB" sz="2000" baseline="-25000" dirty="0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66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5746" y="26400"/>
            <a:ext cx="4254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Strategy of Simulations</a:t>
            </a:r>
            <a:endParaRPr lang="en-US" alt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946" y="724109"/>
            <a:ext cx="879882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Simulate machine with error budget (up to 1000 random seeds):</a:t>
            </a:r>
          </a:p>
          <a:p>
            <a:pPr lvl="1" algn="just"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</a:rPr>
              <a:t>	+ orbit correction</a:t>
            </a:r>
          </a:p>
          <a:p>
            <a:pPr lvl="1" algn="just"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</a:rPr>
              <a:t>	+ tune correction</a:t>
            </a:r>
            <a:endParaRPr lang="en-GB" sz="2000" dirty="0">
              <a:latin typeface="Comic Sans MS" panose="030F0702030302020204" pitchFamily="66" charset="0"/>
            </a:endParaRPr>
          </a:p>
          <a:p>
            <a:pPr lvl="1" algn="just">
              <a:spcAft>
                <a:spcPts val="1800"/>
              </a:spcAft>
            </a:pPr>
            <a:r>
              <a:rPr lang="en-GB" sz="2000" dirty="0">
                <a:latin typeface="Comic Sans MS" panose="030F0702030302020204" pitchFamily="66" charset="0"/>
              </a:rPr>
              <a:t>	+ </a:t>
            </a:r>
            <a:r>
              <a:rPr lang="en-GB" sz="2000" dirty="0" smtClean="0">
                <a:latin typeface="Comic Sans MS" panose="030F0702030302020204" pitchFamily="66" charset="0"/>
              </a:rPr>
              <a:t>chromaticity correction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Quantify coupling through local </a:t>
            </a:r>
            <a:r>
              <a:rPr lang="en-GB" sz="2000" i="1" dirty="0" smtClean="0">
                <a:latin typeface="Comic Sans MS" panose="030F0702030302020204" pitchFamily="66" charset="0"/>
              </a:rPr>
              <a:t>and</a:t>
            </a:r>
            <a:r>
              <a:rPr lang="en-GB" sz="2000" dirty="0" smtClean="0">
                <a:latin typeface="Comic Sans MS" panose="030F0702030302020204" pitchFamily="66" charset="0"/>
              </a:rPr>
              <a:t> global variables. 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just"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</a:rPr>
              <a:t>	+ </a:t>
            </a:r>
            <a:r>
              <a:rPr lang="en-GB" sz="2000" dirty="0">
                <a:latin typeface="Comic Sans MS" panose="030F0702030302020204" pitchFamily="66" charset="0"/>
              </a:rPr>
              <a:t>i</a:t>
            </a:r>
            <a:r>
              <a:rPr lang="en-GB" sz="2000" dirty="0" smtClean="0">
                <a:latin typeface="Comic Sans MS" panose="030F0702030302020204" pitchFamily="66" charset="0"/>
              </a:rPr>
              <a:t>dentify </a:t>
            </a:r>
            <a:r>
              <a:rPr lang="en-GB" sz="2000" dirty="0">
                <a:latin typeface="Comic Sans MS" panose="030F0702030302020204" pitchFamily="66" charset="0"/>
              </a:rPr>
              <a:t>correlations between </a:t>
            </a:r>
            <a:r>
              <a:rPr lang="en-GB" sz="2000" i="1" dirty="0">
                <a:latin typeface="Comic Sans MS" panose="030F0702030302020204" pitchFamily="66" charset="0"/>
              </a:rPr>
              <a:t>local </a:t>
            </a:r>
            <a:r>
              <a:rPr lang="en-GB" sz="2000" i="1" dirty="0" smtClean="0">
                <a:latin typeface="Comic Sans MS" panose="030F0702030302020204" pitchFamily="66" charset="0"/>
              </a:rPr>
              <a:t>and global </a:t>
            </a:r>
            <a:r>
              <a:rPr lang="en-GB" sz="2000" dirty="0" smtClean="0">
                <a:latin typeface="Comic Sans MS" panose="030F0702030302020204" pitchFamily="66" charset="0"/>
              </a:rPr>
              <a:t>variables </a:t>
            </a:r>
            <a:r>
              <a:rPr lang="en-GB" sz="2000" dirty="0">
                <a:latin typeface="Comic Sans MS" panose="030F0702030302020204" pitchFamily="66" charset="0"/>
              </a:rPr>
              <a:t>(if any</a:t>
            </a:r>
            <a:r>
              <a:rPr lang="en-GB" sz="2000" dirty="0" smtClean="0">
                <a:latin typeface="Comic Sans MS" panose="030F0702030302020204" pitchFamily="66" charset="0"/>
              </a:rPr>
              <a:t>)</a:t>
            </a:r>
          </a:p>
          <a:p>
            <a:pPr algn="just"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</a:rPr>
              <a:t>	</a:t>
            </a:r>
            <a:r>
              <a:rPr lang="en-GB" sz="2000" dirty="0" smtClean="0">
                <a:latin typeface="Comic Sans MS" panose="030F0702030302020204" pitchFamily="66" charset="0"/>
              </a:rPr>
              <a:t>+ identify interplay of geometric and chromatic coupling.</a:t>
            </a:r>
          </a:p>
          <a:p>
            <a:pPr algn="just">
              <a:spcAft>
                <a:spcPts val="1800"/>
              </a:spcAft>
            </a:pPr>
            <a:r>
              <a:rPr lang="en-GB" sz="2000" dirty="0" smtClean="0">
                <a:latin typeface="Comic Sans MS" panose="030F0702030302020204" pitchFamily="66" charset="0"/>
              </a:rPr>
              <a:t>	</a:t>
            </a:r>
            <a:r>
              <a:rPr lang="en-GB" sz="2000" i="1" dirty="0" smtClean="0">
                <a:latin typeface="Comic Sans MS" panose="030F0702030302020204" pitchFamily="66" charset="0"/>
              </a:rPr>
              <a:t>N.B</a:t>
            </a:r>
            <a:r>
              <a:rPr lang="en-GB" sz="2000" i="1" dirty="0">
                <a:latin typeface="Comic Sans MS" panose="030F0702030302020204" pitchFamily="66" charset="0"/>
              </a:rPr>
              <a:t>.</a:t>
            </a:r>
            <a:r>
              <a:rPr lang="en-GB" sz="2000" dirty="0">
                <a:latin typeface="Comic Sans MS" panose="030F0702030302020204" pitchFamily="66" charset="0"/>
              </a:rPr>
              <a:t>: each skew quad is INSIDE a DBA cell.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 startAt="3"/>
            </a:pPr>
            <a:r>
              <a:rPr lang="en-GB" sz="2000" dirty="0" smtClean="0">
                <a:latin typeface="Comic Sans MS" panose="030F0702030302020204" pitchFamily="66" charset="0"/>
              </a:rPr>
              <a:t>Coupling correction: </a:t>
            </a:r>
            <a:r>
              <a:rPr lang="en-GB" sz="2000" i="1" dirty="0" smtClean="0">
                <a:latin typeface="Comic Sans MS" panose="030F0702030302020204" pitchFamily="66" charset="0"/>
              </a:rPr>
              <a:t>ideally</a:t>
            </a:r>
            <a:r>
              <a:rPr lang="en-GB" sz="2000" dirty="0" smtClean="0">
                <a:latin typeface="Comic Sans MS" panose="030F0702030302020204" pitchFamily="66" charset="0"/>
              </a:rPr>
              <a:t>, use few local variables to minimize the coupling globally. </a:t>
            </a:r>
          </a:p>
          <a:p>
            <a:pPr algn="just"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</a:rPr>
              <a:t>	</a:t>
            </a:r>
            <a:r>
              <a:rPr lang="en-GB" sz="2000" dirty="0" smtClean="0">
                <a:latin typeface="Comic Sans MS" panose="030F0702030302020204" pitchFamily="66" charset="0"/>
              </a:rPr>
              <a:t>+ allow improvement of the brilliance @ ID</a:t>
            </a:r>
          </a:p>
          <a:p>
            <a:pPr marL="0" lvl="1" algn="just">
              <a:spcAft>
                <a:spcPts val="1800"/>
              </a:spcAft>
            </a:pPr>
            <a:r>
              <a:rPr lang="en-GB" sz="2000" dirty="0" smtClean="0">
                <a:latin typeface="Comic Sans MS" panose="030F0702030302020204" pitchFamily="66" charset="0"/>
              </a:rPr>
              <a:t>	+ minimize disturbances along the entire ring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 startAt="4"/>
            </a:pPr>
            <a:r>
              <a:rPr lang="en-GB" sz="2000" dirty="0" smtClean="0">
                <a:latin typeface="Comic Sans MS" panose="030F0702030302020204" pitchFamily="66" charset="0"/>
              </a:rPr>
              <a:t>Repeat optimizations as function of the number of skew quad families. Monitor skew quad strength.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10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5746" y="26400"/>
            <a:ext cx="4104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Machine Error Budget</a:t>
            </a:r>
            <a:endParaRPr lang="en-US" alt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1144" y="618440"/>
            <a:ext cx="4099661" cy="163121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>
                <a:latin typeface="Comic Sans MS" panose="030F0702030302020204" pitchFamily="66" charset="0"/>
              </a:rPr>
              <a:t>Error random seed for: 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field errors 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roll of quads, sexts and BPMs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lateral offset of BPMs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BPMs noise signal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955" y="703662"/>
            <a:ext cx="2859250" cy="1015663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Machine alignment: </a:t>
            </a:r>
            <a:r>
              <a:rPr lang="en-GB" sz="2000" dirty="0">
                <a:latin typeface="Comic Sans MS" panose="030F0702030302020204" pitchFamily="66" charset="0"/>
              </a:rPr>
              <a:t>f</a:t>
            </a:r>
            <a:r>
              <a:rPr lang="en-GB" sz="2000" dirty="0" smtClean="0">
                <a:latin typeface="Comic Sans MS" panose="030F0702030302020204" pitchFamily="66" charset="0"/>
              </a:rPr>
              <a:t>ull survey </a:t>
            </a:r>
            <a:r>
              <a:rPr lang="en-GB" sz="2000" dirty="0">
                <a:latin typeface="Comic Sans MS" panose="030F0702030302020204" pitchFamily="66" charset="0"/>
              </a:rPr>
              <a:t>in </a:t>
            </a:r>
            <a:r>
              <a:rPr lang="en-GB" sz="2000" dirty="0" smtClean="0">
                <a:latin typeface="Comic Sans MS" panose="030F0702030302020204" pitchFamily="66" charset="0"/>
              </a:rPr>
              <a:t>2010 +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p</a:t>
            </a:r>
            <a:r>
              <a:rPr lang="en-GB" sz="2000" dirty="0" smtClean="0">
                <a:latin typeface="Comic Sans MS" panose="030F0702030302020204" pitchFamily="66" charset="0"/>
              </a:rPr>
              <a:t>artial survey in 2014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494" y="1809786"/>
            <a:ext cx="3812558" cy="4546564"/>
            <a:chOff x="175494" y="1809786"/>
            <a:chExt cx="3812558" cy="4546564"/>
          </a:xfrm>
        </p:grpSpPr>
        <p:pic>
          <p:nvPicPr>
            <p:cNvPr id="9" name="Picture 8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494" y="4526454"/>
              <a:ext cx="3812558" cy="1829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8024" y="2752871"/>
              <a:ext cx="3800028" cy="1737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Down Arrow 10"/>
            <p:cNvSpPr/>
            <p:nvPr/>
          </p:nvSpPr>
          <p:spPr>
            <a:xfrm>
              <a:off x="1507355" y="1809786"/>
              <a:ext cx="484450" cy="423894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2702" y="2260522"/>
              <a:ext cx="37593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Correlations</a:t>
              </a:r>
              <a:r>
                <a:rPr lang="en-GB" sz="2000" dirty="0" smtClean="0">
                  <a:latin typeface="Comic Sans MS" panose="030F0702030302020204" pitchFamily="66" charset="0"/>
                </a:rPr>
                <a:t> are in the model: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21700" y="2456614"/>
            <a:ext cx="4753668" cy="3542019"/>
            <a:chOff x="4321700" y="2456614"/>
            <a:chExt cx="4753668" cy="3542019"/>
          </a:xfrm>
        </p:grpSpPr>
        <p:sp>
          <p:nvSpPr>
            <p:cNvPr id="13" name="Down Arrow 12"/>
            <p:cNvSpPr/>
            <p:nvPr/>
          </p:nvSpPr>
          <p:spPr>
            <a:xfrm flipV="1">
              <a:off x="6068750" y="2456614"/>
              <a:ext cx="484450" cy="423894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1700" y="2982423"/>
              <a:ext cx="4753668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</a:rPr>
                <a:t>These are missing or partially available from the surveys. </a:t>
              </a:r>
            </a:p>
            <a:p>
              <a:pPr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</a:rPr>
                <a:t>Arbitrarily set to match experimental evidences like:</a:t>
              </a:r>
            </a:p>
            <a:p>
              <a:pPr marL="285750" indent="-285750">
                <a:buFontTx/>
                <a:buChar char="-"/>
              </a:pPr>
              <a:r>
                <a:rPr lang="en-GB" sz="2000" dirty="0" smtClean="0">
                  <a:latin typeface="Comic Sans MS" panose="030F0702030302020204" pitchFamily="66" charset="0"/>
                </a:rPr>
                <a:t>max. correctors’ strengths (1 </a:t>
              </a:r>
              <a:r>
                <a:rPr lang="en-GB" sz="2000" dirty="0" err="1" smtClean="0">
                  <a:latin typeface="Comic Sans MS" panose="030F0702030302020204" pitchFamily="66" charset="0"/>
                </a:rPr>
                <a:t>mrad</a:t>
              </a:r>
              <a:r>
                <a:rPr lang="en-GB" sz="2000" dirty="0" smtClean="0">
                  <a:latin typeface="Comic Sans MS" panose="030F0702030302020204" pitchFamily="66" charset="0"/>
                </a:rPr>
                <a:t>)</a:t>
              </a:r>
            </a:p>
            <a:p>
              <a:pPr marL="285750" indent="-285750">
                <a:buFontTx/>
                <a:buChar char="-"/>
              </a:pPr>
              <a:r>
                <a:rPr lang="en-GB" sz="2000" dirty="0">
                  <a:latin typeface="Comic Sans MS" panose="030F0702030302020204" pitchFamily="66" charset="0"/>
                </a:rPr>
                <a:t>m</a:t>
              </a:r>
              <a:r>
                <a:rPr lang="en-GB" sz="2000" dirty="0" smtClean="0">
                  <a:latin typeface="Comic Sans MS" panose="030F0702030302020204" pitchFamily="66" charset="0"/>
                </a:rPr>
                <a:t>ax. orbit excursion (4 mm abs.)</a:t>
              </a:r>
            </a:p>
            <a:p>
              <a:pPr marL="285750" indent="-285750">
                <a:buFontTx/>
                <a:buChar char="-"/>
              </a:pPr>
              <a:r>
                <a:rPr lang="en-GB" sz="2000" dirty="0" smtClean="0">
                  <a:latin typeface="Comic Sans MS" panose="030F0702030302020204" pitchFamily="66" charset="0"/>
                </a:rPr>
                <a:t>rms vertical dispersion (10 mm)</a:t>
              </a:r>
            </a:p>
            <a:p>
              <a:pPr marL="285750" indent="-285750">
                <a:buFontTx/>
                <a:buChar char="-"/>
              </a:pPr>
              <a:r>
                <a:rPr lang="en-GB" sz="2000" dirty="0" smtClean="0">
                  <a:latin typeface="Comic Sans MS" panose="030F0702030302020204" pitchFamily="66" charset="0"/>
                </a:rPr>
                <a:t>expected alignment accuracy</a:t>
              </a:r>
            </a:p>
            <a:p>
              <a:pPr marL="285750" indent="-285750">
                <a:buFontTx/>
                <a:buChar char="-"/>
              </a:pPr>
              <a:r>
                <a:rPr lang="en-GB" sz="2000" dirty="0">
                  <a:latin typeface="Comic Sans MS" panose="030F0702030302020204" pitchFamily="66" charset="0"/>
                </a:rPr>
                <a:t>e</a:t>
              </a:r>
              <a:r>
                <a:rPr lang="en-GB" sz="2000" dirty="0" smtClean="0">
                  <a:latin typeface="Comic Sans MS" panose="030F0702030302020204" pitchFamily="66" charset="0"/>
                </a:rPr>
                <a:t>mittance ratio </a:t>
              </a:r>
              <a:r>
                <a:rPr lang="en-GB" sz="2000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 </a:t>
              </a:r>
              <a:r>
                <a:rPr lang="en-GB" sz="2000" dirty="0" smtClean="0">
                  <a:latin typeface="Comic Sans MS" panose="030F0702030302020204" pitchFamily="66" charset="0"/>
                </a:rPr>
                <a:t>1%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0136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52" r="13084" b="5987"/>
          <a:stretch/>
        </p:blipFill>
        <p:spPr>
          <a:xfrm>
            <a:off x="6275469" y="4344366"/>
            <a:ext cx="2772138" cy="2156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40" r="12596"/>
          <a:stretch/>
        </p:blipFill>
        <p:spPr>
          <a:xfrm>
            <a:off x="3318979" y="3546934"/>
            <a:ext cx="2873177" cy="245500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5746" y="26400"/>
            <a:ext cx="5929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Before Optimization: </a:t>
            </a:r>
            <a:r>
              <a:rPr lang="it-IT" altLang="en-US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sym typeface="Symbol" panose="05050102010706020507" pitchFamily="18" charset="2"/>
              </a:rPr>
              <a:t> vs. </a:t>
            </a:r>
            <a:r>
              <a:rPr lang="it-IT" altLang="en-US" sz="3200" b="1" i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sym typeface="Symbol" panose="05050102010706020507" pitchFamily="18" charset="2"/>
              </a:rPr>
              <a:t>y,rms</a:t>
            </a:r>
            <a:endParaRPr lang="en-US" altLang="en-US" sz="3200" b="1" i="1" baseline="-25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634"/>
          <a:stretch/>
        </p:blipFill>
        <p:spPr>
          <a:xfrm>
            <a:off x="105073" y="3293816"/>
            <a:ext cx="3122578" cy="2785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" y="623464"/>
            <a:ext cx="3615506" cy="2785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08" y="629520"/>
            <a:ext cx="3684618" cy="28384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231924" y="606415"/>
            <a:ext cx="2815185" cy="1477328"/>
            <a:chOff x="6231924" y="606415"/>
            <a:chExt cx="2815185" cy="1477328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231924" y="1148971"/>
              <a:ext cx="641897" cy="28461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888970" y="606415"/>
              <a:ext cx="2158139" cy="1477328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Weak correlation: we have to manage </a:t>
              </a:r>
              <a:r>
                <a:rPr lang="en-GB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- and -coupling </a:t>
              </a:r>
              <a:r>
                <a:rPr lang="en-GB" dirty="0" smtClean="0">
                  <a:latin typeface="Comic Sans MS" panose="030F0702030302020204" pitchFamily="66" charset="0"/>
                </a:rPr>
                <a:t>independently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84544" y="3012791"/>
            <a:ext cx="3376641" cy="1893381"/>
            <a:chOff x="5684544" y="3012791"/>
            <a:chExt cx="3376641" cy="1893381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5684544" y="3918177"/>
              <a:ext cx="679922" cy="34807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097571" y="4243400"/>
              <a:ext cx="249055" cy="66277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411209" y="3012791"/>
              <a:ext cx="2649976" cy="1200329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  <a:sym typeface="Symbol" panose="05050102010706020507" pitchFamily="18" charset="2"/>
                </a:rPr>
                <a:t>-coupling </a:t>
              </a:r>
              <a:r>
                <a:rPr lang="en-GB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has larger impact on the mode-2 emittance than -coupling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884976" y="3610400"/>
            <a:ext cx="1741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Comic Sans MS" panose="030F0702030302020204" pitchFamily="66" charset="0"/>
              </a:rPr>
              <a:t>strong </a:t>
            </a:r>
            <a:r>
              <a:rPr lang="en-GB" sz="1400" b="1" dirty="0">
                <a:latin typeface="Comic Sans MS" panose="030F0702030302020204" pitchFamily="66" charset="0"/>
              </a:rPr>
              <a:t>correlation</a:t>
            </a:r>
            <a:endParaRPr lang="en-GB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7346543" y="4383300"/>
            <a:ext cx="1617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Comic Sans MS" panose="030F0702030302020204" pitchFamily="66" charset="0"/>
              </a:rPr>
              <a:t>weak </a:t>
            </a:r>
            <a:r>
              <a:rPr lang="en-GB" sz="1400" b="1" dirty="0">
                <a:latin typeface="Comic Sans MS" panose="030F0702030302020204" pitchFamily="66" charset="0"/>
              </a:rPr>
              <a:t>correlation</a:t>
            </a:r>
            <a:endParaRPr lang="en-GB" sz="1400" b="1" dirty="0"/>
          </a:p>
        </p:txBody>
      </p:sp>
    </p:spTree>
    <p:extLst>
      <p:ext uri="{BB962C8B-B14F-4D97-AF65-F5344CB8AC3E}">
        <p14:creationId xmlns="" xmlns:p14="http://schemas.microsoft.com/office/powerpoint/2010/main" val="425506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7" y="3519176"/>
            <a:ext cx="3724021" cy="31421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29" y="3880266"/>
            <a:ext cx="3966734" cy="30558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" y="509004"/>
            <a:ext cx="3666235" cy="308063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5746" y="26400"/>
            <a:ext cx="64611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Before Optimization: </a:t>
            </a:r>
            <a:r>
              <a:rPr lang="it-IT" altLang="en-US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sym typeface="Symbol" panose="05050102010706020507" pitchFamily="18" charset="2"/>
              </a:rPr>
              <a:t></a:t>
            </a:r>
            <a:r>
              <a:rPr lang="it-IT" altLang="en-US" sz="3200" b="1" i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sym typeface="Symbol" panose="05050102010706020507" pitchFamily="18" charset="2"/>
              </a:rPr>
              <a:t>y</a:t>
            </a:r>
            <a:r>
              <a:rPr lang="it-IT" altLang="en-US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sym typeface="Symbol" panose="05050102010706020507" pitchFamily="18" charset="2"/>
              </a:rPr>
              <a:t> vs. x-y Tilt</a:t>
            </a:r>
            <a:endParaRPr lang="en-US" altLang="en-US" sz="32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45806" y="1930082"/>
            <a:ext cx="6362475" cy="646331"/>
            <a:chOff x="2645806" y="1930082"/>
            <a:chExt cx="6362475" cy="646331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2645806" y="2010469"/>
              <a:ext cx="736113" cy="14682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472903" y="1930082"/>
              <a:ext cx="5535378" cy="646331"/>
            </a:xfrm>
            <a:prstGeom prst="rect">
              <a:avLst/>
            </a:prstGeom>
            <a:noFill/>
            <a:ln w="38100">
              <a:solidFill>
                <a:srgbClr val="00FF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A reduction of </a:t>
              </a:r>
              <a:r>
                <a:rPr lang="en-GB" dirty="0">
                  <a:latin typeface="Comic Sans MS" panose="030F0702030302020204" pitchFamily="66" charset="0"/>
                  <a:sym typeface="Symbol" panose="05050102010706020507" pitchFamily="18" charset="2"/>
                </a:rPr>
                <a:t></a:t>
              </a:r>
              <a:r>
                <a:rPr lang="en-GB" baseline="-25000" dirty="0">
                  <a:latin typeface="Comic Sans MS" panose="030F0702030302020204" pitchFamily="66" charset="0"/>
                  <a:sym typeface="Symbol" panose="05050102010706020507" pitchFamily="18" charset="2"/>
                </a:rPr>
                <a:t>y </a:t>
              </a:r>
              <a:r>
                <a:rPr lang="en-GB" dirty="0">
                  <a:latin typeface="Comic Sans MS" panose="030F0702030302020204" pitchFamily="66" charset="0"/>
                  <a:sym typeface="Symbol" panose="05050102010706020507" pitchFamily="18" charset="2"/>
                </a:rPr>
                <a:t> </a:t>
              </a:r>
              <a:r>
                <a:rPr lang="en-GB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minimizes </a:t>
              </a:r>
              <a:r>
                <a:rPr lang="en-GB" dirty="0" smtClean="0">
                  <a:latin typeface="Comic Sans MS" panose="030F0702030302020204" pitchFamily="66" charset="0"/>
                </a:rPr>
                <a:t>the beam tilt, </a:t>
              </a:r>
              <a:r>
                <a:rPr lang="en-GB" i="1" dirty="0" smtClean="0">
                  <a:latin typeface="Comic Sans MS" panose="030F0702030302020204" pitchFamily="66" charset="0"/>
                </a:rPr>
                <a:t>locally</a:t>
              </a:r>
              <a:r>
                <a:rPr lang="en-GB" dirty="0" smtClean="0">
                  <a:latin typeface="Comic Sans MS" panose="030F0702030302020204" pitchFamily="66" charset="0"/>
                </a:rPr>
                <a:t>. Is it an “emittance” effect ?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381919" y="610636"/>
            <a:ext cx="562636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</a:rPr>
              <a:t>Use variables directly related to brilliance: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xy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-Tilt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</a:t>
            </a:r>
            <a:r>
              <a:rPr lang="en-GB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y</a:t>
            </a:r>
            <a:r>
              <a:rPr lang="en-GB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Use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</a:t>
            </a:r>
            <a:r>
              <a:rPr lang="en-GB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y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instead of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</a:t>
            </a:r>
            <a:r>
              <a:rPr lang="en-GB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y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/</a:t>
            </a:r>
            <a:r>
              <a:rPr lang="en-GB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GB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to be insensitive to the horizontal beta-beat.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124200" y="2679335"/>
            <a:ext cx="5884081" cy="1948270"/>
            <a:chOff x="3124200" y="2679335"/>
            <a:chExt cx="5884081" cy="194827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879379" y="4134629"/>
              <a:ext cx="1021328" cy="49297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72903" y="2679335"/>
              <a:ext cx="5535378" cy="13542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dirty="0" smtClean="0">
                  <a:latin typeface="Comic Sans MS" panose="030F0702030302020204" pitchFamily="66" charset="0"/>
                </a:rPr>
                <a:t>Unfortunately </a:t>
              </a:r>
              <a:r>
                <a:rPr lang="en-GB" i="1" dirty="0" smtClean="0">
                  <a:latin typeface="Comic Sans MS" panose="030F0702030302020204" pitchFamily="66" charset="0"/>
                </a:rPr>
                <a:t>not</a:t>
              </a:r>
              <a:r>
                <a:rPr lang="en-GB" dirty="0" smtClean="0">
                  <a:latin typeface="Comic Sans MS" panose="030F0702030302020204" pitchFamily="66" charset="0"/>
                </a:rPr>
                <a:t>: 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dirty="0" smtClean="0">
                  <a:latin typeface="Comic Sans MS" panose="030F0702030302020204" pitchFamily="66" charset="0"/>
                </a:rPr>
                <a:t>large apparent emittances are still allowed with small beam size (hint: vert. beta-beating).</a:t>
              </a:r>
              <a:endParaRPr lang="en-GB" i="1" dirty="0" smtClean="0">
                <a:latin typeface="Comic Sans MS" panose="030F0702030302020204" pitchFamily="66" charset="0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dirty="0" smtClean="0">
                  <a:latin typeface="Comic Sans MS" panose="030F0702030302020204" pitchFamily="66" charset="0"/>
                </a:rPr>
                <a:t>Nor it minimizes the coupling integral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3124200" y="4136085"/>
              <a:ext cx="841736" cy="39203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94678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318" r="13818" b="6224"/>
          <a:stretch/>
        </p:blipFill>
        <p:spPr>
          <a:xfrm>
            <a:off x="2970138" y="1905438"/>
            <a:ext cx="2928046" cy="22425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59" r="13701" b="7233"/>
          <a:stretch/>
        </p:blipFill>
        <p:spPr>
          <a:xfrm>
            <a:off x="91695" y="1899383"/>
            <a:ext cx="2863452" cy="22163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25" r="13804" b="5961"/>
          <a:stretch/>
        </p:blipFill>
        <p:spPr>
          <a:xfrm>
            <a:off x="6037101" y="4197153"/>
            <a:ext cx="2879222" cy="22408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10" r="13210" b="6603"/>
          <a:stretch/>
        </p:blipFill>
        <p:spPr>
          <a:xfrm>
            <a:off x="2979854" y="4208573"/>
            <a:ext cx="2845664" cy="2147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42" r="13385"/>
          <a:stretch/>
        </p:blipFill>
        <p:spPr>
          <a:xfrm>
            <a:off x="140140" y="4196259"/>
            <a:ext cx="2808951" cy="229811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5746" y="26400"/>
            <a:ext cx="7567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Averaged Local Variables vs. Global Ones</a:t>
            </a:r>
            <a:endParaRPr lang="en-US" alt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14" y="641455"/>
            <a:ext cx="8955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spcAft>
                <a:spcPts val="600"/>
              </a:spcAft>
              <a:buAutoNum type="romanLcParenR"/>
            </a:pPr>
            <a:r>
              <a:rPr lang="en-GB" dirty="0" smtClean="0">
                <a:latin typeface="Comic Sans MS" panose="030F0702030302020204" pitchFamily="66" charset="0"/>
              </a:rPr>
              <a:t>Extend local variables (Tilt, </a:t>
            </a:r>
            <a:r>
              <a:rPr lang="en-GB" dirty="0">
                <a:latin typeface="Comic Sans MS" panose="030F0702030302020204" pitchFamily="66" charset="0"/>
                <a:sym typeface="Symbol" panose="05050102010706020507" pitchFamily="18" charset="2"/>
              </a:rPr>
              <a:t></a:t>
            </a:r>
            <a:r>
              <a:rPr lang="en-GB" baseline="-25000" dirty="0">
                <a:latin typeface="Comic Sans MS" panose="030F0702030302020204" pitchFamily="66" charset="0"/>
                <a:sym typeface="Symbol" panose="05050102010706020507" pitchFamily="18" charset="2"/>
              </a:rPr>
              <a:t>y</a:t>
            </a:r>
            <a:r>
              <a:rPr lang="en-GB" dirty="0" smtClean="0">
                <a:latin typeface="Comic Sans MS" panose="030F0702030302020204" pitchFamily="66" charset="0"/>
              </a:rPr>
              <a:t>) to their s-averaged value.</a:t>
            </a:r>
          </a:p>
          <a:p>
            <a:pPr marL="400050" indent="-400050">
              <a:spcAft>
                <a:spcPts val="600"/>
              </a:spcAft>
              <a:buAutoNum type="romanLcParenR"/>
            </a:pPr>
            <a:r>
              <a:rPr lang="en-GB" dirty="0" smtClean="0">
                <a:latin typeface="Comic Sans MS" panose="030F0702030302020204" pitchFamily="66" charset="0"/>
              </a:rPr>
              <a:t>Give priority to IDs.</a:t>
            </a:r>
            <a:endParaRPr lang="en-GB" dirty="0">
              <a:latin typeface="Comic Sans MS" panose="030F0702030302020204" pitchFamily="66" charset="0"/>
            </a:endParaRPr>
          </a:p>
          <a:p>
            <a:pPr marL="357188" indent="-357188">
              <a:spcAft>
                <a:spcPts val="600"/>
              </a:spcAft>
            </a:pPr>
            <a:r>
              <a:rPr lang="en-GB" dirty="0" smtClean="0">
                <a:latin typeface="Comic Sans MS" panose="030F0702030302020204" pitchFamily="66" charset="0"/>
              </a:rPr>
              <a:t>ii)  If correlated with global variables, they might be used for coupling correction.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36" r="13384" b="7082"/>
          <a:stretch/>
        </p:blipFill>
        <p:spPr>
          <a:xfrm>
            <a:off x="5988867" y="1899382"/>
            <a:ext cx="2931075" cy="22466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60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XXII ESLS, Grenoble 11/2014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simone.dimitri@elettra.eu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5746" y="26400"/>
            <a:ext cx="8475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Coupling Correction vs. # Skew Quad Families</a:t>
            </a:r>
            <a:endParaRPr lang="en-US" alt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52" y="641452"/>
            <a:ext cx="906224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>
                <a:latin typeface="Comic Sans MS" panose="030F0702030302020204" pitchFamily="66" charset="0"/>
              </a:rPr>
              <a:t>Number of Skew Quad Families: 3, 4, 6, 12.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latin typeface="Comic Sans MS" panose="030F0702030302020204" pitchFamily="66" charset="0"/>
              </a:rPr>
              <a:t>Values before and after optimization refer to the </a:t>
            </a:r>
            <a:r>
              <a:rPr lang="en-GB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peak</a:t>
            </a:r>
            <a:r>
              <a:rPr lang="en-GB" dirty="0" smtClean="0">
                <a:latin typeface="Comic Sans MS" panose="030F0702030302020204" pitchFamily="66" charset="0"/>
              </a:rPr>
              <a:t> of the </a:t>
            </a:r>
            <a:r>
              <a:rPr lang="en-GB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statistical</a:t>
            </a:r>
            <a:r>
              <a:rPr lang="en-GB" dirty="0" smtClean="0">
                <a:latin typeface="Comic Sans MS" panose="030F0702030302020204" pitchFamily="66" charset="0"/>
              </a:rPr>
              <a:t> distribution over 100 runs, </a:t>
            </a:r>
            <a:r>
              <a:rPr lang="en-GB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normalized</a:t>
            </a:r>
            <a:r>
              <a:rPr lang="en-GB" dirty="0" smtClean="0">
                <a:latin typeface="Comic Sans MS" panose="030F0702030302020204" pitchFamily="66" charset="0"/>
              </a:rPr>
              <a:t> to the non-optimized value.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83" r="7169" b="5035"/>
          <a:stretch/>
        </p:blipFill>
        <p:spPr>
          <a:xfrm>
            <a:off x="11522" y="1818832"/>
            <a:ext cx="2998124" cy="2504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83" r="7261" b="4161"/>
          <a:stretch/>
        </p:blipFill>
        <p:spPr>
          <a:xfrm>
            <a:off x="6066504" y="1816690"/>
            <a:ext cx="3073856" cy="25915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644" y="4563304"/>
            <a:ext cx="89468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omic Sans MS" panose="030F0702030302020204" pitchFamily="66" charset="0"/>
              </a:rPr>
              <a:t>Correlations in the perturbed lattices do not automatically reflect in the optimized lattices.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omic Sans MS" panose="030F0702030302020204" pitchFamily="66" charset="0"/>
              </a:rPr>
              <a:t>Beam </a:t>
            </a:r>
            <a:r>
              <a:rPr lang="en-GB" sz="2000" dirty="0" err="1" smtClean="0">
                <a:latin typeface="Comic Sans MS" panose="030F0702030302020204" pitchFamily="66" charset="0"/>
              </a:rPr>
              <a:t>xy</a:t>
            </a:r>
            <a:r>
              <a:rPr lang="en-GB" sz="2000" dirty="0" smtClean="0">
                <a:latin typeface="Comic Sans MS" panose="030F0702030302020204" pitchFamily="66" charset="0"/>
              </a:rPr>
              <a:t>-tilt, </a:t>
            </a: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</a:t>
            </a:r>
            <a:r>
              <a:rPr lang="en-GB" sz="2000" baseline="-25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y</a:t>
            </a: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GB" sz="2000" dirty="0">
                <a:latin typeface="Comic Sans MS" panose="030F0702030302020204" pitchFamily="66" charset="0"/>
                <a:sym typeface="Symbol" panose="05050102010706020507" pitchFamily="18" charset="2"/>
              </a:rPr>
              <a:t>@ IDs </a:t>
            </a: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and </a:t>
            </a:r>
            <a:r>
              <a:rPr lang="en-GB" sz="2000" baseline="-25000" dirty="0" err="1" smtClean="0">
                <a:latin typeface="Comic Sans MS" panose="030F0702030302020204" pitchFamily="66" charset="0"/>
                <a:sym typeface="Symbol" panose="05050102010706020507" pitchFamily="18" charset="2"/>
              </a:rPr>
              <a:t>y,rms</a:t>
            </a: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can be minimized, but their optimization is in conflict with the coupling integral.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A compromise can be reached with proper weights (to be finalized yet).</a:t>
            </a:r>
            <a:endParaRPr lang="en-GB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7" r="6733" b="4774"/>
          <a:stretch/>
        </p:blipFill>
        <p:spPr>
          <a:xfrm>
            <a:off x="3009651" y="1812724"/>
            <a:ext cx="3024786" cy="25424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951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16453</TotalTime>
  <Words>972</Words>
  <Application>Microsoft Office PowerPoint</Application>
  <PresentationFormat>On-screen Show (4:3)</PresentationFormat>
  <Paragraphs>137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Di Mitri</dc:creator>
  <cp:lastModifiedBy>GAGET Philippa</cp:lastModifiedBy>
  <cp:revision>564</cp:revision>
  <dcterms:created xsi:type="dcterms:W3CDTF">2014-07-15T11:19:26Z</dcterms:created>
  <dcterms:modified xsi:type="dcterms:W3CDTF">2014-11-27T14:10:08Z</dcterms:modified>
</cp:coreProperties>
</file>