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06" r:id="rId3"/>
    <p:sldId id="357" r:id="rId4"/>
    <p:sldId id="327" r:id="rId5"/>
    <p:sldId id="329" r:id="rId6"/>
    <p:sldId id="330" r:id="rId7"/>
    <p:sldId id="345" r:id="rId8"/>
    <p:sldId id="331" r:id="rId9"/>
    <p:sldId id="332" r:id="rId10"/>
    <p:sldId id="356" r:id="rId11"/>
    <p:sldId id="358" r:id="rId12"/>
    <p:sldId id="359" r:id="rId13"/>
    <p:sldId id="360" r:id="rId14"/>
    <p:sldId id="361" r:id="rId15"/>
    <p:sldId id="362" r:id="rId16"/>
    <p:sldId id="363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6" r:id="rId25"/>
    <p:sldId id="352" r:id="rId26"/>
    <p:sldId id="347" r:id="rId27"/>
    <p:sldId id="348" r:id="rId28"/>
    <p:sldId id="353" r:id="rId29"/>
    <p:sldId id="364" r:id="rId30"/>
    <p:sldId id="354" r:id="rId31"/>
  </p:sldIdLst>
  <p:sldSz cx="9144000" cy="6858000" type="screen4x3"/>
  <p:notesSz cx="10234613" cy="70993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  <a:srgbClr val="81BA16"/>
    <a:srgbClr val="FF9B9B"/>
    <a:srgbClr val="F2C522"/>
    <a:srgbClr val="FF9900"/>
    <a:srgbClr val="1166AA"/>
    <a:srgbClr val="33CC33"/>
    <a:srgbClr val="66FF66"/>
    <a:srgbClr val="99FF99"/>
    <a:srgbClr val="DD20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86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118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258" y="-96"/>
      </p:cViewPr>
      <p:guideLst>
        <p:guide orient="horz" pos="2236"/>
        <p:guide pos="3224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3017" cy="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>
            <a:lvl1pPr algn="l" defTabSz="990527">
              <a:defRPr sz="13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3" y="0"/>
            <a:ext cx="4435304" cy="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>
            <a:lvl1pPr algn="r" defTabSz="990527">
              <a:defRPr sz="13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2518"/>
            <a:ext cx="4433017" cy="3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b" anchorCtr="0" compatLnSpc="1">
            <a:prstTxWarp prst="textNoShape">
              <a:avLst/>
            </a:prstTxWarp>
          </a:bodyPr>
          <a:lstStyle>
            <a:lvl1pPr algn="l" defTabSz="990527">
              <a:defRPr sz="13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3" y="6742518"/>
            <a:ext cx="4435304" cy="3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b" anchorCtr="0" compatLnSpc="1">
            <a:prstTxWarp prst="textNoShape">
              <a:avLst/>
            </a:prstTxWarp>
          </a:bodyPr>
          <a:lstStyle>
            <a:lvl1pPr algn="r" defTabSz="990527">
              <a:defRPr sz="1300"/>
            </a:lvl1pPr>
          </a:lstStyle>
          <a:p>
            <a:fld id="{32708479-F4F8-422B-B09A-F9C7F29126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3017" cy="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>
            <a:lvl1pPr algn="l" defTabSz="990527">
              <a:defRPr sz="13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3" y="0"/>
            <a:ext cx="4435304" cy="35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>
            <a:lvl1pPr algn="r" defTabSz="990527">
              <a:defRPr sz="13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1810"/>
            <a:ext cx="8188607" cy="31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2518"/>
            <a:ext cx="4433017" cy="3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b" anchorCtr="0" compatLnSpc="1">
            <a:prstTxWarp prst="textNoShape">
              <a:avLst/>
            </a:prstTxWarp>
          </a:bodyPr>
          <a:lstStyle>
            <a:lvl1pPr algn="l" defTabSz="990527">
              <a:defRPr sz="13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3" y="6742518"/>
            <a:ext cx="4435304" cy="3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4" rIns="99030" bIns="49514" numCol="1" anchor="b" anchorCtr="0" compatLnSpc="1">
            <a:prstTxWarp prst="textNoShape">
              <a:avLst/>
            </a:prstTxWarp>
          </a:bodyPr>
          <a:lstStyle>
            <a:lvl1pPr algn="r" defTabSz="990527">
              <a:defRPr sz="1300"/>
            </a:lvl1pPr>
          </a:lstStyle>
          <a:p>
            <a:fld id="{DFC59639-0EB4-40D2-9A8B-1C07627486B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11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17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18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19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20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21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22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23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24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25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3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27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28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29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30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4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5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6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7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8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9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AB30-DEE2-4236-81A0-6A564976ABF5}" type="slidenum">
              <a:rPr lang="en-GB"/>
              <a:pPr/>
              <a:t>10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211513" y="6624638"/>
            <a:ext cx="949325" cy="2159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235450" y="6624638"/>
            <a:ext cx="4081463" cy="215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70888" y="6624638"/>
            <a:ext cx="746125" cy="215900"/>
          </a:xfrm>
        </p:spPr>
        <p:txBody>
          <a:bodyPr/>
          <a:lstStyle>
            <a:lvl1pPr>
              <a:defRPr/>
            </a:lvl1pPr>
          </a:lstStyle>
          <a:p>
            <a:fld id="{F4241312-74AD-427D-800F-EF5031B613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2E1D7-BBF7-41CA-A8C0-A5ECBCBEF2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E7B3-D659-420F-B493-55854C6CC4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38500" y="6613525"/>
            <a:ext cx="887413" cy="2270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70363" cy="22701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4388" y="6613525"/>
            <a:ext cx="663575" cy="227013"/>
          </a:xfrm>
        </p:spPr>
        <p:txBody>
          <a:bodyPr/>
          <a:lstStyle>
            <a:lvl1pPr>
              <a:defRPr/>
            </a:lvl1pPr>
          </a:lstStyle>
          <a:p>
            <a:fld id="{27D45F7A-C263-441A-997A-4F5A318106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7827-2D07-4631-916B-7AEC0CE7A8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9E9B-A026-48AD-8359-5DF8548FED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824D-9E43-4516-A372-0638620DDF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5DB5-0E4F-495E-BCC8-7490D1D26A8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2A86-F430-4EE8-B7F8-EA49F97A20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3E8E-AF0D-4975-969F-53D56373AF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C79D-425D-47B9-9921-5F99643A36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CC47D-61F8-49BD-8E8D-1F20767567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703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35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CC83A851-5587-495A-B97D-534545C124E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3150" indent="-179388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400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80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B5092"/>
                </a:solidFill>
              </a:rPr>
              <a:t>Magnets for the ESRF upgrade phase II</a:t>
            </a:r>
            <a:endParaRPr lang="en-US" dirty="0">
              <a:solidFill>
                <a:srgbClr val="1B5092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470" y="4509150"/>
            <a:ext cx="7417030" cy="1439655"/>
          </a:xfrm>
        </p:spPr>
        <p:txBody>
          <a:bodyPr/>
          <a:lstStyle/>
          <a:p>
            <a:r>
              <a:rPr lang="en-US" sz="1800" dirty="0" smtClean="0">
                <a:solidFill>
                  <a:srgbClr val="1B5092"/>
                </a:solidFill>
              </a:rPr>
              <a:t>G. Le </a:t>
            </a:r>
            <a:r>
              <a:rPr lang="en-US" sz="1800" dirty="0" err="1" smtClean="0">
                <a:solidFill>
                  <a:srgbClr val="1B5092"/>
                </a:solidFill>
              </a:rPr>
              <a:t>Bec</a:t>
            </a:r>
            <a:r>
              <a:rPr lang="en-US" sz="1800" dirty="0" smtClean="0">
                <a:solidFill>
                  <a:srgbClr val="1B5092"/>
                </a:solidFill>
              </a:rPr>
              <a:t>, J. </a:t>
            </a:r>
            <a:r>
              <a:rPr lang="en-US" sz="1800" dirty="0" err="1" smtClean="0">
                <a:solidFill>
                  <a:srgbClr val="1B5092"/>
                </a:solidFill>
              </a:rPr>
              <a:t>Chavanne</a:t>
            </a:r>
            <a:endParaRPr lang="en-US" sz="1800" dirty="0" smtClean="0">
              <a:solidFill>
                <a:srgbClr val="1B5092"/>
              </a:solidFill>
            </a:endParaRPr>
          </a:p>
          <a:p>
            <a:r>
              <a:rPr lang="en-US" sz="1800" dirty="0" smtClean="0">
                <a:solidFill>
                  <a:srgbClr val="1B5092"/>
                </a:solidFill>
              </a:rPr>
              <a:t>on behalf of the ESRF upgrade project team</a:t>
            </a:r>
          </a:p>
          <a:p>
            <a:endParaRPr lang="en-US" dirty="0" smtClean="0">
              <a:solidFill>
                <a:srgbClr val="1B5092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European Synchrotron Light Source XXII, Grenoble  November 2014</a:t>
            </a:r>
            <a:endParaRPr lang="en-US" dirty="0" smtClean="0">
              <a:solidFill>
                <a:srgbClr val="1B5092"/>
              </a:solidFill>
            </a:endParaRPr>
          </a:p>
          <a:p>
            <a:endParaRPr lang="en-US" dirty="0">
              <a:solidFill>
                <a:srgbClr val="1B5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323410" y="5589300"/>
            <a:ext cx="8137130" cy="79211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Small bore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569190" cy="23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Assembly errors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the GFR boundary</a:t>
            </a:r>
            <a:endParaRPr lang="en-US" sz="20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2524125" y="1473200"/>
          <a:ext cx="1616075" cy="731838"/>
        </p:xfrm>
        <a:graphic>
          <a:graphicData uri="http://schemas.openxmlformats.org/presentationml/2006/ole">
            <p:oleObj spid="_x0000_s115714" name="Equation" r:id="rId4" imgW="927000" imgH="41904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1979640" y="1844780"/>
            <a:ext cx="50407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5885" y="1537590"/>
            <a:ext cx="1625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Multipolar</a:t>
            </a:r>
            <a:r>
              <a:rPr lang="en-US" dirty="0" smtClean="0"/>
              <a:t> error</a:t>
            </a:r>
          </a:p>
          <a:p>
            <a:r>
              <a:rPr lang="en-US" dirty="0" smtClean="0"/>
              <a:t> at the bore radius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067930" y="1412720"/>
            <a:ext cx="1193705" cy="2424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932050" y="1052670"/>
            <a:ext cx="1516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error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4067930" y="2132820"/>
            <a:ext cx="1152159" cy="117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200259" y="211308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Bore radius</a:t>
            </a:r>
            <a:endParaRPr lang="en-GB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2483710" y="2924930"/>
          <a:ext cx="2586038" cy="787400"/>
        </p:xfrm>
        <a:graphic>
          <a:graphicData uri="http://schemas.openxmlformats.org/presentationml/2006/ole">
            <p:oleObj spid="_x0000_s115715" name="Equation" r:id="rId5" imgW="1587240" imgH="482400" progId="Equation.DSMT4">
              <p:embed/>
            </p:oleObj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5470" y="378905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420"/>
                <a:gridCol w="1584220"/>
                <a:gridCol w="14873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Error @ </a:t>
                      </a:r>
                      <a:r>
                        <a:rPr lang="en-US" i="1" dirty="0" smtClean="0">
                          <a:latin typeface="Symbol" pitchFamily="18" charset="2"/>
                        </a:rPr>
                        <a:t>r</a:t>
                      </a:r>
                      <a:r>
                        <a:rPr lang="en-US" i="0" baseline="-25000" dirty="0" smtClean="0">
                          <a:latin typeface="+mn-lt"/>
                        </a:rPr>
                        <a:t> </a:t>
                      </a:r>
                      <a:r>
                        <a:rPr lang="en-US" dirty="0" smtClean="0"/>
                        <a:t>=</a:t>
                      </a:r>
                      <a:r>
                        <a:rPr lang="en-US" i="1" dirty="0" smtClean="0"/>
                        <a:t>R</a:t>
                      </a:r>
                      <a:r>
                        <a:rPr lang="en-GB" i="0" dirty="0" smtClean="0"/>
                        <a:t>/4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Symbol" pitchFamily="18" charset="2"/>
                        </a:rPr>
                        <a:t>r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=</a:t>
                      </a:r>
                      <a:r>
                        <a:rPr lang="en-US" i="1" dirty="0" smtClean="0"/>
                        <a:t>R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Symbol" pitchFamily="18" charset="2"/>
                        </a:rPr>
                        <a:t>r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=</a:t>
                      </a:r>
                      <a:r>
                        <a:rPr lang="en-US" i="1" dirty="0" smtClean="0"/>
                        <a:t>R</a:t>
                      </a:r>
                      <a:r>
                        <a:rPr lang="en-US" i="0" dirty="0" smtClean="0"/>
                        <a:t>/2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Quadrupolar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+mn-lt"/>
                        </a:rPr>
                        <a:t>4</a:t>
                      </a:r>
                      <a:r>
                        <a:rPr lang="en-US" i="1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Sextupolar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baseline="-25000" dirty="0" smtClean="0"/>
                        <a:t>3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latin typeface="+mn-lt"/>
                        </a:rPr>
                        <a:t>8</a:t>
                      </a:r>
                      <a:r>
                        <a:rPr lang="en-US" i="1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baseline="-25000" dirty="0" smtClean="0"/>
                        <a:t>3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Octupolar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baseline="-25000" dirty="0" smtClean="0"/>
                        <a:t>4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latin typeface="+mn-lt"/>
                        </a:rPr>
                        <a:t>16</a:t>
                      </a:r>
                      <a:r>
                        <a:rPr lang="en-US" i="1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baseline="-25000" dirty="0" smtClean="0"/>
                        <a:t>4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868180" y="3140960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(GFR radius = </a:t>
            </a:r>
            <a:r>
              <a:rPr lang="en-US" i="1" dirty="0" smtClean="0">
                <a:latin typeface="Symbol" pitchFamily="18" charset="2"/>
              </a:rPr>
              <a:t>r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25353" y="5733320"/>
            <a:ext cx="811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High gradient 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 Small bore radius  Tight tolerances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20914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</a:t>
            </a:r>
          </a:p>
          <a:p>
            <a:pPr marL="179388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3810" y="6613525"/>
            <a:ext cx="5170253" cy="227013"/>
          </a:xfrm>
        </p:spPr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lebec\Documents\Communication\Presentations\APAC\2014-01\Figures\del_res_multico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10" y="750303"/>
            <a:ext cx="4248590" cy="3470807"/>
          </a:xfrm>
          <a:prstGeom prst="rect">
            <a:avLst/>
          </a:prstGeom>
          <a:noFill/>
        </p:spPr>
      </p:pic>
      <p:pic>
        <p:nvPicPr>
          <p:cNvPr id="18" name="Picture 17" descr="dl+pm_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2770" y="260560"/>
            <a:ext cx="6948252" cy="3923478"/>
          </a:xfrm>
          <a:prstGeom prst="rect">
            <a:avLst/>
          </a:prstGeom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467430" y="4264369"/>
            <a:ext cx="8676570" cy="190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Field ranging from 0.17 T up to 0.55 T or 0.67 T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Total length: 1.85 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>
                <a:latin typeface="+mn-lt"/>
              </a:rPr>
              <a:t>Gap:</a:t>
            </a:r>
            <a:r>
              <a:rPr lang="en-US" sz="2000" kern="0" dirty="0" smtClean="0">
                <a:latin typeface="+mn-lt"/>
              </a:rPr>
              <a:t> 25 mm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>
                <a:latin typeface="+mn-lt"/>
              </a:rPr>
              <a:t>Magnet mass:</a:t>
            </a:r>
            <a:r>
              <a:rPr lang="en-US" sz="2000" kern="0" dirty="0" smtClean="0">
                <a:latin typeface="+mn-lt"/>
              </a:rPr>
              <a:t> 400 kg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PM Mass: 25 kg/Sm</a:t>
            </a:r>
            <a:r>
              <a:rPr lang="en-US" sz="2000" kern="0" baseline="-25000" dirty="0" smtClean="0">
                <a:latin typeface="+mn-lt"/>
              </a:rPr>
              <a:t>2</a:t>
            </a:r>
            <a:r>
              <a:rPr lang="en-US" sz="2000" kern="0" dirty="0" smtClean="0">
                <a:latin typeface="+mn-lt"/>
              </a:rPr>
              <a:t>Co</a:t>
            </a:r>
            <a:r>
              <a:rPr lang="en-US" sz="2000" kern="0" baseline="-25000" dirty="0" smtClean="0">
                <a:latin typeface="+mn-lt"/>
              </a:rPr>
              <a:t>17</a:t>
            </a:r>
            <a:r>
              <a:rPr lang="en-US" sz="2000" kern="0" dirty="0" smtClean="0">
                <a:latin typeface="+mn-lt"/>
              </a:rPr>
              <a:t> and 25 kg Strontium ferrite per dipole</a:t>
            </a:r>
            <a:endParaRPr lang="en-US" sz="2000" kern="0" baseline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000" kern="0" dirty="0" smtClean="0">
                <a:solidFill>
                  <a:schemeClr val="accent6"/>
                </a:solidFill>
                <a:latin typeface="+mn-lt"/>
              </a:rPr>
              <a:t>(Design and measurements of the DL magnet: J. </a:t>
            </a:r>
            <a:r>
              <a:rPr lang="en-US" sz="2000" kern="0" dirty="0" err="1" smtClean="0">
                <a:solidFill>
                  <a:schemeClr val="accent6"/>
                </a:solidFill>
                <a:latin typeface="+mn-lt"/>
              </a:rPr>
              <a:t>Chavanne</a:t>
            </a:r>
            <a:r>
              <a:rPr lang="en-US" sz="2000" kern="0" dirty="0" smtClean="0">
                <a:solidFill>
                  <a:schemeClr val="accent6"/>
                </a:solidFill>
                <a:latin typeface="+mn-lt"/>
              </a:rPr>
              <a:t>)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with longitudinal gradient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ebec\Documents\Communication\Presentations\APAC\2014-10\Figure\DL module des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772770"/>
            <a:ext cx="2843154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496" y="4680543"/>
            <a:ext cx="47525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DL module</a:t>
            </a:r>
          </a:p>
          <a:p>
            <a:pPr algn="l"/>
            <a:r>
              <a:rPr lang="en-US" sz="1800" dirty="0" smtClean="0"/>
              <a:t>Number of PM blocks is module dependent.</a:t>
            </a:r>
          </a:p>
          <a:p>
            <a:pPr algn="l"/>
            <a:r>
              <a:rPr lang="en-US" sz="1800" dirty="0" smtClean="0"/>
              <a:t>Temperature compensation is not shown here.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81155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Complete DL magnet on its support </a:t>
            </a:r>
            <a:endParaRPr lang="en-GB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39752" y="1441579"/>
            <a:ext cx="72008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9023" y="1095941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 blocks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484" y="923122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Iron pole and yoke</a:t>
            </a:r>
            <a:endParaRPr lang="en-GB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7584" y="1355170"/>
            <a:ext cx="144016" cy="6048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15616" y="1355170"/>
            <a:ext cx="1080120" cy="1209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68836" y="836712"/>
            <a:ext cx="1915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Aluminium</a:t>
            </a:r>
            <a:r>
              <a:rPr lang="en-US" sz="1600" dirty="0" smtClean="0"/>
              <a:t> spacers</a:t>
            </a:r>
            <a:endParaRPr lang="en-GB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55776" y="1268760"/>
            <a:ext cx="1224136" cy="10369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with longitudinal gradient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pic>
        <p:nvPicPr>
          <p:cNvPr id="21" name="Picture 4" descr="C:\Users\lebec\Documents\Communication\Presentations\APAC\2014-10\Figure\DL assembly+gir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0" y="1700760"/>
            <a:ext cx="4788024" cy="2896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3740" y="923122"/>
            <a:ext cx="8236800" cy="1987421"/>
          </a:xfrm>
        </p:spPr>
        <p:txBody>
          <a:bodyPr/>
          <a:lstStyle/>
          <a:p>
            <a:r>
              <a:rPr lang="en-US" sz="2000" dirty="0" smtClean="0"/>
              <a:t>Homogeneity of central field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Quality </a:t>
            </a:r>
            <a:r>
              <a:rPr lang="en-US" sz="2000" b="0" dirty="0" smtClean="0">
                <a:solidFill>
                  <a:schemeClr val="tx1"/>
                </a:solidFill>
              </a:rPr>
              <a:t>dominated by pole faces parallelism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May </a:t>
            </a:r>
            <a:r>
              <a:rPr lang="en-US" sz="2000" b="0" dirty="0" smtClean="0">
                <a:solidFill>
                  <a:schemeClr val="tx1"/>
                </a:solidFill>
              </a:rPr>
              <a:t>need refinement of mechanical tolerances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Easy </a:t>
            </a:r>
            <a:r>
              <a:rPr lang="en-US" sz="2000" b="0" dirty="0" smtClean="0">
                <a:solidFill>
                  <a:schemeClr val="tx1"/>
                </a:solidFill>
              </a:rPr>
              <a:t>and fast mechanical correction (shimming)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Tolerance</a:t>
            </a:r>
            <a:r>
              <a:rPr lang="en-US" sz="2000" b="0" dirty="0" smtClean="0">
                <a:solidFill>
                  <a:schemeClr val="tx1"/>
                </a:solidFill>
              </a:rPr>
              <a:t>: </a:t>
            </a:r>
            <a:r>
              <a:rPr lang="en-US" sz="2000" b="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000" b="0" i="1" dirty="0" smtClean="0">
                <a:solidFill>
                  <a:schemeClr val="tx1"/>
                </a:solidFill>
              </a:rPr>
              <a:t>B</a:t>
            </a:r>
            <a:r>
              <a:rPr lang="en-US" sz="2000" b="0" dirty="0" smtClean="0">
                <a:solidFill>
                  <a:schemeClr val="tx1"/>
                </a:solidFill>
              </a:rPr>
              <a:t>/</a:t>
            </a:r>
            <a:r>
              <a:rPr lang="en-US" sz="2000" b="0" i="1" dirty="0" smtClean="0">
                <a:solidFill>
                  <a:schemeClr val="tx1"/>
                </a:solidFill>
              </a:rPr>
              <a:t>B </a:t>
            </a:r>
            <a:r>
              <a:rPr lang="en-US" sz="2000" b="0" dirty="0" smtClean="0">
                <a:solidFill>
                  <a:schemeClr val="tx1"/>
                </a:solidFill>
              </a:rPr>
              <a:t>&lt; 10</a:t>
            </a:r>
            <a:r>
              <a:rPr lang="en-US" sz="2000" b="0" baseline="30000" dirty="0" smtClean="0">
                <a:solidFill>
                  <a:schemeClr val="tx1"/>
                </a:solidFill>
              </a:rPr>
              <a:t>-3</a:t>
            </a:r>
            <a:r>
              <a:rPr lang="en-US" sz="2000" b="0" dirty="0" smtClean="0">
                <a:solidFill>
                  <a:schemeClr val="tx1"/>
                </a:solidFill>
              </a:rPr>
              <a:t> @13 mm</a:t>
            </a:r>
            <a:endParaRPr lang="en-US" sz="2000" dirty="0" smtClean="0"/>
          </a:p>
          <a:p>
            <a:endParaRPr lang="en-GB" dirty="0"/>
          </a:p>
        </p:txBody>
      </p:sp>
      <p:pic>
        <p:nvPicPr>
          <p:cNvPr id="10" name="Picture 9" descr="polesh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04" y="908650"/>
            <a:ext cx="2664296" cy="16747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5897" y="5661310"/>
            <a:ext cx="3576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Module </a:t>
            </a:r>
            <a:r>
              <a:rPr lang="en-US" sz="1400" dirty="0" smtClean="0"/>
              <a:t>2 without </a:t>
            </a:r>
            <a:r>
              <a:rPr lang="en-US" sz="1400" dirty="0" smtClean="0">
                <a:latin typeface="Arial"/>
                <a:cs typeface="Arial"/>
              </a:rPr>
              <a:t>shim </a:t>
            </a:r>
            <a:r>
              <a:rPr lang="en-US" sz="1400" dirty="0" smtClean="0">
                <a:latin typeface="Arial"/>
                <a:cs typeface="Arial"/>
              </a:rPr>
              <a:t>(Hall probe meas.)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1360" y="5733320"/>
            <a:ext cx="3576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Module </a:t>
            </a:r>
            <a:r>
              <a:rPr lang="en-US" sz="1400" dirty="0" smtClean="0"/>
              <a:t>1 </a:t>
            </a:r>
            <a:r>
              <a:rPr lang="en-US" sz="1400" dirty="0" smtClean="0"/>
              <a:t>without </a:t>
            </a:r>
            <a:r>
              <a:rPr lang="en-US" sz="1400" dirty="0" smtClean="0">
                <a:latin typeface="Arial"/>
                <a:cs typeface="Arial"/>
              </a:rPr>
              <a:t>shim </a:t>
            </a:r>
            <a:r>
              <a:rPr lang="en-US" sz="1400" dirty="0" smtClean="0">
                <a:latin typeface="Arial"/>
                <a:cs typeface="Arial"/>
              </a:rPr>
              <a:t>(Hall probe meas.)</a:t>
            </a:r>
            <a:endParaRPr lang="en-GB" sz="14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with longitudinal gradient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76999"/>
            <a:ext cx="3816424" cy="2240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05107"/>
            <a:ext cx="3636404" cy="2140175"/>
          </a:xfrm>
          <a:prstGeom prst="rect">
            <a:avLst/>
          </a:prstGeom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8" y="923122"/>
            <a:ext cx="8236800" cy="2419469"/>
          </a:xfrm>
        </p:spPr>
        <p:txBody>
          <a:bodyPr/>
          <a:lstStyle/>
          <a:p>
            <a:r>
              <a:rPr lang="en-US" sz="2000" dirty="0" smtClean="0"/>
              <a:t>Integrated field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Preliminary </a:t>
            </a:r>
            <a:r>
              <a:rPr lang="en-US" sz="2000" b="0" dirty="0" smtClean="0">
                <a:solidFill>
                  <a:schemeClr val="tx1"/>
                </a:solidFill>
              </a:rPr>
              <a:t>study on straight integrals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Stretched </a:t>
            </a:r>
            <a:r>
              <a:rPr lang="en-US" sz="2000" b="0" dirty="0" smtClean="0">
                <a:solidFill>
                  <a:schemeClr val="tx1"/>
                </a:solidFill>
              </a:rPr>
              <a:t>wire method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Two </a:t>
            </a:r>
            <a:r>
              <a:rPr lang="en-US" sz="2000" b="0" dirty="0" smtClean="0">
                <a:solidFill>
                  <a:schemeClr val="tx1"/>
                </a:solidFill>
              </a:rPr>
              <a:t>modules with 0.62 T and 0.41 T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Longitudinal </a:t>
            </a:r>
            <a:r>
              <a:rPr lang="en-US" sz="2000" b="0" dirty="0" smtClean="0">
                <a:solidFill>
                  <a:schemeClr val="tx1"/>
                </a:solidFill>
              </a:rPr>
              <a:t>gap 5 mm between poles</a:t>
            </a:r>
          </a:p>
          <a:p>
            <a:pPr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End </a:t>
            </a:r>
            <a:r>
              <a:rPr lang="en-US" sz="2000" b="0" dirty="0" smtClean="0">
                <a:solidFill>
                  <a:schemeClr val="tx1"/>
                </a:solidFill>
              </a:rPr>
              <a:t>effect (</a:t>
            </a:r>
            <a:r>
              <a:rPr lang="en-US" sz="2000" b="0" dirty="0" err="1" smtClean="0">
                <a:solidFill>
                  <a:schemeClr val="tx1"/>
                </a:solidFill>
              </a:rPr>
              <a:t>sextupole</a:t>
            </a:r>
            <a:r>
              <a:rPr lang="en-US" sz="2000" b="0" dirty="0" smtClean="0">
                <a:solidFill>
                  <a:schemeClr val="tx1"/>
                </a:solidFill>
              </a:rPr>
              <a:t>) shims not installed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Will </a:t>
            </a:r>
            <a:r>
              <a:rPr lang="en-US" sz="2000" b="0" dirty="0" smtClean="0">
                <a:solidFill>
                  <a:schemeClr val="tx1"/>
                </a:solidFill>
              </a:rPr>
              <a:t>improve with additional modules 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with longitudinal gradient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0"/>
            <a:ext cx="4104456" cy="1977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3356988"/>
            <a:ext cx="3744416" cy="2024366"/>
          </a:xfrm>
          <a:prstGeom prst="rect">
            <a:avLst/>
          </a:prstGeom>
        </p:spPr>
      </p:pic>
      <p:pic>
        <p:nvPicPr>
          <p:cNvPr id="14" name="Picture 2" descr="C:\Users\lebec\Documents\Communication\Presentations\APAC\2014-10\Figure\dip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230" y="1196690"/>
            <a:ext cx="2649488" cy="1759426"/>
          </a:xfrm>
          <a:prstGeom prst="rect">
            <a:avLst/>
          </a:prstGeom>
          <a:noFill/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3568" y="923122"/>
            <a:ext cx="8236800" cy="1728192"/>
          </a:xfrm>
        </p:spPr>
        <p:txBody>
          <a:bodyPr/>
          <a:lstStyle/>
          <a:p>
            <a:r>
              <a:rPr lang="en-US" sz="2000" dirty="0" smtClean="0"/>
              <a:t>Longitudinal field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Flat </a:t>
            </a:r>
            <a:r>
              <a:rPr lang="en-US" sz="2000" b="0" dirty="0" smtClean="0">
                <a:solidFill>
                  <a:schemeClr val="tx1"/>
                </a:solidFill>
              </a:rPr>
              <a:t>top field at longitudinal gap </a:t>
            </a:r>
            <a:r>
              <a:rPr lang="en-US" sz="2000" b="0" i="1" dirty="0" err="1" smtClean="0">
                <a:solidFill>
                  <a:schemeClr val="tx1"/>
                </a:solidFill>
              </a:rPr>
              <a:t>g</a:t>
            </a:r>
            <a:r>
              <a:rPr lang="en-US" sz="2000" b="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2000" b="0" i="1" dirty="0" smtClean="0">
                <a:solidFill>
                  <a:schemeClr val="tx1"/>
                </a:solidFill>
              </a:rPr>
              <a:t> = </a:t>
            </a:r>
            <a:r>
              <a:rPr lang="en-US" sz="2000" b="0" dirty="0" smtClean="0">
                <a:solidFill>
                  <a:schemeClr val="tx1"/>
                </a:solidFill>
              </a:rPr>
              <a:t>5 mm</a:t>
            </a:r>
            <a:endParaRPr lang="en-US" sz="2000" b="0" baseline="-25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 optimum </a:t>
            </a:r>
            <a:r>
              <a:rPr lang="en-US" sz="2000" b="0" i="1" dirty="0" err="1" smtClean="0">
                <a:solidFill>
                  <a:schemeClr val="tx1"/>
                </a:solidFill>
              </a:rPr>
              <a:t>g</a:t>
            </a:r>
            <a:r>
              <a:rPr lang="en-US" sz="2000" b="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</a:rPr>
              <a:t> may change between the modules of the full magnet (field step dependence)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2378" y="2651314"/>
            <a:ext cx="5201623" cy="2912909"/>
          </a:xfrm>
          <a:prstGeom prst="rect">
            <a:avLst/>
          </a:prstGeom>
        </p:spPr>
      </p:pic>
      <p:pic>
        <p:nvPicPr>
          <p:cNvPr id="16" name="Picture 15" descr="G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24133"/>
            <a:ext cx="3168352" cy="213863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051720" y="3774638"/>
            <a:ext cx="0" cy="1728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3774638"/>
            <a:ext cx="0" cy="1728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19672" y="5416421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123728" y="5416421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79712" y="5416421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62995" y="5065493"/>
            <a:ext cx="34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</a:t>
            </a:r>
            <a:r>
              <a:rPr lang="en-US" i="1" baseline="-25000" dirty="0" err="1" smtClean="0"/>
              <a:t>s</a:t>
            </a:r>
            <a:endParaRPr lang="en-GB" i="1" baseline="-2500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with longitudinal gradient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–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(DQ)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971500" y="2348850"/>
            <a:ext cx="24483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123660" y="1412720"/>
            <a:ext cx="0" cy="1080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15520" y="1772770"/>
            <a:ext cx="19442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1187530" y="1700760"/>
            <a:ext cx="1872260" cy="1440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123660" y="12687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</a:t>
            </a:r>
            <a:r>
              <a:rPr lang="en-US" i="1" baseline="-25000" dirty="0" err="1" smtClean="0"/>
              <a:t>z</a:t>
            </a:r>
            <a:endParaRPr lang="en-GB" i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3810" y="23488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GB" i="1" baseline="-25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5724160" y="1268700"/>
            <a:ext cx="2520350" cy="1944270"/>
            <a:chOff x="5436120" y="836640"/>
            <a:chExt cx="2520350" cy="194427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5436120" y="2060810"/>
              <a:ext cx="24483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6588280" y="980660"/>
              <a:ext cx="0" cy="18002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5796170" y="1268700"/>
              <a:ext cx="1656230" cy="15122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5724160" y="836640"/>
              <a:ext cx="1800250" cy="16562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6588280" y="83664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B</a:t>
              </a:r>
              <a:r>
                <a:rPr lang="en-US" i="1" baseline="-25000" dirty="0" err="1" smtClean="0"/>
                <a:t>z</a:t>
              </a:r>
              <a:endParaRPr lang="en-GB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82036" y="204107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GB" i="1" baseline="-25000" dirty="0"/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179390" y="3717040"/>
            <a:ext cx="1224170" cy="36005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79390" y="4509150"/>
            <a:ext cx="1224170" cy="36005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411700" y="3717040"/>
            <a:ext cx="1224170" cy="288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11700" y="4581160"/>
            <a:ext cx="1224170" cy="288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 flipV="1">
            <a:off x="2411700" y="4005080"/>
            <a:ext cx="1224170" cy="14402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2411700" y="4437140"/>
            <a:ext cx="1224170" cy="144020"/>
          </a:xfrm>
          <a:prstGeom prst="triangle">
            <a:avLst>
              <a:gd name="adj" fmla="val 100000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56220" y="3717040"/>
            <a:ext cx="1407814" cy="1407813"/>
            <a:chOff x="5108456" y="3605406"/>
            <a:chExt cx="1407814" cy="1407813"/>
          </a:xfrm>
        </p:grpSpPr>
        <p:grpSp>
          <p:nvGrpSpPr>
            <p:cNvPr id="63" name="Group 62"/>
            <p:cNvGrpSpPr/>
            <p:nvPr/>
          </p:nvGrpSpPr>
          <p:grpSpPr>
            <a:xfrm>
              <a:off x="5108456" y="3605406"/>
              <a:ext cx="1407813" cy="615704"/>
              <a:chOff x="5108456" y="3605406"/>
              <a:chExt cx="1407813" cy="61570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108456" y="3605407"/>
                <a:ext cx="615704" cy="615703"/>
                <a:chOff x="5108456" y="3605407"/>
                <a:chExt cx="615704" cy="615703"/>
              </a:xfrm>
            </p:grpSpPr>
            <p:sp>
              <p:nvSpPr>
                <p:cNvPr id="55" name="Oval 54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5400000">
                <a:off x="5900566" y="3605406"/>
                <a:ext cx="615704" cy="615703"/>
                <a:chOff x="5108456" y="3605407"/>
                <a:chExt cx="615704" cy="615703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 rot="10800000">
              <a:off x="5108457" y="4397515"/>
              <a:ext cx="1407813" cy="615704"/>
              <a:chOff x="5108456" y="3605406"/>
              <a:chExt cx="1407813" cy="615704"/>
            </a:xfrm>
          </p:grpSpPr>
          <p:grpSp>
            <p:nvGrpSpPr>
              <p:cNvPr id="65" name="Group 56"/>
              <p:cNvGrpSpPr/>
              <p:nvPr/>
            </p:nvGrpSpPr>
            <p:grpSpPr>
              <a:xfrm>
                <a:off x="5108456" y="3605407"/>
                <a:ext cx="615704" cy="615703"/>
                <a:chOff x="5108456" y="3605407"/>
                <a:chExt cx="615704" cy="615703"/>
              </a:xfrm>
            </p:grpSpPr>
            <p:sp>
              <p:nvSpPr>
                <p:cNvPr id="69" name="Oval 68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Group 57"/>
              <p:cNvGrpSpPr/>
              <p:nvPr/>
            </p:nvGrpSpPr>
            <p:grpSpPr>
              <a:xfrm rot="5400000">
                <a:off x="5900566" y="3605406"/>
                <a:ext cx="615704" cy="615703"/>
                <a:chOff x="5108456" y="3605407"/>
                <a:chExt cx="615704" cy="615703"/>
              </a:xfrm>
            </p:grpSpPr>
            <p:sp>
              <p:nvSpPr>
                <p:cNvPr id="67" name="Oval 66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cxnSp>
        <p:nvCxnSpPr>
          <p:cNvPr id="73" name="Straight Connector 72"/>
          <p:cNvCxnSpPr/>
          <p:nvPr/>
        </p:nvCxnSpPr>
        <p:spPr bwMode="auto">
          <a:xfrm>
            <a:off x="6876320" y="3645030"/>
            <a:ext cx="0" cy="16562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6156220" y="4437140"/>
            <a:ext cx="15842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7092350" y="3645030"/>
            <a:ext cx="0" cy="16562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Right Arrow 122"/>
          <p:cNvSpPr/>
          <p:nvPr/>
        </p:nvSpPr>
        <p:spPr bwMode="auto">
          <a:xfrm>
            <a:off x="1691600" y="4077090"/>
            <a:ext cx="504070" cy="432060"/>
          </a:xfrm>
          <a:prstGeom prst="rightArrow">
            <a:avLst/>
          </a:prstGeom>
          <a:solidFill>
            <a:srgbClr val="81BA16"/>
          </a:solidFill>
          <a:ln w="952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88450" y="5373270"/>
            <a:ext cx="1999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Tapered dipole</a:t>
            </a:r>
          </a:p>
          <a:p>
            <a:pPr algn="l"/>
            <a:r>
              <a:rPr lang="en-US" sz="2000" dirty="0" smtClean="0"/>
              <a:t>High field</a:t>
            </a:r>
          </a:p>
          <a:p>
            <a:pPr algn="l"/>
            <a:r>
              <a:rPr lang="en-US" sz="2000" dirty="0" smtClean="0"/>
              <a:t>Low gradient</a:t>
            </a:r>
            <a:endParaRPr lang="en-GB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590086" y="5373270"/>
            <a:ext cx="2733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Offseted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quadrupole</a:t>
            </a:r>
            <a:endParaRPr lang="en-US" sz="2000" b="1" dirty="0" smtClean="0"/>
          </a:p>
          <a:p>
            <a:pPr algn="l"/>
            <a:r>
              <a:rPr lang="en-US" sz="2000" dirty="0" smtClean="0"/>
              <a:t>High field</a:t>
            </a:r>
          </a:p>
          <a:p>
            <a:pPr algn="l"/>
            <a:r>
              <a:rPr lang="en-US" sz="2000" dirty="0" smtClean="0"/>
              <a:t>High gradient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–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(DQ)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grpSp>
        <p:nvGrpSpPr>
          <p:cNvPr id="2" name="Group 39"/>
          <p:cNvGrpSpPr/>
          <p:nvPr/>
        </p:nvGrpSpPr>
        <p:grpSpPr>
          <a:xfrm>
            <a:off x="5724160" y="1268700"/>
            <a:ext cx="2520350" cy="1944270"/>
            <a:chOff x="5436120" y="836640"/>
            <a:chExt cx="2520350" cy="194427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5436120" y="2060810"/>
              <a:ext cx="24483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6588280" y="980660"/>
              <a:ext cx="0" cy="18002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5796170" y="1268700"/>
              <a:ext cx="1656230" cy="15122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6588280" y="83664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B</a:t>
              </a:r>
              <a:r>
                <a:rPr lang="en-US" i="1" baseline="-25000" dirty="0" err="1" smtClean="0"/>
                <a:t>z</a:t>
              </a:r>
              <a:endParaRPr lang="en-GB" i="1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82036" y="204107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GB" i="1" baseline="-25000" dirty="0"/>
            </a:p>
          </p:txBody>
        </p:sp>
      </p:grpSp>
      <p:grpSp>
        <p:nvGrpSpPr>
          <p:cNvPr id="3" name="Group 70"/>
          <p:cNvGrpSpPr/>
          <p:nvPr/>
        </p:nvGrpSpPr>
        <p:grpSpPr>
          <a:xfrm>
            <a:off x="6156220" y="3717040"/>
            <a:ext cx="1407814" cy="1407813"/>
            <a:chOff x="5108456" y="3605406"/>
            <a:chExt cx="1407814" cy="1407813"/>
          </a:xfrm>
        </p:grpSpPr>
        <p:grpSp>
          <p:nvGrpSpPr>
            <p:cNvPr id="4" name="Group 62"/>
            <p:cNvGrpSpPr/>
            <p:nvPr/>
          </p:nvGrpSpPr>
          <p:grpSpPr>
            <a:xfrm>
              <a:off x="5108456" y="3605406"/>
              <a:ext cx="1407813" cy="615704"/>
              <a:chOff x="5108456" y="3605406"/>
              <a:chExt cx="1407813" cy="615704"/>
            </a:xfrm>
          </p:grpSpPr>
          <p:grpSp>
            <p:nvGrpSpPr>
              <p:cNvPr id="5" name="Group 56"/>
              <p:cNvGrpSpPr/>
              <p:nvPr/>
            </p:nvGrpSpPr>
            <p:grpSpPr>
              <a:xfrm>
                <a:off x="5108456" y="3605407"/>
                <a:ext cx="615704" cy="615703"/>
                <a:chOff x="5108456" y="3605407"/>
                <a:chExt cx="615704" cy="615703"/>
              </a:xfrm>
            </p:grpSpPr>
            <p:sp>
              <p:nvSpPr>
                <p:cNvPr id="55" name="Oval 54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oup 57"/>
              <p:cNvGrpSpPr/>
              <p:nvPr/>
            </p:nvGrpSpPr>
            <p:grpSpPr>
              <a:xfrm rot="5400000">
                <a:off x="5900566" y="3605406"/>
                <a:ext cx="615704" cy="615703"/>
                <a:chOff x="5108456" y="3605407"/>
                <a:chExt cx="615704" cy="615703"/>
              </a:xfrm>
            </p:grpSpPr>
            <p:sp>
              <p:nvSpPr>
                <p:cNvPr id="59" name="Oval 58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9" name="Group 63"/>
            <p:cNvGrpSpPr/>
            <p:nvPr/>
          </p:nvGrpSpPr>
          <p:grpSpPr>
            <a:xfrm rot="10800000">
              <a:off x="5108457" y="4397515"/>
              <a:ext cx="1407813" cy="615704"/>
              <a:chOff x="5108456" y="3605406"/>
              <a:chExt cx="1407813" cy="615704"/>
            </a:xfrm>
          </p:grpSpPr>
          <p:grpSp>
            <p:nvGrpSpPr>
              <p:cNvPr id="11" name="Group 56"/>
              <p:cNvGrpSpPr/>
              <p:nvPr/>
            </p:nvGrpSpPr>
            <p:grpSpPr>
              <a:xfrm>
                <a:off x="5108456" y="3605407"/>
                <a:ext cx="615704" cy="615703"/>
                <a:chOff x="5108456" y="3605407"/>
                <a:chExt cx="615704" cy="615703"/>
              </a:xfrm>
            </p:grpSpPr>
            <p:sp>
              <p:nvSpPr>
                <p:cNvPr id="69" name="Oval 68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Group 57"/>
              <p:cNvGrpSpPr/>
              <p:nvPr/>
            </p:nvGrpSpPr>
            <p:grpSpPr>
              <a:xfrm rot="5400000">
                <a:off x="5900566" y="3605406"/>
                <a:ext cx="615704" cy="615703"/>
                <a:chOff x="5108456" y="3605407"/>
                <a:chExt cx="615704" cy="615703"/>
              </a:xfrm>
            </p:grpSpPr>
            <p:sp>
              <p:nvSpPr>
                <p:cNvPr id="67" name="Oval 66"/>
                <p:cNvSpPr/>
                <p:nvPr/>
              </p:nvSpPr>
              <p:spPr bwMode="auto">
                <a:xfrm>
                  <a:off x="5220090" y="3717040"/>
                  <a:ext cx="504070" cy="504070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 rot="2700000">
                  <a:off x="5108456" y="3605407"/>
                  <a:ext cx="504070" cy="504070"/>
                </a:xfrm>
                <a:prstGeom prst="rect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cxnSp>
        <p:nvCxnSpPr>
          <p:cNvPr id="73" name="Straight Connector 72"/>
          <p:cNvCxnSpPr/>
          <p:nvPr/>
        </p:nvCxnSpPr>
        <p:spPr bwMode="auto">
          <a:xfrm>
            <a:off x="6876320" y="3645030"/>
            <a:ext cx="0" cy="16562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6156220" y="4437140"/>
            <a:ext cx="15842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7092350" y="3645030"/>
            <a:ext cx="0" cy="16562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5590086" y="5373270"/>
            <a:ext cx="2733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Offseted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quadrupole</a:t>
            </a:r>
            <a:endParaRPr lang="en-US" sz="2000" b="1" dirty="0" smtClean="0"/>
          </a:p>
          <a:p>
            <a:pPr algn="l"/>
            <a:r>
              <a:rPr lang="en-US" sz="2000" dirty="0" smtClean="0"/>
              <a:t>High field</a:t>
            </a:r>
          </a:p>
          <a:p>
            <a:pPr algn="l"/>
            <a:r>
              <a:rPr lang="en-US" sz="2000" dirty="0" smtClean="0"/>
              <a:t>High gradient</a:t>
            </a:r>
            <a:endParaRPr lang="en-GB" sz="2000" dirty="0"/>
          </a:p>
        </p:txBody>
      </p:sp>
      <p:sp>
        <p:nvSpPr>
          <p:cNvPr id="47" name="Oval 46"/>
          <p:cNvSpPr/>
          <p:nvPr/>
        </p:nvSpPr>
        <p:spPr bwMode="auto">
          <a:xfrm>
            <a:off x="4716020" y="1052670"/>
            <a:ext cx="3960550" cy="5472760"/>
          </a:xfrm>
          <a:prstGeom prst="ellipse">
            <a:avLst/>
          </a:prstGeom>
          <a:noFill/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lebec\Documents\Communication\Conferences\2014 -- Lowering\Figures\dqSp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1556740"/>
            <a:ext cx="3627437" cy="2908300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971500" y="4869200"/>
            <a:ext cx="234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DQ specifications</a:t>
            </a:r>
          </a:p>
          <a:p>
            <a:pPr algn="l"/>
            <a:r>
              <a:rPr lang="en-US" sz="2000" dirty="0" smtClean="0"/>
              <a:t>GFR radius 7 mm</a:t>
            </a:r>
          </a:p>
          <a:p>
            <a:pPr algn="l"/>
            <a:r>
              <a:rPr lang="en-US" sz="2000" dirty="0" smtClean="0"/>
              <a:t>Field 0.54 T</a:t>
            </a:r>
          </a:p>
          <a:p>
            <a:pPr algn="l"/>
            <a:r>
              <a:rPr lang="en-US" sz="2000" dirty="0" smtClean="0"/>
              <a:t>Gradient 34 </a:t>
            </a:r>
            <a:r>
              <a:rPr lang="en-US" sz="2000" dirty="0" smtClean="0"/>
              <a:t>T/m </a:t>
            </a:r>
            <a:endParaRPr lang="en-GB" sz="2000" dirty="0"/>
          </a:p>
        </p:txBody>
      </p:sp>
      <p:cxnSp>
        <p:nvCxnSpPr>
          <p:cNvPr id="57" name="Straight Connector 56"/>
          <p:cNvCxnSpPr/>
          <p:nvPr/>
        </p:nvCxnSpPr>
        <p:spPr bwMode="auto">
          <a:xfrm flipV="1">
            <a:off x="6012200" y="1268700"/>
            <a:ext cx="1800250" cy="16562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 bwMode="auto">
          <a:xfrm>
            <a:off x="4860040" y="1628750"/>
            <a:ext cx="0" cy="15122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211950" y="1628750"/>
            <a:ext cx="0" cy="15122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3923910" y="1628750"/>
            <a:ext cx="288040" cy="1512210"/>
          </a:xfrm>
          <a:prstGeom prst="rect">
            <a:avLst/>
          </a:prstGeom>
          <a:solidFill>
            <a:srgbClr val="FF9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860040" y="1628750"/>
            <a:ext cx="288040" cy="1512210"/>
          </a:xfrm>
          <a:prstGeom prst="rect">
            <a:avLst/>
          </a:prstGeom>
          <a:solidFill>
            <a:srgbClr val="FF9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–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(DQ)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467430" y="692620"/>
            <a:ext cx="8676570" cy="5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of an offset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259540" y="2924930"/>
            <a:ext cx="48966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3491850" y="1556740"/>
            <a:ext cx="0" cy="2880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1763610" y="1484730"/>
            <a:ext cx="3600500" cy="27363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499990" y="2132820"/>
            <a:ext cx="0" cy="792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3491850" y="2132820"/>
            <a:ext cx="10081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211950" y="1484730"/>
            <a:ext cx="576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4188061" y="11246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GFR</a:t>
            </a:r>
            <a:endParaRPr lang="en-GB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6012982" y="2905193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endParaRPr lang="en-GB" sz="1800" i="1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3466202" y="1196690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B</a:t>
            </a:r>
            <a:r>
              <a:rPr lang="en-US" sz="1800" i="1" baseline="-25000" dirty="0" err="1" smtClean="0"/>
              <a:t>z</a:t>
            </a:r>
            <a:endParaRPr lang="en-GB" sz="1800" i="1" baseline="-250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flipH="1" flipV="1">
            <a:off x="5364110" y="1484730"/>
            <a:ext cx="432060" cy="28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 flipV="1">
            <a:off x="1331550" y="3933070"/>
            <a:ext cx="432060" cy="28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Right Brace 106"/>
          <p:cNvSpPr/>
          <p:nvPr/>
        </p:nvSpPr>
        <p:spPr bwMode="auto">
          <a:xfrm rot="5400000">
            <a:off x="4427980" y="4726939"/>
            <a:ext cx="360050" cy="64809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11567" y="5303019"/>
            <a:ext cx="15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Region of interest</a:t>
            </a:r>
            <a:endParaRPr lang="en-GB" sz="1800" dirty="0"/>
          </a:p>
        </p:txBody>
      </p:sp>
      <p:sp>
        <p:nvSpPr>
          <p:cNvPr id="109" name="Right Brace 108"/>
          <p:cNvSpPr/>
          <p:nvPr/>
        </p:nvSpPr>
        <p:spPr bwMode="auto">
          <a:xfrm rot="5400000">
            <a:off x="2195670" y="4005080"/>
            <a:ext cx="360050" cy="208829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71500" y="5301260"/>
            <a:ext cx="302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Additional power consumption, weight, etc.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67657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The ESRF phase II magnets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Design and prototyping challenges</a:t>
            </a:r>
            <a:endParaRPr lang="en-US" sz="20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n-lt"/>
              </a:rPr>
              <a:t>Where are we?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Dipoles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Combined dipole-</a:t>
            </a:r>
            <a:r>
              <a:rPr lang="en-US" sz="2000" kern="0" dirty="0" err="1" smtClean="0"/>
              <a:t>quadrupoles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>
                <a:latin typeface="+mn-lt"/>
              </a:rPr>
              <a:t>Quadrupoles</a:t>
            </a: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>
                <a:latin typeface="+mn-lt"/>
              </a:rPr>
              <a:t>Sextupoles</a:t>
            </a:r>
            <a:r>
              <a:rPr lang="en-US" sz="2000" kern="0" dirty="0" smtClean="0">
                <a:latin typeface="+mn-lt"/>
              </a:rPr>
              <a:t>, </a:t>
            </a:r>
            <a:r>
              <a:rPr lang="en-US" sz="2000" kern="0" dirty="0" err="1" smtClean="0">
                <a:latin typeface="+mn-lt"/>
              </a:rPr>
              <a:t>octupoles</a:t>
            </a: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Summary and conclusion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3810" y="6613525"/>
            <a:ext cx="5170253" cy="227013"/>
          </a:xfrm>
        </p:spPr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 bwMode="auto">
          <a:xfrm>
            <a:off x="4860040" y="1628750"/>
            <a:ext cx="0" cy="15122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211950" y="1628750"/>
            <a:ext cx="0" cy="15122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3923910" y="1628750"/>
            <a:ext cx="288040" cy="1512210"/>
          </a:xfrm>
          <a:prstGeom prst="rect">
            <a:avLst/>
          </a:prstGeom>
          <a:solidFill>
            <a:srgbClr val="FF9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4860040" y="1628750"/>
            <a:ext cx="288040" cy="1512210"/>
          </a:xfrm>
          <a:prstGeom prst="rect">
            <a:avLst/>
          </a:prstGeom>
          <a:solidFill>
            <a:srgbClr val="FF9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–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467430" y="692620"/>
            <a:ext cx="8676570" cy="5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A new target for DQ field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Lower power consumption and weight</a:t>
            </a:r>
            <a:endParaRPr lang="en-US" sz="2000" kern="0" noProof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Easy access on one side (vacuum chamber, magnetic measurements)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Cons</a:t>
            </a:r>
            <a:endParaRPr lang="en-US" sz="24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Design is more complex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259540" y="2924930"/>
            <a:ext cx="48966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3491850" y="1556740"/>
            <a:ext cx="0" cy="19442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3491850" y="1484730"/>
            <a:ext cx="1872260" cy="1440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4499990" y="2132820"/>
            <a:ext cx="0" cy="792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3491850" y="2132820"/>
            <a:ext cx="10081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211950" y="1484730"/>
            <a:ext cx="576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4188061" y="11246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GFR</a:t>
            </a:r>
            <a:endParaRPr lang="en-GB" sz="1800" dirty="0"/>
          </a:p>
        </p:txBody>
      </p:sp>
      <p:cxnSp>
        <p:nvCxnSpPr>
          <p:cNvPr id="101" name="Straight Connector 100"/>
          <p:cNvCxnSpPr/>
          <p:nvPr/>
        </p:nvCxnSpPr>
        <p:spPr bwMode="auto">
          <a:xfrm flipH="1" flipV="1">
            <a:off x="5364110" y="1484730"/>
            <a:ext cx="432060" cy="288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1691600" y="2924930"/>
            <a:ext cx="1800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1BA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012982" y="2905193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x</a:t>
            </a:r>
            <a:endParaRPr lang="en-GB" sz="1800" i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66202" y="1196690"/>
            <a:ext cx="41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B</a:t>
            </a:r>
            <a:r>
              <a:rPr lang="en-US" sz="1800" i="1" baseline="-25000" dirty="0" err="1" smtClean="0"/>
              <a:t>z</a:t>
            </a:r>
            <a:endParaRPr lang="en-GB" sz="18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–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(DQ)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467430" y="692620"/>
            <a:ext cx="8676570" cy="5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Single sided dipole – </a:t>
            </a:r>
            <a:r>
              <a:rPr lang="en-US" sz="2400" b="1" kern="0" dirty="0" err="1" smtClean="0">
                <a:solidFill>
                  <a:schemeClr val="accent2"/>
                </a:solidFill>
                <a:latin typeface="+mn-lt"/>
              </a:rPr>
              <a:t>quadrupole</a:t>
            </a: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2 poles + 2 “half” poles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0.54 T field, 34 T/m gradient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Iron length: 1.1 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Magnet mass ~ 1 ton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Power consumption: 1.5 kW</a:t>
            </a:r>
          </a:p>
        </p:txBody>
      </p:sp>
      <p:pic>
        <p:nvPicPr>
          <p:cNvPr id="62467" name="Picture 3" descr="C:\Users\lebec\Documents\Communication\Conferences\2014 -- Lowering\Figures\DQ1-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607" y="1781681"/>
            <a:ext cx="2625880" cy="223268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732300" y="9806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Main pole</a:t>
            </a:r>
            <a:endParaRPr lang="en-GB" sz="18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020340" y="1340710"/>
            <a:ext cx="257957" cy="6573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20090" y="1358372"/>
            <a:ext cx="155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Auxiliary pole</a:t>
            </a:r>
            <a:endParaRPr lang="en-GB" sz="18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126137" y="1710042"/>
            <a:ext cx="288040" cy="360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048827" y="908650"/>
            <a:ext cx="109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Main coil</a:t>
            </a:r>
            <a:endParaRPr lang="en-GB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948816" y="2142102"/>
            <a:ext cx="177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Auxiliary coil</a:t>
            </a:r>
          </a:p>
          <a:p>
            <a:r>
              <a:rPr lang="en-US" sz="1800" dirty="0" smtClean="0"/>
              <a:t>(in series with main coil)</a:t>
            </a:r>
            <a:endParaRPr lang="en-GB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243374" y="3429000"/>
            <a:ext cx="154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Trimming coil</a:t>
            </a:r>
            <a:endParaRPr lang="en-GB" sz="18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7884460" y="1268700"/>
            <a:ext cx="504070" cy="864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62467" idx="1"/>
          </p:cNvCxnSpPr>
          <p:nvPr/>
        </p:nvCxnSpPr>
        <p:spPr bwMode="auto">
          <a:xfrm>
            <a:off x="5652150" y="2718182"/>
            <a:ext cx="368457" cy="1798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5724160" y="3438282"/>
            <a:ext cx="360050" cy="216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 descr="C:\Users\lebec\Documents\Communication\Presentations\APAC\2014-10\Figure\DQ1-B SUR GIRDER-l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0" y="1412720"/>
            <a:ext cx="3096343" cy="2674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Dipole – </a:t>
            </a:r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(DQ)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467430" y="692620"/>
            <a:ext cx="8676570" cy="7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Magnetic design</a:t>
            </a:r>
          </a:p>
        </p:txBody>
      </p:sp>
      <p:pic>
        <p:nvPicPr>
          <p:cNvPr id="39" name="Picture 4" descr="C:\Users\lebec\Documents\Communication\Presentations\APAC\2014-01\Figures\bz-dq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57" y="1535887"/>
            <a:ext cx="3582733" cy="3189293"/>
          </a:xfrm>
          <a:prstGeom prst="rect">
            <a:avLst/>
          </a:prstGeom>
          <a:noFill/>
        </p:spPr>
      </p:pic>
      <p:pic>
        <p:nvPicPr>
          <p:cNvPr id="63491" name="Picture 3" descr="C:\Users\lebec\Documents\Communication\Conferences\2014 -- Lowering\Figures\dqFieldQual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40" y="1556740"/>
            <a:ext cx="4536630" cy="3249064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 bwMode="auto">
          <a:xfrm>
            <a:off x="4716020" y="1700760"/>
            <a:ext cx="3672510" cy="2592360"/>
          </a:xfrm>
          <a:prstGeom prst="ellipse">
            <a:avLst/>
          </a:prstGeom>
          <a:noFill/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236370" y="3049213"/>
            <a:ext cx="21603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415813" y="2905193"/>
            <a:ext cx="61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GFR 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37046" y="4797190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Vertical field vs. position.</a:t>
            </a:r>
          </a:p>
          <a:p>
            <a:r>
              <a:rPr lang="en-US" sz="2000" dirty="0" smtClean="0"/>
              <a:t>Field is almost zero on one side. 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682035" y="4797190"/>
            <a:ext cx="3922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i="1" dirty="0" smtClean="0"/>
              <a:t>G</a:t>
            </a:r>
            <a:r>
              <a:rPr lang="en-US" sz="2000" dirty="0" smtClean="0"/>
              <a:t>/</a:t>
            </a:r>
            <a:r>
              <a:rPr lang="en-US" sz="2000" i="1" dirty="0" smtClean="0"/>
              <a:t>G</a:t>
            </a:r>
            <a:r>
              <a:rPr lang="en-US" sz="2000" dirty="0" smtClean="0"/>
              <a:t> expressed in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. Specification: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i="1" dirty="0" smtClean="0"/>
              <a:t>G</a:t>
            </a:r>
            <a:r>
              <a:rPr lang="en-US" sz="2000" dirty="0" smtClean="0"/>
              <a:t>/</a:t>
            </a:r>
            <a:r>
              <a:rPr lang="en-US" sz="2000" i="1" dirty="0" smtClean="0"/>
              <a:t>G</a:t>
            </a:r>
            <a:r>
              <a:rPr lang="en-US" sz="2000" dirty="0" smtClean="0"/>
              <a:t> &lt; 10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GFR: 7x5 mm</a:t>
            </a:r>
          </a:p>
          <a:p>
            <a:r>
              <a:rPr lang="en-US" sz="2000" dirty="0" smtClean="0"/>
              <a:t>Field integration along an arc.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pic>
        <p:nvPicPr>
          <p:cNvPr id="18" name="Picture 4" descr="C:\Users\lebec\Documents\Projets\WP1.2\TDS\Figures\QF8-TDS-Op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300" y="3861060"/>
            <a:ext cx="2232248" cy="2044677"/>
          </a:xfrm>
          <a:prstGeom prst="rect">
            <a:avLst/>
          </a:prstGeom>
          <a:noFill/>
        </p:spPr>
      </p:pic>
      <p:pic>
        <p:nvPicPr>
          <p:cNvPr id="19" name="Picture 3" descr="C:\Users\lebec\Documents\Projets\WP1.2\TDS\Figures\QD1-TDS-O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7310"/>
            <a:ext cx="2088232" cy="1995241"/>
          </a:xfrm>
          <a:prstGeom prst="rect">
            <a:avLst/>
          </a:prstGeom>
          <a:noFill/>
        </p:spPr>
      </p:pic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67430" y="692620"/>
            <a:ext cx="8676570" cy="56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Two </a:t>
            </a:r>
            <a:r>
              <a:rPr lang="en-US" sz="2400" b="1" kern="0" dirty="0" err="1" smtClean="0">
                <a:solidFill>
                  <a:schemeClr val="accent2"/>
                </a:solidFill>
                <a:latin typeface="+mn-lt"/>
              </a:rPr>
              <a:t>quadrupole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 families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400" i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i="1" kern="0" dirty="0" smtClean="0">
                <a:solidFill>
                  <a:schemeClr val="accent2"/>
                </a:solidFill>
                <a:latin typeface="+mn-lt"/>
              </a:rPr>
              <a:t>Moderate gradient 51 T/m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Bore radius: 15.5 mm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Iron length ranging from 160 up to 300 mm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Working point: 50 – 110 % of nominal gradient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Power: 1 kW for the largest </a:t>
            </a:r>
            <a:r>
              <a:rPr lang="en-US" sz="2000" kern="0" dirty="0" err="1" smtClean="0">
                <a:latin typeface="+mn-lt"/>
              </a:rPr>
              <a:t>quadrupole</a:t>
            </a: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High gradient 85 T/m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Bore radius: 12.5 mm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Iron length ranging from 390 up to 480 mm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Working point: 95 – 105 % of nominal gradient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Power: 1.6 kW for the largest </a:t>
            </a:r>
            <a:r>
              <a:rPr lang="en-US" sz="2000" kern="0" dirty="0" err="1" smtClean="0"/>
              <a:t>quadrupole</a:t>
            </a:r>
            <a:endParaRPr lang="en-US" sz="2000" kern="0" dirty="0" smtClean="0"/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320" y="306895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Moderate gradient 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126387" y="6012078"/>
            <a:ext cx="162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High gradient 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67430" y="692620"/>
            <a:ext cx="5688790" cy="56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chemeClr val="accent2"/>
                </a:solidFill>
              </a:rPr>
              <a:t>Design criteria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endParaRPr lang="en-US" sz="2400" i="1" kern="0" dirty="0" smtClean="0">
              <a:solidFill>
                <a:schemeClr val="accent2"/>
              </a:solidFill>
            </a:endParaRP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Field quality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Fast pole shaping algorithm developed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Overall dimensions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endParaRPr lang="en-US" sz="2400" i="1" kern="0" dirty="0" smtClean="0">
              <a:solidFill>
                <a:schemeClr val="accent2"/>
              </a:solidFill>
            </a:endParaRP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Power consumption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endParaRPr lang="en-US" sz="2400" i="1" kern="0" dirty="0" smtClean="0">
              <a:solidFill>
                <a:schemeClr val="accent2"/>
              </a:solidFill>
            </a:endParaRP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Cooling and PS constraints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endParaRPr lang="en-US" sz="2400" i="1" kern="0" dirty="0" smtClean="0">
              <a:solidFill>
                <a:schemeClr val="accent2"/>
              </a:solidFill>
            </a:endParaRP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i="1" kern="0" dirty="0" smtClean="0">
                <a:solidFill>
                  <a:schemeClr val="accent2"/>
                </a:solidFill>
              </a:rPr>
              <a:t>Sensitivity to background field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endParaRPr lang="en-US" sz="2000" kern="0" dirty="0" smtClean="0"/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endParaRPr lang="en-US" sz="2000" kern="0" dirty="0" smtClean="0"/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400" i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3563860" y="2852920"/>
            <a:ext cx="360050" cy="115216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30" y="3142719"/>
            <a:ext cx="172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Decreased current density 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210" y="2564880"/>
            <a:ext cx="25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Decreased magnet’s power consumption</a:t>
            </a:r>
            <a:endParaRPr lang="en-GB" sz="1800" dirty="0"/>
          </a:p>
        </p:txBody>
      </p:sp>
      <p:sp>
        <p:nvSpPr>
          <p:cNvPr id="14" name="Right Arrow 13"/>
          <p:cNvSpPr/>
          <p:nvPr/>
        </p:nvSpPr>
        <p:spPr bwMode="auto">
          <a:xfrm rot="19979579">
            <a:off x="5791640" y="2848390"/>
            <a:ext cx="360050" cy="360050"/>
          </a:xfrm>
          <a:prstGeom prst="rightArrow">
            <a:avLst/>
          </a:prstGeom>
          <a:solidFill>
            <a:srgbClr val="81BA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210" y="3646789"/>
            <a:ext cx="25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Increased magnet’s transverse dimensions</a:t>
            </a:r>
            <a:endParaRPr lang="en-GB" sz="1800" dirty="0"/>
          </a:p>
        </p:txBody>
      </p:sp>
      <p:sp>
        <p:nvSpPr>
          <p:cNvPr id="17" name="Right Arrow 16"/>
          <p:cNvSpPr/>
          <p:nvPr/>
        </p:nvSpPr>
        <p:spPr bwMode="auto">
          <a:xfrm rot="2171460">
            <a:off x="5724604" y="3645474"/>
            <a:ext cx="360050" cy="360050"/>
          </a:xfrm>
          <a:prstGeom prst="rightArrow">
            <a:avLst/>
          </a:prstGeom>
          <a:solidFill>
            <a:srgbClr val="FF53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  <p:grpSp>
        <p:nvGrpSpPr>
          <p:cNvPr id="76" name="Group 75"/>
          <p:cNvGrpSpPr/>
          <p:nvPr/>
        </p:nvGrpSpPr>
        <p:grpSpPr>
          <a:xfrm>
            <a:off x="-36640" y="942094"/>
            <a:ext cx="4104568" cy="3351026"/>
            <a:chOff x="179392" y="582042"/>
            <a:chExt cx="4104568" cy="3351026"/>
          </a:xfrm>
        </p:grpSpPr>
        <p:grpSp>
          <p:nvGrpSpPr>
            <p:cNvPr id="50" name="Group 49"/>
            <p:cNvGrpSpPr/>
            <p:nvPr/>
          </p:nvGrpSpPr>
          <p:grpSpPr>
            <a:xfrm>
              <a:off x="971500" y="692620"/>
              <a:ext cx="3312460" cy="3240448"/>
              <a:chOff x="467430" y="794774"/>
              <a:chExt cx="2818066" cy="2788292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467430" y="794774"/>
                <a:ext cx="2756804" cy="495697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 rot="5400000">
                <a:off x="1615669" y="1913239"/>
                <a:ext cx="2788291" cy="55136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 rot="8100000">
                <a:off x="899554" y="1713709"/>
                <a:ext cx="2197804" cy="792110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Arc 48"/>
              <p:cNvSpPr/>
              <p:nvPr/>
            </p:nvSpPr>
            <p:spPr bwMode="auto">
              <a:xfrm rot="10800000">
                <a:off x="971500" y="2132820"/>
                <a:ext cx="1080150" cy="1008140"/>
              </a:xfrm>
              <a:prstGeom prst="arc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 bwMode="auto">
            <a:xfrm rot="8100000">
              <a:off x="1255971" y="1844138"/>
              <a:ext cx="1196057" cy="43334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611450" y="692620"/>
              <a:ext cx="0" cy="6480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 rot="16200000">
              <a:off x="-51281" y="81271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W</a:t>
              </a:r>
              <a:r>
                <a:rPr lang="en-US" sz="1800" i="1" baseline="-25000" dirty="0" smtClean="0"/>
                <a:t>YOKE</a:t>
              </a:r>
              <a:endParaRPr lang="en-GB" sz="1800" i="1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flipH="1" flipV="1">
              <a:off x="1187530" y="3140960"/>
              <a:ext cx="648090" cy="6480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2621367">
              <a:off x="916851" y="3442640"/>
              <a:ext cx="8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W</a:t>
              </a:r>
              <a:r>
                <a:rPr lang="en-US" sz="1800" i="1" baseline="-25000" dirty="0" smtClean="0"/>
                <a:t>POLE</a:t>
              </a:r>
              <a:endParaRPr lang="en-GB" sz="1800" i="1" baseline="-25000" dirty="0"/>
            </a:p>
          </p:txBody>
        </p:sp>
        <p:sp>
          <p:nvSpPr>
            <p:cNvPr id="65" name="Rectangle 64"/>
            <p:cNvSpPr/>
            <p:nvPr/>
          </p:nvSpPr>
          <p:spPr bwMode="auto">
            <a:xfrm rot="8100000">
              <a:off x="2317742" y="2996297"/>
              <a:ext cx="1196057" cy="43334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1043510" y="2492870"/>
              <a:ext cx="360050" cy="3600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 rot="2621367">
              <a:off x="633542" y="256080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W</a:t>
              </a:r>
              <a:r>
                <a:rPr lang="en-US" sz="1800" i="1" baseline="-25000" dirty="0" smtClean="0"/>
                <a:t>COIL</a:t>
              </a:r>
              <a:endParaRPr lang="en-GB" sz="1800" i="1" baseline="-25000" dirty="0"/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flipH="1">
              <a:off x="1187530" y="1412718"/>
              <a:ext cx="770148" cy="7921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 rot="18817313">
              <a:off x="1029634" y="149159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R</a:t>
              </a:r>
              <a:r>
                <a:rPr lang="en-US" sz="1800" i="1" baseline="-25000" dirty="0" smtClean="0"/>
                <a:t>COIL</a:t>
              </a:r>
              <a:endParaRPr lang="en-GB" sz="1800" i="1" baseline="-25000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39440" y="4509150"/>
            <a:ext cx="3722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/>
              <a:t>W</a:t>
            </a:r>
            <a:r>
              <a:rPr lang="en-US" sz="2000" i="1" baseline="-25000" dirty="0" smtClean="0"/>
              <a:t>POLE</a:t>
            </a:r>
            <a:r>
              <a:rPr lang="en-US" sz="2000" dirty="0" smtClean="0"/>
              <a:t> &amp; 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YOKE</a:t>
            </a:r>
            <a:r>
              <a:rPr lang="en-US" sz="2000" dirty="0" smtClean="0"/>
              <a:t> constant</a:t>
            </a:r>
          </a:p>
          <a:p>
            <a:pPr algn="l"/>
            <a:r>
              <a:rPr lang="en-US" sz="2000" i="1" dirty="0" smtClean="0"/>
              <a:t>W</a:t>
            </a:r>
            <a:r>
              <a:rPr lang="en-US" sz="2000" i="1" baseline="-25000" dirty="0" smtClean="0"/>
              <a:t>COIL</a:t>
            </a:r>
            <a:r>
              <a:rPr lang="en-US" sz="2000" dirty="0" smtClean="0"/>
              <a:t> constant (magnet length)</a:t>
            </a:r>
            <a:endParaRPr lang="en-GB" sz="2000" dirty="0" smtClean="0"/>
          </a:p>
          <a:p>
            <a:pPr algn="l"/>
            <a:endParaRPr lang="en-US" sz="2000" dirty="0" smtClean="0"/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1669638" y="5398748"/>
          <a:ext cx="1298575" cy="982662"/>
        </p:xfrm>
        <a:graphic>
          <a:graphicData uri="http://schemas.openxmlformats.org/presentationml/2006/ole">
            <p:oleObj spid="_x0000_s4098" name="Equation" r:id="rId4" imgW="571320" imgH="431640" progId="Equation.DSMT4">
              <p:embed/>
            </p:oleObj>
          </a:graphicData>
        </a:graphic>
      </p:graphicFrame>
      <p:pic>
        <p:nvPicPr>
          <p:cNvPr id="24" name="Picture 4" descr="C:\Users\lebec\Documents\Communication\Conferences\2014-11-26 -- CERN Workshop on magnets\GLB\Figures\CompactVsEffici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844072"/>
            <a:ext cx="4032448" cy="32330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836641"/>
            <a:ext cx="7877248" cy="129618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Excitation curve and saturation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Moderate gradient quads optimized at a linear working point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High gradient quads optimized at a saturated working point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2052" name="Picture 4" descr="C:\Users\lebec\Documents\Projets\WP1.2\TDS\Figures\Excitation-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70" y="2253187"/>
            <a:ext cx="3347830" cy="3156428"/>
          </a:xfrm>
          <a:prstGeom prst="rect">
            <a:avLst/>
          </a:prstGeom>
          <a:noFill/>
        </p:spPr>
      </p:pic>
      <p:pic>
        <p:nvPicPr>
          <p:cNvPr id="2053" name="Picture 5" descr="C:\Users\lebec\Documents\Communication\Presentations\APAC\2014-05\Figures\QF8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20"/>
            <a:ext cx="2016224" cy="20450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370" y="5445280"/>
            <a:ext cx="561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Magnetization </a:t>
            </a:r>
            <a:r>
              <a:rPr lang="en-US" sz="1800" i="1" dirty="0" smtClean="0">
                <a:latin typeface="Symbol" pitchFamily="18" charset="2"/>
              </a:rPr>
              <a:t>m</a:t>
            </a:r>
            <a:r>
              <a:rPr lang="en-US" sz="1800" i="1" baseline="-25000" dirty="0" smtClean="0"/>
              <a:t>0</a:t>
            </a:r>
            <a:r>
              <a:rPr lang="en-US" sz="1800" i="1" dirty="0" smtClean="0"/>
              <a:t>M </a:t>
            </a:r>
            <a:r>
              <a:rPr lang="en-US" sz="1800" dirty="0" smtClean="0"/>
              <a:t>[T] of the moderate gradient  (a) and high gradient (b) </a:t>
            </a:r>
            <a:r>
              <a:rPr lang="en-US" sz="1800" dirty="0" err="1" smtClean="0"/>
              <a:t>quadrupoles</a:t>
            </a:r>
            <a:r>
              <a:rPr lang="en-US" sz="1800" dirty="0" smtClean="0"/>
              <a:t> at nominal current.</a:t>
            </a:r>
            <a:endParaRPr lang="en-GB" sz="1800" dirty="0"/>
          </a:p>
        </p:txBody>
      </p:sp>
      <p:grpSp>
        <p:nvGrpSpPr>
          <p:cNvPr id="5" name="Group 23"/>
          <p:cNvGrpSpPr/>
          <p:nvPr/>
        </p:nvGrpSpPr>
        <p:grpSpPr>
          <a:xfrm>
            <a:off x="5163384" y="2793255"/>
            <a:ext cx="627005" cy="2191117"/>
            <a:chOff x="5739447" y="1993404"/>
            <a:chExt cx="627005" cy="2160240"/>
          </a:xfrm>
        </p:grpSpPr>
        <p:pic>
          <p:nvPicPr>
            <p:cNvPr id="2054" name="Picture 6" descr="C:\Users\lebec\Documents\Communication\Presentations\APAC\2014-05\Figures\QF8_M_col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39447" y="1993404"/>
              <a:ext cx="416729" cy="216024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067972" y="2065412"/>
              <a:ext cx="298480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T 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38398" y="5445280"/>
            <a:ext cx="2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Excitation curve of </a:t>
            </a:r>
            <a:br>
              <a:rPr lang="en-US" sz="1800" dirty="0" smtClean="0"/>
            </a:br>
            <a:r>
              <a:rPr lang="en-US" sz="1800" dirty="0" err="1" smtClean="0"/>
              <a:t>quadrupoles</a:t>
            </a:r>
            <a:endParaRPr lang="en-GB" sz="1800" dirty="0"/>
          </a:p>
        </p:txBody>
      </p:sp>
      <p:pic>
        <p:nvPicPr>
          <p:cNvPr id="2055" name="Picture 7" descr="C:\Users\lebec\Documents\Communication\Presentations\APAC\2014-05\Figures\QF1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2852920"/>
            <a:ext cx="2002319" cy="2045043"/>
          </a:xfrm>
          <a:prstGeom prst="rect">
            <a:avLst/>
          </a:prstGeom>
          <a:noFill/>
        </p:spPr>
      </p:pic>
      <p:grpSp>
        <p:nvGrpSpPr>
          <p:cNvPr id="7" name="Group 24"/>
          <p:cNvGrpSpPr/>
          <p:nvPr/>
        </p:nvGrpSpPr>
        <p:grpSpPr>
          <a:xfrm>
            <a:off x="2339752" y="2864308"/>
            <a:ext cx="648836" cy="2107244"/>
            <a:chOff x="2411760" y="2065412"/>
            <a:chExt cx="648836" cy="2077548"/>
          </a:xfrm>
        </p:grpSpPr>
        <p:pic>
          <p:nvPicPr>
            <p:cNvPr id="2057" name="Picture 9" descr="C:\Users\lebec\Documents\Communication\Presentations\APAC\2014-05\Figures\QF1_M_colo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11760" y="2065412"/>
              <a:ext cx="396754" cy="2077548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762116" y="2396898"/>
              <a:ext cx="298480" cy="205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T 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1692" y="50707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604060" y="50707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GB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-155575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Quadrupoles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70363" cy="227013"/>
          </a:xfrm>
        </p:spPr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Quadrupoles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67430" y="908650"/>
            <a:ext cx="5256730" cy="3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chemeClr val="accent2"/>
                </a:solidFill>
              </a:rPr>
              <a:t>Magnet design properties</a:t>
            </a:r>
            <a:endParaRPr lang="en-US" sz="2000" kern="0" dirty="0" smtClean="0"/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Symbol" pitchFamily="18" charset="2"/>
              </a:rPr>
              <a:t>D</a:t>
            </a:r>
            <a:r>
              <a:rPr lang="en-US" sz="2000" kern="0" dirty="0" smtClean="0"/>
              <a:t>G/G = 5 10</a:t>
            </a:r>
            <a:r>
              <a:rPr lang="en-US" sz="2000" kern="0" baseline="30000" dirty="0" smtClean="0"/>
              <a:t>-4</a:t>
            </a:r>
            <a:r>
              <a:rPr lang="en-US" sz="2000" kern="0" dirty="0" smtClean="0"/>
              <a:t> within the GFR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Iron length 480 mm</a:t>
            </a:r>
            <a:r>
              <a:rPr lang="en-US" sz="2000" kern="0" dirty="0" smtClean="0">
                <a:sym typeface="Wingdings" pitchFamily="2" charset="2"/>
              </a:rPr>
              <a:t> 540 mm total length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sym typeface="Wingdings" pitchFamily="2" charset="2"/>
              </a:rPr>
              <a:t>Magnet mass ~ 1 ton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>
                <a:sym typeface="Wingdings" pitchFamily="2" charset="2"/>
              </a:rPr>
              <a:t>90 A, 69 turns, 1.7 kW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endParaRPr lang="en-US" sz="2000" kern="0" dirty="0" smtClean="0">
              <a:sym typeface="Wingdings" pitchFamily="2" charset="2"/>
            </a:endParaRP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chemeClr val="accent6"/>
                </a:solidFill>
                <a:sym typeface="Wingdings" pitchFamily="2" charset="2"/>
              </a:rPr>
              <a:t>Prototyping</a:t>
            </a:r>
            <a:endParaRPr lang="en-US" sz="2400" b="1" kern="0" dirty="0" smtClean="0">
              <a:solidFill>
                <a:schemeClr val="accent6"/>
              </a:solidFill>
            </a:endParaRP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Prototype being manufactured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400" i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</p:txBody>
      </p:sp>
      <p:pic>
        <p:nvPicPr>
          <p:cNvPr id="18" name="Picture 2" descr="C:\Users\lebec\Documents\Communication\Presentations\APAC\2014-05\Figures\8812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232" y="697260"/>
            <a:ext cx="3672408" cy="348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  <p:pic>
        <p:nvPicPr>
          <p:cNvPr id="8" name="Picture 2" descr="C:\Users\lebec\Documents\Communication\Presentations\APAC\2014-05\Figures\7913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220" y="620610"/>
            <a:ext cx="2952410" cy="3251603"/>
          </a:xfrm>
          <a:prstGeom prst="rect">
            <a:avLst/>
          </a:prstGeom>
          <a:noFill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67430" y="908650"/>
            <a:ext cx="5256730" cy="54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err="1" smtClean="0">
                <a:solidFill>
                  <a:schemeClr val="accent2"/>
                </a:solidFill>
              </a:rPr>
              <a:t>Sextupole</a:t>
            </a:r>
            <a:endParaRPr lang="en-US" sz="2000" kern="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900…1600 T/m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nominal strength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Magnetic design </a:t>
            </a:r>
            <a:r>
              <a:rPr lang="en-US" sz="2000" dirty="0" err="1" smtClean="0"/>
              <a:t>stabilised</a:t>
            </a:r>
            <a:endParaRPr lang="en-US" sz="200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Engineering design almost completed</a:t>
            </a:r>
            <a:endParaRPr lang="en-US" sz="2000" kern="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Opening/closure repeatability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endParaRPr lang="en-US" sz="2000" kern="0" dirty="0" smtClean="0">
              <a:sym typeface="Wingdings" pitchFamily="2" charset="2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400" i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err="1" smtClean="0">
                <a:solidFill>
                  <a:schemeClr val="accent6"/>
                </a:solidFill>
                <a:latin typeface="+mn-lt"/>
              </a:rPr>
              <a:t>Octupoles</a:t>
            </a:r>
            <a:endParaRPr lang="en-US" sz="2400" b="1" kern="0" dirty="0" smtClean="0">
              <a:solidFill>
                <a:schemeClr val="accent6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Nominal strength 52 T/m3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Maximum strength 65 T/m3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</p:txBody>
      </p:sp>
      <p:pic>
        <p:nvPicPr>
          <p:cNvPr id="13" name="Picture 12" descr="C:\Users\lebec\Documents\Communication\Presentations\APAC\Figures\Octupo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80" y="3861060"/>
            <a:ext cx="2088232" cy="255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  <p:pic>
        <p:nvPicPr>
          <p:cNvPr id="8" name="Picture 2" descr="C:\Users\lebec\Documents\Communication\Presentations\APAC\2014-05\Figures\79130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220" y="620610"/>
            <a:ext cx="2952410" cy="325160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120" y="4077090"/>
            <a:ext cx="33806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7430" y="908650"/>
            <a:ext cx="5256730" cy="54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err="1" smtClean="0">
                <a:solidFill>
                  <a:schemeClr val="accent2"/>
                </a:solidFill>
              </a:rPr>
              <a:t>Sextupole</a:t>
            </a:r>
            <a:endParaRPr lang="en-US" sz="2000" kern="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900…1600 T/m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nominal strength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Magnetic design </a:t>
            </a:r>
            <a:r>
              <a:rPr lang="en-US" sz="2000" dirty="0" err="1" smtClean="0"/>
              <a:t>stabilised</a:t>
            </a:r>
            <a:endParaRPr lang="en-US" sz="200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Engineering design almost completed</a:t>
            </a:r>
            <a:endParaRPr lang="en-US" sz="2000" kern="0" dirty="0" smtClean="0"/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Opening/closure repeatability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endParaRPr lang="en-US" sz="2000" kern="0" dirty="0" smtClean="0">
              <a:sym typeface="Wingdings" pitchFamily="2" charset="2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400" i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r>
              <a:rPr lang="en-US" sz="2400" b="1" kern="0" dirty="0" err="1" smtClean="0">
                <a:solidFill>
                  <a:schemeClr val="accent6"/>
                </a:solidFill>
                <a:latin typeface="+mn-lt"/>
              </a:rPr>
              <a:t>Octupoles</a:t>
            </a:r>
            <a:endParaRPr lang="en-US" sz="2400" b="1" kern="0" dirty="0" smtClean="0">
              <a:solidFill>
                <a:schemeClr val="accent6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Nominal strength 52 T/m3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Maximum strength 65 T/m3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Prototype built</a:t>
            </a:r>
          </a:p>
          <a:p>
            <a:pPr marL="179388" lvl="0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Measured int. strength: 4504 T/m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@ 6.2A (shorter, air-cooled coils)</a:t>
            </a: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20914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lang="en-US" sz="2400" b="1" kern="0" dirty="0" smtClean="0">
              <a:solidFill>
                <a:schemeClr val="accent2"/>
              </a:solidFill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3810" y="6613525"/>
            <a:ext cx="5170253" cy="227013"/>
          </a:xfrm>
        </p:spPr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67430" y="908650"/>
            <a:ext cx="5616780" cy="547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Magnet design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DL, DQ and quads are challenging</a:t>
            </a: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Magnetic design stabilized for all the magnets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Engineering design well advanced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chemeClr val="accent6"/>
                </a:solidFill>
              </a:rPr>
              <a:t>Prototyping</a:t>
            </a:r>
            <a:endParaRPr lang="en-US" sz="24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DL prototype measurements in progress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Manufacturing of 85 T/m </a:t>
            </a:r>
            <a:r>
              <a:rPr lang="en-US" sz="2000" kern="0" dirty="0" err="1" smtClean="0">
                <a:latin typeface="+mn-lt"/>
              </a:rPr>
              <a:t>quadrupole</a:t>
            </a:r>
            <a:r>
              <a:rPr lang="en-US" sz="2000" kern="0" dirty="0" smtClean="0">
                <a:latin typeface="+mn-lt"/>
              </a:rPr>
              <a:t> prototype in progress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err="1" smtClean="0">
                <a:latin typeface="+mn-lt"/>
              </a:rPr>
              <a:t>Octupole</a:t>
            </a:r>
            <a:r>
              <a:rPr lang="en-US" sz="2000" kern="0" dirty="0" smtClean="0">
                <a:latin typeface="+mn-lt"/>
              </a:rPr>
              <a:t> prototype delivered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ESRF phase II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pic>
        <p:nvPicPr>
          <p:cNvPr id="60418" name="Picture 2" descr="C:\Users\lebec\Documents\Communication\Conferences\2014 -- Lowering\Figures\Latt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188" y="1340710"/>
            <a:ext cx="6303262" cy="396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ESRF phase II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pic>
        <p:nvPicPr>
          <p:cNvPr id="60418" name="Picture 2" descr="C:\Users\lebec\Documents\Communication\Conferences\2014 -- Lowering\Figures\Latt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188" y="1340710"/>
            <a:ext cx="6303262" cy="3960550"/>
          </a:xfrm>
          <a:prstGeom prst="rect">
            <a:avLst/>
          </a:prstGeom>
          <a:noFill/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67657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07880" y="1916790"/>
            <a:ext cx="1634500" cy="914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313" y="1196690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Reduced gradient</a:t>
            </a:r>
          </a:p>
          <a:p>
            <a:r>
              <a:rPr lang="en-US" sz="2000" b="1" dirty="0" smtClean="0"/>
              <a:t>100 T/m</a:t>
            </a:r>
            <a:r>
              <a:rPr lang="en-US" sz="2000" b="1" dirty="0" smtClean="0">
                <a:sym typeface="Wingdings" pitchFamily="2" charset="2"/>
              </a:rPr>
              <a:t> 85 T/m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ESRF phase II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pic>
        <p:nvPicPr>
          <p:cNvPr id="60418" name="Picture 2" descr="C:\Users\lebec\Documents\Communication\Conferences\2014 -- Lowering\Figures\Latt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188" y="1340710"/>
            <a:ext cx="6303262" cy="3960550"/>
          </a:xfrm>
          <a:prstGeom prst="rect">
            <a:avLst/>
          </a:prstGeom>
          <a:noFill/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67657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05690" y="4242840"/>
            <a:ext cx="1634500" cy="914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369" y="5157240"/>
            <a:ext cx="3475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Reduced field and gradient</a:t>
            </a:r>
          </a:p>
          <a:p>
            <a:r>
              <a:rPr lang="en-US" sz="2000" b="1" dirty="0" smtClean="0"/>
              <a:t>0.85 T </a:t>
            </a:r>
            <a:r>
              <a:rPr lang="en-US" sz="2000" b="1" dirty="0" smtClean="0">
                <a:sym typeface="Wingdings" pitchFamily="2" charset="2"/>
              </a:rPr>
              <a:t> 0.54 T</a:t>
            </a:r>
            <a:endParaRPr lang="en-US" sz="2000" b="1" dirty="0" smtClean="0"/>
          </a:p>
          <a:p>
            <a:r>
              <a:rPr lang="en-US" sz="2000" b="1" dirty="0" smtClean="0"/>
              <a:t>49 T/m </a:t>
            </a:r>
            <a:r>
              <a:rPr lang="en-US" sz="2000" b="1" dirty="0" smtClean="0">
                <a:sym typeface="Wingdings" pitchFamily="2" charset="2"/>
              </a:rPr>
              <a:t> </a:t>
            </a:r>
            <a:r>
              <a:rPr lang="en-US" sz="2000" b="1" dirty="0" smtClean="0"/>
              <a:t>34 T/m</a:t>
            </a:r>
          </a:p>
          <a:p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ESRF phase II magnets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pic>
        <p:nvPicPr>
          <p:cNvPr id="60418" name="Picture 2" descr="C:\Users\lebec\Documents\Communication\Conferences\2014 -- Lowering\Figures\Latt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880" y="3140960"/>
            <a:ext cx="5157215" cy="3240450"/>
          </a:xfrm>
          <a:prstGeom prst="rect">
            <a:avLst/>
          </a:prstGeom>
          <a:noFill/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7430" y="980660"/>
            <a:ext cx="867657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19830" y="1133060"/>
            <a:ext cx="8676570" cy="51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High gradients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Combined magnets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Small bore radius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Tight tolerances</a:t>
            </a:r>
          </a:p>
          <a:p>
            <a:pPr marL="179388" indent="-179388" algn="l">
              <a:spcBef>
                <a:spcPct val="20000"/>
              </a:spcBef>
              <a:buClr>
                <a:srgbClr val="7DA9DA"/>
              </a:buClr>
              <a:buFont typeface="Arial" pitchFamily="34" charset="0"/>
              <a:buChar char="•"/>
              <a:defRPr/>
            </a:pPr>
            <a:r>
              <a:rPr lang="en-US" sz="2000" kern="0" dirty="0" smtClean="0"/>
              <a:t>No space longitudinally</a:t>
            </a: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More than 1000 magnets </a:t>
            </a: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constraints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sp>
        <p:nvSpPr>
          <p:cNvPr id="10" name="Rounded Rectangle 9"/>
          <p:cNvSpPr/>
          <p:nvPr/>
        </p:nvSpPr>
        <p:spPr bwMode="auto">
          <a:xfrm>
            <a:off x="323410" y="1412720"/>
            <a:ext cx="2736380" cy="10081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Field quality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3410" y="4365130"/>
            <a:ext cx="2664370" cy="10081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Power consumption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3410" y="2924930"/>
            <a:ext cx="2736380" cy="10081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Tunability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07880" y="2060810"/>
            <a:ext cx="5184720" cy="24483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Integration and mechanical constraints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Magnet length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Vacuum chambers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Vibrations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Supports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Alignment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583363" y="75533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7DA9DA"/>
              </a:buClr>
              <a:buFontTx/>
              <a:buChar char="•"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75"/>
            <a:ext cx="8229600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Field quality and </a:t>
            </a:r>
            <a:r>
              <a:rPr lang="en-US" dirty="0" err="1" smtClean="0">
                <a:solidFill>
                  <a:schemeClr val="bg1"/>
                </a:solidFill>
              </a:rPr>
              <a:t>tunability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G. Le Bec et al.  -- ESLS XXII, Grenoble, November 2014</a:t>
            </a:r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00" y="1448406"/>
          <a:ext cx="8497180" cy="306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50"/>
                <a:gridCol w="1944270"/>
                <a:gridCol w="2628365"/>
                <a:gridCol w="2124295"/>
              </a:tblGrid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Magnet</a:t>
                      </a:r>
                      <a:r>
                        <a:rPr lang="en-US" baseline="0" dirty="0" smtClean="0"/>
                        <a:t>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GFR radius</a:t>
                      </a:r>
                    </a:p>
                    <a:p>
                      <a:pPr algn="r"/>
                      <a:r>
                        <a:rPr lang="en-US" dirty="0" smtClean="0"/>
                        <a:t>[mm]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Field quality </a:t>
                      </a:r>
                    </a:p>
                    <a:p>
                      <a:pPr algn="r"/>
                      <a:r>
                        <a:rPr lang="en-US" dirty="0" smtClean="0"/>
                        <a:t>(systematic)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Tuning range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[%]</a:t>
                      </a:r>
                      <a:endParaRPr lang="en-GB" dirty="0"/>
                    </a:p>
                  </a:txBody>
                  <a:tcPr/>
                </a:tc>
              </a:tr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DL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i="1" dirty="0" smtClean="0"/>
                        <a:t>B</a:t>
                      </a:r>
                      <a:r>
                        <a:rPr lang="en-US" dirty="0" smtClean="0"/>
                        <a:t>/</a:t>
                      </a:r>
                      <a:r>
                        <a:rPr lang="en-US" i="1" dirty="0" smtClean="0"/>
                        <a:t>B </a:t>
                      </a: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10</a:t>
                      </a:r>
                      <a:r>
                        <a:rPr lang="en-US" baseline="30000" dirty="0" smtClean="0"/>
                        <a:t>-3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DQ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i="1" dirty="0" smtClean="0">
                          <a:latin typeface="+mn-lt"/>
                        </a:rPr>
                        <a:t>G</a:t>
                      </a:r>
                      <a:r>
                        <a:rPr lang="en-US" dirty="0" smtClean="0"/>
                        <a:t>/</a:t>
                      </a:r>
                      <a:r>
                        <a:rPr lang="en-US" i="1" dirty="0" smtClean="0"/>
                        <a:t>G </a:t>
                      </a: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10</a:t>
                      </a:r>
                      <a:r>
                        <a:rPr lang="en-US" baseline="30000" dirty="0" smtClean="0"/>
                        <a:t>-2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Gradient: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+/- 2</a:t>
                      </a:r>
                      <a:endParaRPr lang="en-GB" dirty="0"/>
                    </a:p>
                  </a:txBody>
                  <a:tcPr/>
                </a:tc>
              </a:tr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Q – 50 T/m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i="1" dirty="0" smtClean="0">
                          <a:latin typeface="+mn-lt"/>
                        </a:rPr>
                        <a:t>B</a:t>
                      </a:r>
                      <a:r>
                        <a:rPr lang="en-US" dirty="0" smtClean="0"/>
                        <a:t>/B &lt;</a:t>
                      </a:r>
                      <a:r>
                        <a:rPr lang="en-US" baseline="0" dirty="0" smtClean="0"/>
                        <a:t> 5 10</a:t>
                      </a:r>
                      <a:r>
                        <a:rPr lang="en-US" baseline="30000" dirty="0" smtClean="0"/>
                        <a:t>-3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 – 110 </a:t>
                      </a:r>
                      <a:endParaRPr lang="en-GB" dirty="0"/>
                    </a:p>
                  </a:txBody>
                  <a:tcPr/>
                </a:tc>
              </a:tr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Q – 85 T/m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i="1" dirty="0" smtClean="0">
                          <a:latin typeface="+mn-lt"/>
                        </a:rPr>
                        <a:t>B</a:t>
                      </a:r>
                      <a:r>
                        <a:rPr lang="en-US" dirty="0" smtClean="0"/>
                        <a:t>/B &lt;</a:t>
                      </a:r>
                      <a:r>
                        <a:rPr lang="en-US" baseline="0" dirty="0" smtClean="0"/>
                        <a:t> 5 10</a:t>
                      </a:r>
                      <a:r>
                        <a:rPr lang="en-US" baseline="30000" dirty="0" smtClean="0"/>
                        <a:t>-4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 – 105 </a:t>
                      </a:r>
                      <a:endParaRPr lang="en-GB" dirty="0"/>
                    </a:p>
                  </a:txBody>
                  <a:tcPr/>
                </a:tc>
              </a:tr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i="1" dirty="0" smtClean="0">
                          <a:latin typeface="+mn-lt"/>
                        </a:rPr>
                        <a:t>H</a:t>
                      </a:r>
                      <a:r>
                        <a:rPr lang="en-US" dirty="0" smtClean="0"/>
                        <a:t>/H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0.1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 – 130 </a:t>
                      </a:r>
                      <a:endParaRPr lang="en-GB" dirty="0"/>
                    </a:p>
                  </a:txBody>
                  <a:tcPr/>
                </a:tc>
              </a:tr>
              <a:tr h="403444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 – 145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_presentation_silver">
  <a:themeElements>
    <a:clrScheme name="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ESRF_presentation_silver</Template>
  <TotalTime>16199</TotalTime>
  <Words>1466</Words>
  <Application>Microsoft Office PowerPoint</Application>
  <PresentationFormat>On-screen Show (4:3)</PresentationFormat>
  <Paragraphs>476</Paragraphs>
  <Slides>30</Slides>
  <Notes>23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ESRF_presentation_silver</vt:lpstr>
      <vt:lpstr>Equation</vt:lpstr>
      <vt:lpstr>Magnets for the ESRF upgrade phase II</vt:lpstr>
      <vt:lpstr>Overview</vt:lpstr>
      <vt:lpstr>Slide 3</vt:lpstr>
      <vt:lpstr>The ESRF phase II magnets</vt:lpstr>
      <vt:lpstr>The ESRF phase II magnets</vt:lpstr>
      <vt:lpstr>The ESRF phase II magnets</vt:lpstr>
      <vt:lpstr>The ESRF phase II magnets</vt:lpstr>
      <vt:lpstr>Design constraints</vt:lpstr>
      <vt:lpstr>Field quality and tunability</vt:lpstr>
      <vt:lpstr>Small bore magnets</vt:lpstr>
      <vt:lpstr>Slide 11</vt:lpstr>
      <vt:lpstr>Dipole with longitudinal gradient</vt:lpstr>
      <vt:lpstr>Dipole with longitudinal gradient</vt:lpstr>
      <vt:lpstr>Dipole with longitudinal gradient</vt:lpstr>
      <vt:lpstr>Dipole with longitudinal gradient</vt:lpstr>
      <vt:lpstr>Dipole with longitudinal gradient</vt:lpstr>
      <vt:lpstr>Dipole – quadrupoles (DQ) </vt:lpstr>
      <vt:lpstr>Dipole – quadrupoles (DQ) </vt:lpstr>
      <vt:lpstr>Dipole – quadrupoles (DQ) </vt:lpstr>
      <vt:lpstr>Dipole – quadrupoles </vt:lpstr>
      <vt:lpstr>Dipole – quadrupoles (DQ) </vt:lpstr>
      <vt:lpstr>Dipole – quadrupoles (DQ) </vt:lpstr>
      <vt:lpstr>Quadrupoles </vt:lpstr>
      <vt:lpstr>Quadrupoles </vt:lpstr>
      <vt:lpstr>Quadrupoles </vt:lpstr>
      <vt:lpstr>Slide 26</vt:lpstr>
      <vt:lpstr>Quadrupoles </vt:lpstr>
      <vt:lpstr>Other magnets</vt:lpstr>
      <vt:lpstr>Other magnets</vt:lpstr>
      <vt:lpstr>Conclusion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lebec</dc:creator>
  <cp:lastModifiedBy>LE BEC Gael</cp:lastModifiedBy>
  <cp:revision>1014</cp:revision>
  <dcterms:created xsi:type="dcterms:W3CDTF">2009-07-09T09:18:51Z</dcterms:created>
  <dcterms:modified xsi:type="dcterms:W3CDTF">2014-11-25T13:24:44Z</dcterms:modified>
</cp:coreProperties>
</file>