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64" r:id="rId2"/>
    <p:sldId id="280" r:id="rId3"/>
    <p:sldId id="279" r:id="rId4"/>
    <p:sldId id="258" r:id="rId5"/>
    <p:sldId id="261" r:id="rId6"/>
    <p:sldId id="262" r:id="rId7"/>
    <p:sldId id="276" r:id="rId8"/>
    <p:sldId id="272" r:id="rId9"/>
    <p:sldId id="282" r:id="rId10"/>
    <p:sldId id="283" r:id="rId11"/>
    <p:sldId id="281" r:id="rId12"/>
    <p:sldId id="266" r:id="rId13"/>
    <p:sldId id="263" r:id="rId14"/>
    <p:sldId id="269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BEF"/>
    <a:srgbClr val="C0C0C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1" autoAdjust="0"/>
  </p:normalViewPr>
  <p:slideViewPr>
    <p:cSldViewPr>
      <p:cViewPr>
        <p:scale>
          <a:sx n="75" d="100"/>
          <a:sy n="75" d="100"/>
        </p:scale>
        <p:origin x="-14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2A19-1CD4-41A0-8BD7-84E7B5E4400C}" type="datetimeFigureOut">
              <a:rPr lang="de-DE" smtClean="0"/>
              <a:pPr/>
              <a:t>26.11.2014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9EBB-9A20-41CB-B627-6B655195F1F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4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52429-2507-496C-97BE-CD34D9B028F1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9D56-19FA-4845-806F-3C2CED9A0E4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9D56-19FA-4845-806F-3C2CED9A0E4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9D56-19FA-4845-806F-3C2CED9A0E4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79EBB-9A20-41CB-B627-6B655195F1F2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154738"/>
            <a:ext cx="9144000" cy="70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424613"/>
            <a:ext cx="18002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 userDrawn="1"/>
        </p:nvSpPr>
        <p:spPr>
          <a:xfrm>
            <a:off x="1278037" y="6603532"/>
            <a:ext cx="7000924" cy="144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66CCFF">
                  <a:alpha val="62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1655112" y="6556375"/>
            <a:ext cx="583044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0" dirty="0" smtClean="0">
                <a:cs typeface="Times New Roman" pitchFamily="18" charset="0"/>
              </a:rPr>
              <a:t>Carsten Mai, </a:t>
            </a:r>
            <a:r>
              <a:rPr lang="en-US" sz="900" b="0" dirty="0" smtClean="0">
                <a:cs typeface="Times New Roman" pitchFamily="18" charset="0"/>
              </a:rPr>
              <a:t>Generation of narrowband terahertz radiation at DELTA</a:t>
            </a:r>
            <a:r>
              <a:rPr lang="de-DE" sz="900" b="0" dirty="0" smtClean="0">
                <a:cs typeface="Times New Roman" pitchFamily="18" charset="0"/>
              </a:rPr>
              <a:t>,</a:t>
            </a:r>
            <a:r>
              <a:rPr lang="de-DE" sz="900" b="0" baseline="0" dirty="0" smtClean="0">
                <a:cs typeface="Times New Roman" pitchFamily="18" charset="0"/>
              </a:rPr>
              <a:t> </a:t>
            </a:r>
            <a:r>
              <a:rPr lang="en-US" sz="900" b="0" baseline="0" dirty="0" smtClean="0">
                <a:cs typeface="Times New Roman" pitchFamily="18" charset="0"/>
              </a:rPr>
              <a:t>XXII European Synchrotron Light Source Workshop</a:t>
            </a:r>
            <a:endParaRPr lang="de-DE" sz="900" b="0" dirty="0">
              <a:cs typeface="Times New Roman" pitchFamily="18" charset="0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-184150" y="7070725"/>
            <a:ext cx="9144000" cy="5016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416" y="142875"/>
            <a:ext cx="675184" cy="365125"/>
          </a:xfrm>
        </p:spPr>
        <p:txBody>
          <a:bodyPr/>
          <a:lstStyle>
            <a:lvl1pPr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FCBD18F-D9F1-4B3E-8471-354B36359B91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9" name="Grafik 8" descr="delt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8424" y="6162064"/>
            <a:ext cx="720080" cy="579304"/>
          </a:xfrm>
          <a:prstGeom prst="rect">
            <a:avLst/>
          </a:prstGeom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15200" cy="562074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1C-4A30-41CA-A0D5-1721431F339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154738"/>
            <a:ext cx="9144000" cy="70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229350"/>
            <a:ext cx="72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424613"/>
            <a:ext cx="18002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 userDrawn="1"/>
        </p:nvSpPr>
        <p:spPr>
          <a:xfrm>
            <a:off x="1278037" y="6603532"/>
            <a:ext cx="7000924" cy="144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66CCFF">
                  <a:alpha val="62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1985963" y="6556375"/>
            <a:ext cx="51720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b="0" dirty="0">
                <a:cs typeface="Times New Roman" pitchFamily="18" charset="0"/>
              </a:rPr>
              <a:t>Arne Meyer auf der Heide,</a:t>
            </a:r>
            <a:r>
              <a:rPr lang="en-US" sz="900" b="0" dirty="0"/>
              <a:t> The DELTA short-pulse facility – towards user operation</a:t>
            </a:r>
            <a:r>
              <a:rPr lang="de-DE" sz="900" b="0" dirty="0">
                <a:cs typeface="Times New Roman" pitchFamily="18" charset="0"/>
              </a:rPr>
              <a:t>, MEC 2014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-184150" y="7070725"/>
            <a:ext cx="9144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858000" y="142875"/>
            <a:ext cx="2133600" cy="365125"/>
          </a:xfrm>
        </p:spPr>
        <p:txBody>
          <a:bodyPr/>
          <a:lstStyle>
            <a:lvl1pPr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AC1853F-9388-4106-BB15-7319A411B6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351C-4A30-41CA-A0D5-1721431F339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12" Type="http://schemas.openxmlformats.org/officeDocument/2006/relationships/image" Target="../media/image55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feld 3"/>
          <p:cNvSpPr txBox="1">
            <a:spLocks noChangeArrowheads="1"/>
          </p:cNvSpPr>
          <p:nvPr/>
        </p:nvSpPr>
        <p:spPr bwMode="auto">
          <a:xfrm>
            <a:off x="398463" y="25400"/>
            <a:ext cx="8234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Generation of narrowband terahertz radiation at DELTA</a:t>
            </a:r>
            <a:endParaRPr lang="de-DE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feld 4"/>
          <p:cNvSpPr txBox="1">
            <a:spLocks noChangeArrowheads="1"/>
          </p:cNvSpPr>
          <p:nvPr/>
        </p:nvSpPr>
        <p:spPr bwMode="auto">
          <a:xfrm>
            <a:off x="412750" y="461963"/>
            <a:ext cx="6524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Carsten Mai, Center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Synchrotron Radiation (DELTA), Dortmund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i\AppData\Local\Temp\DSCN3773.JPG"/>
          <p:cNvPicPr>
            <a:picLocks noChangeAspect="1" noChangeArrowheads="1"/>
          </p:cNvPicPr>
          <p:nvPr/>
        </p:nvPicPr>
        <p:blipFill>
          <a:blip r:embed="rId2" cstate="print"/>
          <a:srcRect t="26790"/>
          <a:stretch>
            <a:fillRect/>
          </a:stretch>
        </p:blipFill>
        <p:spPr bwMode="auto">
          <a:xfrm>
            <a:off x="0" y="1009177"/>
            <a:ext cx="9144000" cy="502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ea typeface="+mn-ea"/>
              </a:rPr>
              <a:t>Narrowband THz radiation</a:t>
            </a:r>
            <a:endParaRPr lang="de-DE" sz="3200" dirty="0"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5148263" cy="272573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multi-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modulation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bunch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spectrum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idea:	modulate long, chirped laser pulse with Michelson interferometer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first realized at UVSOR</a:t>
            </a:r>
          </a:p>
          <a:p>
            <a:pPr lvl="1">
              <a:buFont typeface="Arial" pitchFamily="34" charset="0"/>
              <a:buChar char="•"/>
            </a:pP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984" y="1196752"/>
            <a:ext cx="3954016" cy="19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5148064" y="764704"/>
            <a:ext cx="3779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PhLAM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Lille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06884"/>
            <a:ext cx="3312367" cy="320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31168"/>
            <a:ext cx="3271393" cy="316798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27584" y="3068960"/>
            <a:ext cx="77152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de-DE" sz="2000" dirty="0" smtClean="0">
                <a:ea typeface="+mn-ea"/>
              </a:rPr>
              <a:t>Simulation:</a:t>
            </a:r>
            <a:endParaRPr lang="de-DE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11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ea typeface="+mn-ea"/>
              </a:rPr>
              <a:t>Narrowband THz radiation</a:t>
            </a:r>
            <a:endParaRPr lang="de-DE" sz="3200" dirty="0"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5148263" cy="272573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multi-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modulation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bunch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spectrum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idea:	modulate long, chirped laser pulse with Michelson interferometer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first realized at UVSOR</a:t>
            </a:r>
          </a:p>
          <a:p>
            <a:pPr lvl="1">
              <a:buFont typeface="Arial" pitchFamily="34" charset="0"/>
              <a:buChar char="•"/>
            </a:pP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139510"/>
            <a:ext cx="5149125" cy="331382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07504" y="6022449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100" i="1" dirty="0" err="1" smtClean="0">
                <a:latin typeface="Times New Roman" pitchFamily="18" charset="0"/>
                <a:cs typeface="Times New Roman" pitchFamily="18" charset="0"/>
              </a:rPr>
              <a:t>Bielawski</a:t>
            </a:r>
            <a:r>
              <a:rPr lang="fr-FR" sz="1100" i="1" dirty="0" smtClean="0">
                <a:latin typeface="Times New Roman" pitchFamily="18" charset="0"/>
                <a:cs typeface="Times New Roman" pitchFamily="18" charset="0"/>
              </a:rPr>
              <a:t> et al., Nature </a:t>
            </a:r>
            <a:r>
              <a:rPr lang="fr-FR" sz="1100" i="1" dirty="0" err="1" smtClean="0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fr-FR" sz="1100" i="1" dirty="0" smtClean="0">
                <a:latin typeface="Times New Roman" pitchFamily="18" charset="0"/>
                <a:cs typeface="Times New Roman" pitchFamily="18" charset="0"/>
              </a:rPr>
              <a:t> 4, 390 (2008)</a:t>
            </a:r>
          </a:p>
          <a:p>
            <a:r>
              <a:rPr lang="fr-FR" sz="1100" i="1" dirty="0" smtClean="0">
                <a:latin typeface="Times New Roman" pitchFamily="18" charset="0"/>
                <a:cs typeface="Times New Roman" pitchFamily="18" charset="0"/>
              </a:rPr>
              <a:t>C. Evain et al., PRST-AB 13, 090703 (2010)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984" y="1196752"/>
            <a:ext cx="3954016" cy="19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5148064" y="764704"/>
            <a:ext cx="3779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PhLAM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Lille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592" y="350100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07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ea typeface="+mn-ea"/>
              </a:rPr>
              <a:t>Generation </a:t>
            </a:r>
            <a:r>
              <a:rPr lang="de-DE" sz="3200" dirty="0" err="1">
                <a:ea typeface="+mn-ea"/>
              </a:rPr>
              <a:t>of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err="1">
                <a:ea typeface="+mn-ea"/>
              </a:rPr>
              <a:t>narrowband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err="1">
                <a:ea typeface="+mn-ea"/>
              </a:rPr>
              <a:t>THz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err="1">
                <a:ea typeface="+mn-ea"/>
              </a:rPr>
              <a:t>radiation</a:t>
            </a:r>
            <a:endParaRPr lang="de-DE" sz="3200" dirty="0">
              <a:ea typeface="+mn-ea"/>
            </a:endParaRPr>
          </a:p>
        </p:txBody>
      </p:sp>
      <p:pic>
        <p:nvPicPr>
          <p:cNvPr id="9" name="Picture 3" descr="U:\THZ_Beamline\Conferences_Talks\2014-07-01_BP-FK-Seminar\autocorrel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9768"/>
            <a:ext cx="3740720" cy="1401759"/>
          </a:xfrm>
          <a:prstGeom prst="rect">
            <a:avLst/>
          </a:prstGeom>
          <a:noFill/>
        </p:spPr>
      </p:pic>
      <p:cxnSp>
        <p:nvCxnSpPr>
          <p:cNvPr id="11" name="Gerade Verbindung mit Pfeil 10"/>
          <p:cNvCxnSpPr/>
          <p:nvPr/>
        </p:nvCxnSpPr>
        <p:spPr>
          <a:xfrm>
            <a:off x="5076056" y="19168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7020272" y="19168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716918" y="1718926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32240" y="1196752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mod.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freq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404400" y="1052736"/>
            <a:ext cx="86400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laser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pulse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shape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autocorrelator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resulting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THz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spectra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hz_spectra03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80"/>
          <a:stretch>
            <a:fillRect/>
          </a:stretch>
        </p:blipFill>
        <p:spPr bwMode="auto">
          <a:xfrm>
            <a:off x="611560" y="2789312"/>
            <a:ext cx="7882240" cy="37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2"/>
          <p:cNvSpPr txBox="1"/>
          <p:nvPr/>
        </p:nvSpPr>
        <p:spPr>
          <a:xfrm>
            <a:off x="5105883" y="3377366"/>
            <a:ext cx="3293081" cy="647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bIns="46800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DELTA:  radiation up to 5.5 THz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UVSOR: limited to 0.7 THz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ea typeface="+mn-ea"/>
              </a:rPr>
              <a:t>First </a:t>
            </a:r>
            <a:r>
              <a:rPr lang="de-DE" sz="3200" dirty="0" err="1" smtClean="0">
                <a:ea typeface="+mn-ea"/>
              </a:rPr>
              <a:t>user</a:t>
            </a:r>
            <a:r>
              <a:rPr lang="de-DE" sz="3200" dirty="0" smtClean="0">
                <a:ea typeface="+mn-ea"/>
              </a:rPr>
              <a:t> </a:t>
            </a:r>
            <a:r>
              <a:rPr lang="de-DE" sz="3200" dirty="0" err="1" smtClean="0">
                <a:ea typeface="+mn-ea"/>
              </a:rPr>
              <a:t>experiment</a:t>
            </a:r>
            <a:endParaRPr lang="de-DE" sz="3200" dirty="0"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28184" y="155679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YBCO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detector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frequency-dependent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detection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mechanism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024336" y="421442"/>
            <a:ext cx="3347864" cy="3242041"/>
            <a:chOff x="2736304" y="421442"/>
            <a:chExt cx="3347864" cy="3242041"/>
          </a:xfrm>
        </p:grpSpPr>
        <p:pic>
          <p:nvPicPr>
            <p:cNvPr id="10" name="Grafik 9" descr="plot1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6304" y="421442"/>
              <a:ext cx="3347864" cy="324204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3131839" y="1196752"/>
              <a:ext cx="295232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de-DE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 &gt; 3 </a:t>
              </a:r>
              <a:r>
                <a:rPr lang="de-DE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THz</a:t>
              </a:r>
              <a:r>
                <a:rPr lang="de-DE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  <a:p>
              <a:pPr lvl="1"/>
              <a:r>
                <a:rPr lang="de-DE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bolometric</a:t>
              </a:r>
              <a:r>
                <a:rPr lang="de-DE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response</a:t>
              </a:r>
              <a:endParaRPr lang="de-DE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022748" y="3373770"/>
            <a:ext cx="4213548" cy="3242040"/>
            <a:chOff x="2734716" y="3373770"/>
            <a:chExt cx="4213548" cy="3242040"/>
          </a:xfrm>
        </p:grpSpPr>
        <p:pic>
          <p:nvPicPr>
            <p:cNvPr id="12" name="Grafik 11" descr="plot1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716" y="3373770"/>
              <a:ext cx="3347864" cy="324204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3203340" y="3997513"/>
              <a:ext cx="37449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de-DE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 &lt; 3 </a:t>
              </a:r>
              <a:r>
                <a:rPr lang="de-DE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THz</a:t>
              </a:r>
              <a:r>
                <a:rPr lang="de-DE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  <a:p>
              <a:pPr lvl="1"/>
              <a:r>
                <a:rPr lang="de-DE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direct</a:t>
              </a:r>
              <a:r>
                <a:rPr lang="de-DE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electric</a:t>
              </a:r>
              <a:endPara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1"/>
              <a:r>
                <a:rPr lang="de-DE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de-DE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detection</a:t>
              </a:r>
              <a:endPara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49957"/>
            <a:ext cx="1981475" cy="55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Summary &amp; Outlook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836712"/>
            <a:ext cx="8604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broadband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narrowband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coherent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radiation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first user experiment already carried out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optimized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permanent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narrowband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forseen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further decrease of spectral width / improve spectral shape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polarizing spectrometer  for sub-THz range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de-DE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de-DE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470762" cy="147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1219268" cy="11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1956916" cy="10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1"/>
          <a:stretch>
            <a:fillRect/>
          </a:stretch>
        </p:blipFill>
        <p:spPr bwMode="auto">
          <a:xfrm>
            <a:off x="4572000" y="4149080"/>
            <a:ext cx="32787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1520" y="548681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It is a pleasure to thank our colleagues at DELTA as well as the technical and administrative staff of the TU Dortmund for supporting this project.</a:t>
            </a: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project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has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profited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from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colleagues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at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other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institutes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This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work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was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funded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by</a:t>
            </a:r>
            <a:r>
              <a:rPr lang="de-DE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www.prisma.uni-mainz.de/Illustrationen/logo_h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52342"/>
            <a:ext cx="1136498" cy="577198"/>
          </a:xfrm>
          <a:prstGeom prst="rect">
            <a:avLst/>
          </a:prstGeom>
          <a:noFill/>
        </p:spPr>
      </p:pic>
      <p:pic>
        <p:nvPicPr>
          <p:cNvPr id="10" name="Picture 10" descr="http://www.ptb.de/en/org/6/seminar/work6600/images/ptb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3476"/>
            <a:ext cx="775000" cy="504056"/>
          </a:xfrm>
          <a:prstGeom prst="rect">
            <a:avLst/>
          </a:prstGeom>
          <a:noFill/>
        </p:spPr>
      </p:pic>
      <p:pic>
        <p:nvPicPr>
          <p:cNvPr id="11" name="Picture 12" descr="https://www.itep.kit.edu/img/ki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53476"/>
            <a:ext cx="1088282" cy="504056"/>
          </a:xfrm>
          <a:prstGeom prst="rect">
            <a:avLst/>
          </a:prstGeom>
          <a:noFill/>
        </p:spPr>
      </p:pic>
      <p:pic>
        <p:nvPicPr>
          <p:cNvPr id="12" name="Picture 14" descr="http://www.worldenergy.ch/image/Links/logo_ps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883" y="1953476"/>
            <a:ext cx="1612980" cy="576064"/>
          </a:xfrm>
          <a:prstGeom prst="rect">
            <a:avLst/>
          </a:prstGeom>
          <a:noFill/>
        </p:spPr>
      </p:pic>
      <p:pic>
        <p:nvPicPr>
          <p:cNvPr id="16" name="Picture 2" descr="http://www.ltd.mb.tu-dortmund.de/cms/Medienpool/Projekte/e2b/BMB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48704"/>
            <a:ext cx="1691679" cy="880496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492720"/>
            <a:ext cx="27882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 descr="http://www.uni-paderborn.de/uploads/pics/NRW_MIWF_CMY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492720"/>
            <a:ext cx="2857170" cy="583806"/>
          </a:xfrm>
          <a:prstGeom prst="rect">
            <a:avLst/>
          </a:prstGeom>
          <a:noFill/>
        </p:spPr>
      </p:pic>
      <p:pic>
        <p:nvPicPr>
          <p:cNvPr id="3074" name="Picture 2" descr="TUBerlin_Logo_rot.png (3780×2813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9755" y="2683753"/>
            <a:ext cx="774093" cy="576064"/>
          </a:xfrm>
          <a:prstGeom prst="rect">
            <a:avLst/>
          </a:prstGeom>
          <a:noFill/>
        </p:spPr>
      </p:pic>
      <p:pic>
        <p:nvPicPr>
          <p:cNvPr id="3076" name="Picture 4" descr="http://www.desy.de/fortbildung/Desy-log%20cy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2708920"/>
            <a:ext cx="504056" cy="504056"/>
          </a:xfrm>
          <a:prstGeom prst="rect">
            <a:avLst/>
          </a:prstGeom>
          <a:noFill/>
        </p:spPr>
      </p:pic>
      <p:pic>
        <p:nvPicPr>
          <p:cNvPr id="3078" name="Picture 6" descr="http://www.fil.univ-lille1.fr/~decomite/ue/ResumesStages/2012/resumes/lallbeeharry/images/lille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15367" y="2598460"/>
            <a:ext cx="1512168" cy="756724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251520" y="494116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9" name="Picture 1" descr="U:\THZ_Beamline\Conferences_Talks\2014-07-01_BP-FK-Seminar\logo_e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852976"/>
            <a:ext cx="1656000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9351C-4A30-41CA-A0D5-1721431F3390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00480" y="83671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on behalf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71600" y="126876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F. Bahnsen, L.-G. Böttger, S.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Hilbrich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M. Höner, H. Huck, M. Huck,</a:t>
            </a:r>
          </a:p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S. Khan, A. Meyer auf der Heide, R.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Molo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H. Rast, A. Schick, P. Ungelenk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2699792" y="2132856"/>
            <a:ext cx="3744416" cy="626448"/>
            <a:chOff x="2051720" y="2132856"/>
            <a:chExt cx="3744416" cy="626448"/>
          </a:xfrm>
        </p:grpSpPr>
        <p:pic>
          <p:nvPicPr>
            <p:cNvPr id="1026" name="Picture 2" descr="http://daily-steampunk.com/steampunk-deutschland/wp-content/uploads/2013/04/tu_dortmund.gif"/>
            <p:cNvPicPr>
              <a:picLocks noChangeAspect="1" noChangeArrowheads="1"/>
            </p:cNvPicPr>
            <p:nvPr/>
          </p:nvPicPr>
          <p:blipFill>
            <a:blip r:embed="rId2" cstate="print"/>
            <a:srcRect t="34892" b="32155"/>
            <a:stretch>
              <a:fillRect/>
            </a:stretch>
          </p:blipFill>
          <p:spPr bwMode="auto">
            <a:xfrm>
              <a:off x="2051720" y="2132856"/>
              <a:ext cx="3168352" cy="626448"/>
            </a:xfrm>
            <a:prstGeom prst="rect">
              <a:avLst/>
            </a:prstGeom>
            <a:noFill/>
          </p:spPr>
        </p:pic>
        <p:pic>
          <p:nvPicPr>
            <p:cNvPr id="9" name="Grafik 8" descr="delt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2132856"/>
              <a:ext cx="720080" cy="579304"/>
            </a:xfrm>
            <a:prstGeom prst="rect">
              <a:avLst/>
            </a:prstGeom>
          </p:spPr>
        </p:pic>
      </p:grpSp>
      <p:sp>
        <p:nvSpPr>
          <p:cNvPr id="11" name="Rechteck 10"/>
          <p:cNvSpPr/>
          <p:nvPr/>
        </p:nvSpPr>
        <p:spPr>
          <a:xfrm>
            <a:off x="863080" y="4509121"/>
            <a:ext cx="7381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M. Arndt, K. Ilin, A. Kuzmin, J. Raasch, </a:t>
            </a:r>
          </a:p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M. Siegel, P. Thoma 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71600" y="310583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Bielawski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C. Evain, M. Le Parquier, É. Roussel, C.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Szwaj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pieren 14"/>
          <p:cNvGrpSpPr/>
          <p:nvPr/>
        </p:nvGrpSpPr>
        <p:grpSpPr>
          <a:xfrm>
            <a:off x="3131840" y="5340759"/>
            <a:ext cx="2880320" cy="968561"/>
            <a:chOff x="3419872" y="4869160"/>
            <a:chExt cx="3212077" cy="1080120"/>
          </a:xfrm>
        </p:grpSpPr>
        <p:pic>
          <p:nvPicPr>
            <p:cNvPr id="1028" name="Picture 4" descr="Logo Institut für Mikro- und Nanoelektronische Systeme (IMS)"/>
            <p:cNvPicPr>
              <a:picLocks noChangeAspect="1" noChangeArrowheads="1"/>
            </p:cNvPicPr>
            <p:nvPr/>
          </p:nvPicPr>
          <p:blipFill>
            <a:blip r:embed="rId4" cstate="print"/>
            <a:srcRect l="29711" t="21000" r="24071"/>
            <a:stretch>
              <a:fillRect/>
            </a:stretch>
          </p:blipFill>
          <p:spPr bwMode="auto">
            <a:xfrm>
              <a:off x="5292079" y="4869160"/>
              <a:ext cx="1339870" cy="108012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rch.kit.edu/downloads/kit_logo_de_farbe_positiv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5001501"/>
              <a:ext cx="1758099" cy="803763"/>
            </a:xfrm>
            <a:prstGeom prst="rect">
              <a:avLst/>
            </a:prstGeom>
            <a:noFill/>
          </p:spPr>
        </p:pic>
      </p:grpSp>
      <p:grpSp>
        <p:nvGrpSpPr>
          <p:cNvPr id="5" name="Gruppieren 17"/>
          <p:cNvGrpSpPr/>
          <p:nvPr/>
        </p:nvGrpSpPr>
        <p:grpSpPr>
          <a:xfrm>
            <a:off x="2987824" y="3555478"/>
            <a:ext cx="3212947" cy="809626"/>
            <a:chOff x="2711202" y="3555478"/>
            <a:chExt cx="3212947" cy="809626"/>
          </a:xfrm>
        </p:grpSpPr>
        <p:pic>
          <p:nvPicPr>
            <p:cNvPr id="1032" name="Picture 8" descr="Logo du PHLA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1202" y="3555478"/>
              <a:ext cx="1428750" cy="809626"/>
            </a:xfrm>
            <a:prstGeom prst="rect">
              <a:avLst/>
            </a:prstGeom>
            <a:noFill/>
          </p:spPr>
        </p:pic>
        <p:pic>
          <p:nvPicPr>
            <p:cNvPr id="1034" name="Picture 10" descr="http://www.jflpi.fr/picts/cerl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3968" y="3573017"/>
              <a:ext cx="1640181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7" descr="D:\Arne MadH\Vorträge\MEC 2014 Highlight Vortrag\strahlenga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1201738"/>
            <a:ext cx="89979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2A0031-81CA-465C-BB0A-97D6F6830B8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3" name="Foliennummernplatzhalter 1"/>
          <p:cNvSpPr txBox="1">
            <a:spLocks/>
          </p:cNvSpPr>
          <p:nvPr/>
        </p:nvSpPr>
        <p:spPr bwMode="auto">
          <a:xfrm>
            <a:off x="6858000" y="14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AD6697D-B85C-4FF2-9F1D-FDFFB2454E3C}" type="slidenum">
              <a:rPr lang="en-US" sz="14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en-US" sz="140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feld 3"/>
          <p:cNvSpPr txBox="1">
            <a:spLocks noChangeArrowheads="1"/>
          </p:cNvSpPr>
          <p:nvPr/>
        </p:nvSpPr>
        <p:spPr bwMode="auto">
          <a:xfrm>
            <a:off x="398463" y="96838"/>
            <a:ext cx="4592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DELTA short pulse facility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5" descr="http://www.stepstone.de/upload_de/logo/F/logoForschungszentrum_J%C3%BClich_GmbH_6446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063" y="4826000"/>
            <a:ext cx="1236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feil nach rechts 22"/>
          <p:cNvSpPr/>
          <p:nvPr/>
        </p:nvSpPr>
        <p:spPr>
          <a:xfrm rot="9595094">
            <a:off x="1060450" y="2303463"/>
            <a:ext cx="893763" cy="287337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03802" y="2117856"/>
            <a:ext cx="1584176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telescope tank</a:t>
            </a:r>
          </a:p>
        </p:txBody>
      </p:sp>
      <p:sp>
        <p:nvSpPr>
          <p:cNvPr id="30" name="Pfeil nach rechts 29"/>
          <p:cNvSpPr/>
          <p:nvPr/>
        </p:nvSpPr>
        <p:spPr>
          <a:xfrm rot="5990443">
            <a:off x="5992813" y="2371725"/>
            <a:ext cx="561975" cy="288925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019964" y="2117856"/>
            <a:ext cx="1512168" cy="369332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THz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feil nach rechts 34"/>
          <p:cNvSpPr/>
          <p:nvPr/>
        </p:nvSpPr>
        <p:spPr>
          <a:xfrm rot="16930719">
            <a:off x="8505032" y="3874294"/>
            <a:ext cx="496887" cy="288925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Pfeil nach rechts 36"/>
          <p:cNvSpPr/>
          <p:nvPr/>
        </p:nvSpPr>
        <p:spPr>
          <a:xfrm rot="16200000">
            <a:off x="1944688" y="3616325"/>
            <a:ext cx="763588" cy="287337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236296" y="4034022"/>
            <a:ext cx="1602904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VUV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120261" y="4034022"/>
            <a:ext cx="1656184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U250 undulator</a:t>
            </a:r>
          </a:p>
        </p:txBody>
      </p:sp>
      <p:sp>
        <p:nvSpPr>
          <p:cNvPr id="40" name="Pfeil nach rechts 39"/>
          <p:cNvSpPr/>
          <p:nvPr/>
        </p:nvSpPr>
        <p:spPr>
          <a:xfrm rot="6196727">
            <a:off x="7192169" y="1835944"/>
            <a:ext cx="2292350" cy="287338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056639" y="734388"/>
            <a:ext cx="1872208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pump laser hutch</a:t>
            </a:r>
          </a:p>
        </p:txBody>
      </p:sp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342900" y="4489450"/>
          <a:ext cx="22437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143"/>
                <a:gridCol w="84963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Laser properties</a:t>
                      </a:r>
                      <a:endParaRPr lang="en-US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wavelength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800 nm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pulse duration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40 fs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pulse energy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8 mJ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Times New Roman" pitchFamily="18" charset="0"/>
                          <a:cs typeface="Times New Roman" pitchFamily="18" charset="0"/>
                        </a:rPr>
                        <a:t>repetition rate</a:t>
                      </a:r>
                      <a:endParaRPr lang="en-US" sz="16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1 kHz</a:t>
                      </a:r>
                      <a:endParaRPr lang="en-US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elle 44"/>
          <p:cNvGraphicFramePr>
            <a:graphicFrameLocks noGrp="1"/>
          </p:cNvGraphicFramePr>
          <p:nvPr/>
        </p:nvGraphicFramePr>
        <p:xfrm>
          <a:off x="2981325" y="4489450"/>
          <a:ext cx="35264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068"/>
                <a:gridCol w="158940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DELTA</a:t>
                      </a:r>
                      <a:r>
                        <a:rPr lang="en-US" sz="16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properties</a:t>
                      </a:r>
                      <a:endParaRPr lang="en-US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electron</a:t>
                      </a:r>
                      <a:r>
                        <a:rPr lang="en-US" sz="1600" b="0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energy</a:t>
                      </a:r>
                      <a:endParaRPr lang="en-US" sz="1600" b="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 GeV</a:t>
                      </a:r>
                      <a:endParaRPr lang="en-US" sz="1600" b="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bunch length</a:t>
                      </a:r>
                      <a:endParaRPr lang="en-US" sz="1600" b="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en-US" sz="1600" b="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bunch 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mA</a:t>
                      </a:r>
                      <a:endParaRPr lang="en-US" sz="1600" b="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revolution frequency</a:t>
                      </a:r>
                      <a:endParaRPr lang="en-US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r>
                        <a:rPr lang="en-US" sz="16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MHz</a:t>
                      </a:r>
                      <a:endParaRPr lang="en-US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42" name="Textfeld 27"/>
          <p:cNvSpPr txBox="1">
            <a:spLocks noChangeArrowheads="1"/>
          </p:cNvSpPr>
          <p:nvPr/>
        </p:nvSpPr>
        <p:spPr bwMode="auto">
          <a:xfrm>
            <a:off x="2743200" y="1514475"/>
            <a:ext cx="977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 pulse</a:t>
            </a:r>
          </a:p>
        </p:txBody>
      </p:sp>
      <p:sp>
        <p:nvSpPr>
          <p:cNvPr id="7243" name="Textfeld 31"/>
          <p:cNvSpPr txBox="1">
            <a:spLocks noChangeArrowheads="1"/>
          </p:cNvSpPr>
          <p:nvPr/>
        </p:nvSpPr>
        <p:spPr bwMode="auto">
          <a:xfrm>
            <a:off x="179388" y="2222500"/>
            <a:ext cx="1103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pulse</a:t>
            </a:r>
          </a:p>
        </p:txBody>
      </p:sp>
      <p:sp>
        <p:nvSpPr>
          <p:cNvPr id="7244" name="Textfeld 32"/>
          <p:cNvSpPr txBox="1">
            <a:spLocks noChangeArrowheads="1"/>
          </p:cNvSpPr>
          <p:nvPr/>
        </p:nvSpPr>
        <p:spPr bwMode="auto">
          <a:xfrm>
            <a:off x="3952875" y="3003550"/>
            <a:ext cx="1317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CHG</a:t>
            </a:r>
          </a:p>
        </p:txBody>
      </p:sp>
      <p:sp>
        <p:nvSpPr>
          <p:cNvPr id="7245" name="Textfeld 33"/>
          <p:cNvSpPr txBox="1">
            <a:spLocks noChangeArrowheads="1"/>
          </p:cNvSpPr>
          <p:nvPr/>
        </p:nvSpPr>
        <p:spPr bwMode="auto">
          <a:xfrm>
            <a:off x="5191125" y="2967038"/>
            <a:ext cx="708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THz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0376" y="1299429"/>
            <a:ext cx="931459" cy="324607"/>
          </a:xfrm>
          <a:prstGeom prst="rect">
            <a:avLst/>
          </a:prstGeom>
          <a:solidFill>
            <a:srgbClr val="D5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76445" y="1340768"/>
            <a:ext cx="931459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7584" y="1264506"/>
            <a:ext cx="931459" cy="108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feil nach rechts 26"/>
          <p:cNvSpPr/>
          <p:nvPr/>
        </p:nvSpPr>
        <p:spPr>
          <a:xfrm rot="6395375">
            <a:off x="3812381" y="1553369"/>
            <a:ext cx="1579563" cy="288925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90682" y="734388"/>
            <a:ext cx="2160240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diagnostics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feil nach rechts 21"/>
          <p:cNvSpPr/>
          <p:nvPr/>
        </p:nvSpPr>
        <p:spPr>
          <a:xfrm rot="7635726">
            <a:off x="1411288" y="941388"/>
            <a:ext cx="581025" cy="288925"/>
          </a:xfrm>
          <a:prstGeom prst="rightArrow">
            <a:avLst/>
          </a:prstGeom>
          <a:solidFill>
            <a:srgbClr val="C2C2C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551148" y="734388"/>
            <a:ext cx="1800200" cy="369332"/>
          </a:xfrm>
          <a:prstGeom prst="rect">
            <a:avLst/>
          </a:prstGeom>
          <a:solidFill>
            <a:srgbClr val="C2C2C2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laser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898348"/>
            <a:ext cx="11665297" cy="378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oliennummernplatzhalter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err="1">
                <a:ea typeface="+mn-ea"/>
              </a:rPr>
              <a:t>Coherent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err="1">
                <a:ea typeface="+mn-ea"/>
              </a:rPr>
              <a:t>THz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err="1">
                <a:ea typeface="+mn-ea"/>
              </a:rPr>
              <a:t>radiation</a:t>
            </a:r>
            <a:endParaRPr lang="de-DE" sz="3200" dirty="0">
              <a:ea typeface="+mn-ea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2000" y="413792"/>
            <a:ext cx="8640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835696" y="2996952"/>
            <a:ext cx="33208" cy="16019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4644008" y="3068960"/>
            <a:ext cx="1363789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7380312" y="3284984"/>
            <a:ext cx="72008" cy="1331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6"/>
          <p:cNvGrpSpPr/>
          <p:nvPr/>
        </p:nvGrpSpPr>
        <p:grpSpPr>
          <a:xfrm>
            <a:off x="323528" y="4832105"/>
            <a:ext cx="620683" cy="646331"/>
            <a:chOff x="323528" y="4832105"/>
            <a:chExt cx="620683" cy="646331"/>
          </a:xfrm>
        </p:grpSpPr>
        <p:sp>
          <p:nvSpPr>
            <p:cNvPr id="23" name="Textfeld 22"/>
            <p:cNvSpPr txBox="1"/>
            <p:nvPr/>
          </p:nvSpPr>
          <p:spPr>
            <a:xfrm>
              <a:off x="323528" y="4832105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    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Gerade Verbindung mit Pfeil 26"/>
            <p:cNvCxnSpPr/>
            <p:nvPr/>
          </p:nvCxnSpPr>
          <p:spPr>
            <a:xfrm rot="16200000" flipH="1">
              <a:off x="457200" y="5107815"/>
              <a:ext cx="216024" cy="216024"/>
            </a:xfrm>
            <a:prstGeom prst="bentConnector3">
              <a:avLst>
                <a:gd name="adj1" fmla="val 99798"/>
              </a:avLst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331490" y="4221088"/>
            <a:ext cx="8632998" cy="1876426"/>
            <a:chOff x="331490" y="4576910"/>
            <a:chExt cx="8632998" cy="1876426"/>
          </a:xfrm>
        </p:grpSpPr>
        <p:grpSp>
          <p:nvGrpSpPr>
            <p:cNvPr id="2" name="Gruppieren 29"/>
            <p:cNvGrpSpPr/>
            <p:nvPr/>
          </p:nvGrpSpPr>
          <p:grpSpPr>
            <a:xfrm>
              <a:off x="331490" y="4576910"/>
              <a:ext cx="8632998" cy="1876426"/>
              <a:chOff x="-9109520" y="3429000"/>
              <a:chExt cx="8632998" cy="1876426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-9109520" y="3429000"/>
                <a:ext cx="8632998" cy="18764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9" descr="U:\THZ_Beamline\Diplomarbeit\images_unused\ColoredTracking\outCHG.lsmx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786" t="24908" r="9517" b="27897"/>
              <a:stretch>
                <a:fillRect/>
              </a:stretch>
            </p:blipFill>
            <p:spPr bwMode="auto">
              <a:xfrm>
                <a:off x="-9060060" y="3480420"/>
                <a:ext cx="2694615" cy="1227926"/>
              </a:xfrm>
              <a:prstGeom prst="rect">
                <a:avLst/>
              </a:prstGeom>
              <a:noFill/>
            </p:spPr>
          </p:pic>
          <p:pic>
            <p:nvPicPr>
              <p:cNvPr id="12" name="Picture 11" descr="U:\THZ_Beamline\Diplomarbeit\images_unused\ColoredTracking\outCHG.lsmx4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786" t="31463" r="9032" b="34452"/>
              <a:stretch>
                <a:fillRect/>
              </a:stretch>
            </p:blipFill>
            <p:spPr bwMode="auto">
              <a:xfrm>
                <a:off x="-6144641" y="3624436"/>
                <a:ext cx="2711428" cy="886835"/>
              </a:xfrm>
              <a:prstGeom prst="rect">
                <a:avLst/>
              </a:prstGeom>
              <a:noFill/>
            </p:spPr>
          </p:pic>
          <p:pic>
            <p:nvPicPr>
              <p:cNvPr id="13" name="Picture 13" descr="U:\THZ_Beamline\Diplomarbeit\images_unused\ColoredTracking\outCHG.lsmx7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786" t="30152" r="9517" b="34452"/>
              <a:stretch>
                <a:fillRect/>
              </a:stretch>
            </p:blipFill>
            <p:spPr bwMode="auto">
              <a:xfrm>
                <a:off x="-3223170" y="3552428"/>
                <a:ext cx="2694614" cy="920944"/>
              </a:xfrm>
              <a:prstGeom prst="rect">
                <a:avLst/>
              </a:prstGeom>
              <a:noFill/>
            </p:spPr>
          </p:pic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9057600" y="4561200"/>
                <a:ext cx="2664000" cy="64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6142762" y="4581128"/>
                <a:ext cx="2664000" cy="635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3222256" y="4581128"/>
                <a:ext cx="2664000" cy="650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0" name="Gerade Verbindung mit Pfeil 19"/>
            <p:cNvCxnSpPr/>
            <p:nvPr/>
          </p:nvCxnSpPr>
          <p:spPr>
            <a:xfrm>
              <a:off x="395536" y="6218644"/>
              <a:ext cx="26813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1450273" y="5984233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1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67074" y="586798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435141" y="6136633"/>
              <a:ext cx="616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3,3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ps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 rot="17095782">
            <a:off x="7263833" y="2575124"/>
            <a:ext cx="1391818" cy="232050"/>
          </a:xfrm>
          <a:prstGeom prst="rect">
            <a:avLst/>
          </a:prstGeom>
          <a:solidFill>
            <a:srgbClr val="FFC000"/>
          </a:solidFill>
        </p:spPr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THz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beamline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uppieren 29"/>
          <p:cNvGrpSpPr/>
          <p:nvPr/>
        </p:nvGrpSpPr>
        <p:grpSpPr>
          <a:xfrm>
            <a:off x="3260091" y="4798893"/>
            <a:ext cx="620683" cy="646331"/>
            <a:chOff x="323528" y="4832105"/>
            <a:chExt cx="620683" cy="646331"/>
          </a:xfrm>
        </p:grpSpPr>
        <p:sp>
          <p:nvSpPr>
            <p:cNvPr id="31" name="Textfeld 30"/>
            <p:cNvSpPr txBox="1"/>
            <p:nvPr/>
          </p:nvSpPr>
          <p:spPr>
            <a:xfrm>
              <a:off x="323528" y="4832105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    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Gerade Verbindung mit Pfeil 26"/>
            <p:cNvCxnSpPr/>
            <p:nvPr/>
          </p:nvCxnSpPr>
          <p:spPr>
            <a:xfrm rot="16200000" flipH="1">
              <a:off x="457200" y="5107815"/>
              <a:ext cx="216024" cy="216024"/>
            </a:xfrm>
            <a:prstGeom prst="bentConnector3">
              <a:avLst>
                <a:gd name="adj1" fmla="val 99798"/>
              </a:avLst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32"/>
          <p:cNvGrpSpPr/>
          <p:nvPr/>
        </p:nvGrpSpPr>
        <p:grpSpPr>
          <a:xfrm>
            <a:off x="6140411" y="4798893"/>
            <a:ext cx="620683" cy="646331"/>
            <a:chOff x="323528" y="4832105"/>
            <a:chExt cx="620683" cy="646331"/>
          </a:xfrm>
        </p:grpSpPr>
        <p:sp>
          <p:nvSpPr>
            <p:cNvPr id="34" name="Textfeld 33"/>
            <p:cNvSpPr txBox="1"/>
            <p:nvPr/>
          </p:nvSpPr>
          <p:spPr>
            <a:xfrm>
              <a:off x="323528" y="4832105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    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Gerade Verbindung mit Pfeil 26"/>
            <p:cNvCxnSpPr/>
            <p:nvPr/>
          </p:nvCxnSpPr>
          <p:spPr>
            <a:xfrm rot="16200000" flipH="1">
              <a:off x="457200" y="5107815"/>
              <a:ext cx="216024" cy="216024"/>
            </a:xfrm>
            <a:prstGeom prst="bentConnector3">
              <a:avLst>
                <a:gd name="adj1" fmla="val 99798"/>
              </a:avLst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feld 35"/>
          <p:cNvSpPr txBox="1"/>
          <p:nvPr/>
        </p:nvSpPr>
        <p:spPr>
          <a:xfrm>
            <a:off x="395536" y="2348880"/>
            <a:ext cx="28803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electromagnetic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undulator</a:t>
            </a:r>
            <a:endParaRPr lang="de-D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843808" y="42117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uppieren 29"/>
          <p:cNvGrpSpPr/>
          <p:nvPr/>
        </p:nvGrpSpPr>
        <p:grpSpPr>
          <a:xfrm>
            <a:off x="307763" y="4798893"/>
            <a:ext cx="620683" cy="646331"/>
            <a:chOff x="323528" y="4832105"/>
            <a:chExt cx="620683" cy="646331"/>
          </a:xfrm>
        </p:grpSpPr>
        <p:sp>
          <p:nvSpPr>
            <p:cNvPr id="41" name="Textfeld 40"/>
            <p:cNvSpPr txBox="1"/>
            <p:nvPr/>
          </p:nvSpPr>
          <p:spPr>
            <a:xfrm>
              <a:off x="323528" y="4832105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    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Gerade Verbindung mit Pfeil 26"/>
            <p:cNvCxnSpPr/>
            <p:nvPr/>
          </p:nvCxnSpPr>
          <p:spPr>
            <a:xfrm rot="16200000" flipH="1">
              <a:off x="457200" y="5107815"/>
              <a:ext cx="216024" cy="216024"/>
            </a:xfrm>
            <a:prstGeom prst="bentConnector3">
              <a:avLst>
                <a:gd name="adj1" fmla="val 99798"/>
              </a:avLst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ea typeface="+mn-ea"/>
              </a:rPr>
              <a:t>Coherent </a:t>
            </a:r>
            <a:r>
              <a:rPr lang="de-DE" sz="3200" dirty="0">
                <a:ea typeface="+mn-ea"/>
              </a:rPr>
              <a:t>THz </a:t>
            </a:r>
            <a:r>
              <a:rPr lang="de-DE" sz="3200" dirty="0" smtClean="0">
                <a:ea typeface="+mn-ea"/>
              </a:rPr>
              <a:t>radiation</a:t>
            </a:r>
            <a:endParaRPr lang="de-DE" sz="3200" dirty="0">
              <a:ea typeface="+mn-ea"/>
            </a:endParaRPr>
          </a:p>
        </p:txBody>
      </p:sp>
      <p:grpSp>
        <p:nvGrpSpPr>
          <p:cNvPr id="7" name="Gruppieren 24"/>
          <p:cNvGrpSpPr/>
          <p:nvPr/>
        </p:nvGrpSpPr>
        <p:grpSpPr>
          <a:xfrm>
            <a:off x="3419872" y="1052736"/>
            <a:ext cx="5813673" cy="2232248"/>
            <a:chOff x="1495462" y="4221088"/>
            <a:chExt cx="6153077" cy="223224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3125"/>
            <a:stretch>
              <a:fillRect/>
            </a:stretch>
          </p:blipFill>
          <p:spPr bwMode="auto">
            <a:xfrm>
              <a:off x="1495462" y="4221088"/>
              <a:ext cx="6153077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Gerade Verbindung mit Pfeil 10"/>
            <p:cNvCxnSpPr/>
            <p:nvPr/>
          </p:nvCxnSpPr>
          <p:spPr>
            <a:xfrm flipH="1">
              <a:off x="4427984" y="4941168"/>
              <a:ext cx="376747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228667" y="458112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coherent THz radiation</a:t>
              </a:r>
            </a:p>
          </p:txBody>
        </p:sp>
      </p:grpSp>
      <p:grpSp>
        <p:nvGrpSpPr>
          <p:cNvPr id="40" name="Gruppieren 34"/>
          <p:cNvGrpSpPr/>
          <p:nvPr/>
        </p:nvGrpSpPr>
        <p:grpSpPr>
          <a:xfrm>
            <a:off x="35496" y="1196752"/>
            <a:ext cx="3600400" cy="2088232"/>
            <a:chOff x="107504" y="1700808"/>
            <a:chExt cx="3600400" cy="2088232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9375"/>
            <a:stretch>
              <a:fillRect/>
            </a:stretch>
          </p:blipFill>
          <p:spPr bwMode="auto">
            <a:xfrm>
              <a:off x="107504" y="1700808"/>
              <a:ext cx="3076539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Ellipse 41"/>
            <p:cNvSpPr/>
            <p:nvPr/>
          </p:nvSpPr>
          <p:spPr>
            <a:xfrm>
              <a:off x="1732229" y="1714580"/>
              <a:ext cx="21602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267744" y="2276872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Gerade Verbindung 43"/>
            <p:cNvCxnSpPr>
              <a:stCxn id="42" idx="0"/>
              <a:endCxn id="43" idx="7"/>
            </p:cNvCxnSpPr>
            <p:nvPr/>
          </p:nvCxnSpPr>
          <p:spPr>
            <a:xfrm>
              <a:off x="1840241" y="1714580"/>
              <a:ext cx="1656756" cy="66774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42" idx="4"/>
            </p:cNvCxnSpPr>
            <p:nvPr/>
          </p:nvCxnSpPr>
          <p:spPr>
            <a:xfrm>
              <a:off x="1840241" y="2362652"/>
              <a:ext cx="571519" cy="49028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30" r="27019"/>
            <a:stretch>
              <a:fillRect/>
            </a:stretch>
          </p:blipFill>
          <p:spPr bwMode="auto">
            <a:xfrm>
              <a:off x="2378792" y="2348880"/>
              <a:ext cx="1224136" cy="65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uppieren 46"/>
          <p:cNvGrpSpPr/>
          <p:nvPr/>
        </p:nvGrpSpPr>
        <p:grpSpPr>
          <a:xfrm>
            <a:off x="1835696" y="3645024"/>
            <a:ext cx="5472608" cy="2736304"/>
            <a:chOff x="2627784" y="2204864"/>
            <a:chExt cx="6336704" cy="3168352"/>
          </a:xfrm>
        </p:grpSpPr>
        <p:pic>
          <p:nvPicPr>
            <p:cNvPr id="48" name="Picture 1" descr="C:\Users\Mai\AppData\Local\Temp\with-ampl_overview_semilog-2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2204864"/>
              <a:ext cx="6336704" cy="3168352"/>
            </a:xfrm>
            <a:prstGeom prst="rect">
              <a:avLst/>
            </a:prstGeom>
            <a:noFill/>
          </p:spPr>
        </p:pic>
        <p:sp>
          <p:nvSpPr>
            <p:cNvPr id="49" name="Textfeld 48"/>
            <p:cNvSpPr txBox="1"/>
            <p:nvPr/>
          </p:nvSpPr>
          <p:spPr>
            <a:xfrm>
              <a:off x="6516216" y="4160113"/>
              <a:ext cx="792088" cy="32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u="sng" dirty="0" smtClean="0">
                  <a:latin typeface="Times New Roman" pitchFamily="18" charset="0"/>
                  <a:cs typeface="Times New Roman" pitchFamily="18" charset="0"/>
                </a:rPr>
                <a:t>turn 19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3019506" y="2367533"/>
              <a:ext cx="648073" cy="32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Times New Roman" pitchFamily="18" charset="0"/>
                  <a:cs typeface="Times New Roman" pitchFamily="18" charset="0"/>
                </a:rPr>
                <a:t>turn 0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4067945" y="3140967"/>
              <a:ext cx="648073" cy="32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Times New Roman" pitchFamily="18" charset="0"/>
                  <a:cs typeface="Times New Roman" pitchFamily="18" charset="0"/>
                </a:rPr>
                <a:t>turn 5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932040" y="3573016"/>
              <a:ext cx="780719" cy="32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Times New Roman" pitchFamily="18" charset="0"/>
                  <a:cs typeface="Times New Roman" pitchFamily="18" charset="0"/>
                </a:rPr>
                <a:t>turn 10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796136" y="3933055"/>
              <a:ext cx="750399" cy="32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Times New Roman" pitchFamily="18" charset="0"/>
                  <a:cs typeface="Times New Roman" pitchFamily="18" charset="0"/>
                </a:rPr>
                <a:t>turn 15</a:t>
              </a:r>
            </a:p>
          </p:txBody>
        </p:sp>
      </p:grpSp>
      <p:cxnSp>
        <p:nvCxnSpPr>
          <p:cNvPr id="26" name="Gerade Verbindung mit Pfeil 25"/>
          <p:cNvCxnSpPr/>
          <p:nvPr/>
        </p:nvCxnSpPr>
        <p:spPr>
          <a:xfrm>
            <a:off x="2511961" y="414908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2939058" y="4149080"/>
            <a:ext cx="2796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176796" y="398220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ring </a:t>
            </a:r>
            <a:r>
              <a:rPr lang="de-DE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revolution</a:t>
            </a:r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endParaRPr lang="de-DE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ea typeface="+mn-ea"/>
              </a:rPr>
              <a:t>Multi-turn </a:t>
            </a:r>
            <a:r>
              <a:rPr lang="de-DE" sz="3200" dirty="0" err="1">
                <a:ea typeface="+mn-ea"/>
              </a:rPr>
              <a:t>evolution</a:t>
            </a:r>
            <a:r>
              <a:rPr lang="de-DE" sz="3200" dirty="0">
                <a:ea typeface="+mn-ea"/>
              </a:rPr>
              <a:t> </a:t>
            </a:r>
            <a:r>
              <a:rPr lang="de-DE" sz="3200" dirty="0" smtClean="0">
                <a:ea typeface="+mn-ea"/>
              </a:rPr>
              <a:t>(</a:t>
            </a:r>
            <a:r>
              <a:rPr lang="de-DE" sz="3200" dirty="0" err="1" smtClean="0">
                <a:ea typeface="+mn-ea"/>
              </a:rPr>
              <a:t>simulation</a:t>
            </a:r>
            <a:r>
              <a:rPr lang="de-DE" sz="3200" dirty="0">
                <a:ea typeface="+mn-ea"/>
              </a:rPr>
              <a:t>)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156820" y="1079158"/>
            <a:ext cx="5735660" cy="4726106"/>
            <a:chOff x="3134338" y="1007150"/>
            <a:chExt cx="5735660" cy="4726106"/>
          </a:xfrm>
        </p:grpSpPr>
        <p:sp>
          <p:nvSpPr>
            <p:cNvPr id="8" name="Textfeld 7"/>
            <p:cNvSpPr txBox="1"/>
            <p:nvPr/>
          </p:nvSpPr>
          <p:spPr>
            <a:xfrm>
              <a:off x="6084168" y="5471646"/>
              <a:ext cx="26642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i="1" dirty="0" smtClean="0">
                  <a:latin typeface="Times New Roman" pitchFamily="18" charset="0"/>
                  <a:cs typeface="Times New Roman" pitchFamily="18" charset="0"/>
                </a:rPr>
                <a:t>L.-G. Böttger, </a:t>
              </a:r>
              <a:r>
                <a:rPr lang="de-DE" sz="1100" i="1" dirty="0" err="1" smtClean="0">
                  <a:latin typeface="Times New Roman" pitchFamily="18" charset="0"/>
                  <a:cs typeface="Times New Roman" pitchFamily="18" charset="0"/>
                </a:rPr>
                <a:t>BSc</a:t>
              </a:r>
              <a:r>
                <a:rPr lang="de-DE" sz="11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de-DE" sz="1100" i="1" dirty="0" err="1" smtClean="0">
                  <a:latin typeface="Times New Roman" pitchFamily="18" charset="0"/>
                  <a:cs typeface="Times New Roman" pitchFamily="18" charset="0"/>
                </a:rPr>
                <a:t>thesis</a:t>
              </a:r>
              <a:r>
                <a:rPr lang="de-DE" sz="1100" i="1" dirty="0" smtClean="0">
                  <a:latin typeface="Times New Roman" pitchFamily="18" charset="0"/>
                  <a:cs typeface="Times New Roman" pitchFamily="18" charset="0"/>
                </a:rPr>
                <a:t>, Dortmund (2013)</a:t>
              </a:r>
              <a:endParaRPr lang="de-DE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Mai\Documents\talks\DPG14\Ultrashort THz Pulses at DELTA\images\plot_luka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4338" y="1007150"/>
              <a:ext cx="5735660" cy="4320480"/>
            </a:xfrm>
            <a:prstGeom prst="rect">
              <a:avLst/>
            </a:prstGeom>
            <a:noFill/>
          </p:spPr>
        </p:pic>
      </p:grp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363"/>
          <a:stretch>
            <a:fillRect/>
          </a:stretch>
        </p:blipFill>
        <p:spPr bwMode="auto">
          <a:xfrm>
            <a:off x="539552" y="1077119"/>
            <a:ext cx="2462903" cy="19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59"/>
          <a:stretch>
            <a:fillRect/>
          </a:stretch>
        </p:blipFill>
        <p:spPr bwMode="auto">
          <a:xfrm>
            <a:off x="352103" y="3360657"/>
            <a:ext cx="2486939" cy="20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bl4_bl5a_einhausung_neu55.png"/>
          <p:cNvPicPr>
            <a:picLocks noChangeAspect="1"/>
          </p:cNvPicPr>
          <p:nvPr/>
        </p:nvPicPr>
        <p:blipFill>
          <a:blip r:embed="rId2" cstate="print"/>
          <a:srcRect l="21651" r="25588"/>
          <a:stretch>
            <a:fillRect/>
          </a:stretch>
        </p:blipFill>
        <p:spPr>
          <a:xfrm>
            <a:off x="179512" y="1484784"/>
            <a:ext cx="4255357" cy="43068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9351C-4A30-41CA-A0D5-1721431F339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Picture 2" descr="C:\Users\Mai\Documents\talks\DPG14\Ultrashort THz Pulses at DELTA\images\fotos_bl\_DSC64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8376" y="1484784"/>
            <a:ext cx="4392488" cy="2923223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03920" y="341040"/>
            <a:ext cx="77152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THz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beamline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656400" y="4537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2843808" y="1700808"/>
            <a:ext cx="1584176" cy="3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0000" tIns="45000" rIns="90000" bIns="45000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bolometer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Shape 3"/>
          <p:cNvSpPr txBox="1"/>
          <p:nvPr/>
        </p:nvSpPr>
        <p:spPr>
          <a:xfrm>
            <a:off x="1259632" y="2132856"/>
            <a:ext cx="1872208" cy="602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0000" tIns="45000" rIns="90000" bIns="45000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Vertex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spectrometer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/>
          <p:nvPr/>
        </p:nvSpPr>
        <p:spPr>
          <a:xfrm>
            <a:off x="2123728" y="2780928"/>
            <a:ext cx="288032" cy="576064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</p:spPr>
      </p:sp>
      <p:sp>
        <p:nvSpPr>
          <p:cNvPr id="16" name="TextShape 2"/>
          <p:cNvSpPr txBox="1"/>
          <p:nvPr/>
        </p:nvSpPr>
        <p:spPr>
          <a:xfrm>
            <a:off x="683568" y="4653136"/>
            <a:ext cx="1368152" cy="3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0000" tIns="45000" rIns="90000" bIns="45000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 bolometer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/>
          <p:nvPr/>
        </p:nvSpPr>
        <p:spPr>
          <a:xfrm flipV="1">
            <a:off x="1403648" y="3861048"/>
            <a:ext cx="216024" cy="792088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</p:spPr>
      </p:sp>
      <p:sp>
        <p:nvSpPr>
          <p:cNvPr id="22" name="TextShape 2"/>
          <p:cNvSpPr txBox="1"/>
          <p:nvPr/>
        </p:nvSpPr>
        <p:spPr>
          <a:xfrm>
            <a:off x="323528" y="3933056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0000" tIns="45000" rIns="90000" bIns="45000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YBCO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5"/>
          <p:cNvSpPr/>
          <p:nvPr/>
        </p:nvSpPr>
        <p:spPr>
          <a:xfrm flipV="1">
            <a:off x="899592" y="3356992"/>
            <a:ext cx="72008" cy="576064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</p:spPr>
      </p:sp>
      <p:sp>
        <p:nvSpPr>
          <p:cNvPr id="26" name="Line 5"/>
          <p:cNvSpPr/>
          <p:nvPr/>
        </p:nvSpPr>
        <p:spPr>
          <a:xfrm>
            <a:off x="3635896" y="2060848"/>
            <a:ext cx="288032" cy="792088"/>
          </a:xfrm>
          <a:prstGeom prst="line">
            <a:avLst/>
          </a:prstGeom>
          <a:ln>
            <a:solidFill>
              <a:schemeClr val="tx1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Broadband </a:t>
            </a:r>
            <a:r>
              <a:rPr lang="de-DE" sz="3200" dirty="0" err="1" smtClean="0"/>
              <a:t>THz</a:t>
            </a:r>
            <a:r>
              <a:rPr lang="de-DE" sz="3200" dirty="0" smtClean="0"/>
              <a:t> </a:t>
            </a:r>
            <a:r>
              <a:rPr lang="de-DE" sz="3200" dirty="0" err="1" smtClean="0"/>
              <a:t>radiation</a:t>
            </a:r>
            <a:endParaRPr lang="de-DE" sz="3200" dirty="0"/>
          </a:p>
        </p:txBody>
      </p:sp>
      <p:pic>
        <p:nvPicPr>
          <p:cNvPr id="7" name="Picture 9" descr="D:\Eigene Dateien\Universität\Physik\Hauptstudium\Diplomarbeit\THZ_Beamline\Conferences_Talks\2013-05-13_IPAC Shanghai\Poster\2013-04-10_13-39-16__0_SYLI_BOLO_0-400_slow__Ueberlapp.mat__pulse_new_fla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73" y="3717032"/>
            <a:ext cx="4990007" cy="2480049"/>
          </a:xfrm>
          <a:prstGeom prst="rect">
            <a:avLst/>
          </a:prstGeom>
          <a:noFill/>
        </p:spPr>
      </p:pic>
      <p:cxnSp>
        <p:nvCxnSpPr>
          <p:cNvPr id="8" name="Gerade Verbindung mit Pfeil 7"/>
          <p:cNvCxnSpPr/>
          <p:nvPr/>
        </p:nvCxnSpPr>
        <p:spPr>
          <a:xfrm>
            <a:off x="2015133" y="2852936"/>
            <a:ext cx="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268760"/>
            <a:ext cx="53134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015007" y="3419708"/>
            <a:ext cx="27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transform</a:t>
            </a:r>
            <a:endParaRPr lang="de-D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93590" y="3785586"/>
            <a:ext cx="3414914" cy="1478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bIns="46800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FT-IR spectrometer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 bolometer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spectral range: 1.2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7 THz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spectrometer under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construction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590" y="1297335"/>
            <a:ext cx="27192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BD18F-D9F1-4B3E-8471-354B36359B9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ea typeface="+mn-ea"/>
              </a:rPr>
              <a:t>Narrowband THz radiation</a:t>
            </a:r>
            <a:endParaRPr lang="de-DE" sz="3200" dirty="0"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5148263" cy="272573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multi-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modulation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bunch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spectrum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idea:	modulate long, chirped laser pulse with Michelson interferometer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first realized at UVSOR</a:t>
            </a:r>
          </a:p>
          <a:p>
            <a:pPr lvl="1">
              <a:buFont typeface="Arial" pitchFamily="34" charset="0"/>
              <a:buChar char="•"/>
            </a:pP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984" y="1196752"/>
            <a:ext cx="3954016" cy="19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5148064" y="764704"/>
            <a:ext cx="3779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PhLAM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Lille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306884"/>
            <a:ext cx="3312367" cy="320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31168"/>
            <a:ext cx="3271393" cy="316798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27584" y="3068960"/>
            <a:ext cx="77152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de-DE" sz="2000" dirty="0" smtClean="0">
                <a:ea typeface="+mn-ea"/>
              </a:rPr>
              <a:t>Simulation:</a:t>
            </a:r>
            <a:endParaRPr lang="de-DE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422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531</Words>
  <Application>Microsoft Office PowerPoint</Application>
  <PresentationFormat>On-screen Show (4:3)</PresentationFormat>
  <Paragraphs>162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1_Benutzerdefiniertes Design</vt:lpstr>
      <vt:lpstr>PowerPoint Presentation</vt:lpstr>
      <vt:lpstr>PowerPoint Presentation</vt:lpstr>
      <vt:lpstr>PowerPoint Presentation</vt:lpstr>
      <vt:lpstr>Coherent THz radiation</vt:lpstr>
      <vt:lpstr>Coherent THz radiation</vt:lpstr>
      <vt:lpstr>Multi-turn evolution (simulation)</vt:lpstr>
      <vt:lpstr>PowerPoint Presentation</vt:lpstr>
      <vt:lpstr>Broadband THz radiation</vt:lpstr>
      <vt:lpstr>Narrowband THz radiation</vt:lpstr>
      <vt:lpstr>Narrowband THz radiation</vt:lpstr>
      <vt:lpstr>Narrowband THz radiation</vt:lpstr>
      <vt:lpstr>Generation of narrowband THz radiation</vt:lpstr>
      <vt:lpstr>First user experiment</vt:lpstr>
      <vt:lpstr>Summary &amp;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DUMMY</dc:title>
  <dc:creator>Mai</dc:creator>
  <cp:lastModifiedBy>CM</cp:lastModifiedBy>
  <cp:revision>192</cp:revision>
  <dcterms:created xsi:type="dcterms:W3CDTF">2014-10-14T07:40:10Z</dcterms:created>
  <dcterms:modified xsi:type="dcterms:W3CDTF">2014-11-26T05:38:46Z</dcterms:modified>
</cp:coreProperties>
</file>