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9"/>
  </p:notesMasterIdLst>
  <p:sldIdLst>
    <p:sldId id="257" r:id="rId2"/>
    <p:sldId id="290" r:id="rId3"/>
    <p:sldId id="380" r:id="rId4"/>
    <p:sldId id="314" r:id="rId5"/>
    <p:sldId id="379" r:id="rId6"/>
    <p:sldId id="337" r:id="rId7"/>
    <p:sldId id="306" r:id="rId8"/>
    <p:sldId id="350" r:id="rId9"/>
    <p:sldId id="339" r:id="rId10"/>
    <p:sldId id="351" r:id="rId11"/>
    <p:sldId id="302" r:id="rId12"/>
    <p:sldId id="383" r:id="rId13"/>
    <p:sldId id="381" r:id="rId14"/>
    <p:sldId id="384" r:id="rId15"/>
    <p:sldId id="385" r:id="rId16"/>
    <p:sldId id="386" r:id="rId17"/>
    <p:sldId id="328" r:id="rId18"/>
    <p:sldId id="330" r:id="rId19"/>
    <p:sldId id="382" r:id="rId20"/>
    <p:sldId id="304" r:id="rId21"/>
    <p:sldId id="353" r:id="rId22"/>
    <p:sldId id="368" r:id="rId23"/>
    <p:sldId id="387" r:id="rId24"/>
    <p:sldId id="372" r:id="rId25"/>
    <p:sldId id="388" r:id="rId26"/>
    <p:sldId id="310" r:id="rId27"/>
    <p:sldId id="378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77" autoAdjust="0"/>
    <p:restoredTop sz="99467" autoAdjust="0"/>
  </p:normalViewPr>
  <p:slideViewPr>
    <p:cSldViewPr>
      <p:cViewPr>
        <p:scale>
          <a:sx n="70" d="100"/>
          <a:sy n="70" d="100"/>
        </p:scale>
        <p:origin x="-16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7169C-BEEB-4566-9119-8FEE8001647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63D69E0-E8FD-4887-9DAA-1446EE2B0D23}">
      <dgm:prSet phldrT="[Text]" custT="1"/>
      <dgm:spPr>
        <a:solidFill>
          <a:srgbClr val="00B0F0"/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400" dirty="0" smtClean="0"/>
            <a:t>2010</a:t>
          </a:r>
          <a:endParaRPr lang="en-US" sz="2400" dirty="0"/>
        </a:p>
      </dgm:t>
    </dgm:pt>
    <dgm:pt modelId="{44C7A096-54CB-4077-A6A4-B568CB6CA941}" type="parTrans" cxnId="{5B94AB41-A309-47F5-9DED-3B28BA5E8F14}">
      <dgm:prSet/>
      <dgm:spPr/>
      <dgm:t>
        <a:bodyPr/>
        <a:lstStyle/>
        <a:p>
          <a:endParaRPr lang="en-US" sz="2400"/>
        </a:p>
      </dgm:t>
    </dgm:pt>
    <dgm:pt modelId="{7616A755-6D63-406E-A06C-204BA5C99334}" type="sibTrans" cxnId="{5B94AB41-A309-47F5-9DED-3B28BA5E8F14}">
      <dgm:prSet/>
      <dgm:spPr/>
      <dgm:t>
        <a:bodyPr/>
        <a:lstStyle/>
        <a:p>
          <a:endParaRPr lang="en-US" sz="2400"/>
        </a:p>
      </dgm:t>
    </dgm:pt>
    <dgm:pt modelId="{8C460528-EFB4-4CE4-AE65-B47903A10861}">
      <dgm:prSet phldrT="[Text]" custT="1"/>
      <dgm:spPr>
        <a:solidFill>
          <a:srgbClr val="FFC000"/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400" dirty="0" smtClean="0"/>
            <a:t>2014</a:t>
          </a:r>
          <a:endParaRPr lang="en-US" sz="2400" dirty="0"/>
        </a:p>
      </dgm:t>
    </dgm:pt>
    <dgm:pt modelId="{492B0531-8D76-4768-B937-E37C8BA2E304}" type="parTrans" cxnId="{8876ADF0-471C-4E03-9F07-B45AF97E6DFE}">
      <dgm:prSet/>
      <dgm:spPr/>
      <dgm:t>
        <a:bodyPr/>
        <a:lstStyle/>
        <a:p>
          <a:endParaRPr lang="en-US" sz="2400"/>
        </a:p>
      </dgm:t>
    </dgm:pt>
    <dgm:pt modelId="{80F692AD-8B5C-4EBF-AF1C-6E250AD7DA2D}" type="sibTrans" cxnId="{8876ADF0-471C-4E03-9F07-B45AF97E6DFE}">
      <dgm:prSet/>
      <dgm:spPr/>
      <dgm:t>
        <a:bodyPr/>
        <a:lstStyle/>
        <a:p>
          <a:endParaRPr lang="en-US" sz="2400"/>
        </a:p>
      </dgm:t>
    </dgm:pt>
    <dgm:pt modelId="{51D768C5-A2FA-4FBB-A4E9-F5BD5E515926}">
      <dgm:prSet phldrT="[Text]" custT="1"/>
      <dgm:spPr>
        <a:solidFill>
          <a:srgbClr val="FF0000"/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400" dirty="0" smtClean="0"/>
            <a:t>2015</a:t>
          </a:r>
          <a:endParaRPr lang="en-US" sz="2400" dirty="0"/>
        </a:p>
      </dgm:t>
    </dgm:pt>
    <dgm:pt modelId="{A481BFCC-5D63-455C-A98A-46DEF08B66A9}" type="parTrans" cxnId="{B2FD5B62-3A27-4169-9727-9FBF17B56465}">
      <dgm:prSet/>
      <dgm:spPr/>
      <dgm:t>
        <a:bodyPr/>
        <a:lstStyle/>
        <a:p>
          <a:endParaRPr lang="en-US" sz="2400"/>
        </a:p>
      </dgm:t>
    </dgm:pt>
    <dgm:pt modelId="{127D3DA4-E96C-4B9A-9821-B231FC2CADF9}" type="sibTrans" cxnId="{B2FD5B62-3A27-4169-9727-9FBF17B56465}">
      <dgm:prSet/>
      <dgm:spPr/>
      <dgm:t>
        <a:bodyPr/>
        <a:lstStyle/>
        <a:p>
          <a:endParaRPr lang="en-US" sz="2400"/>
        </a:p>
      </dgm:t>
    </dgm:pt>
    <dgm:pt modelId="{375C1623-8C83-4802-A994-6C8A603BA79E}">
      <dgm:prSet phldrT="[Text]" custT="1"/>
      <dgm:spPr>
        <a:solidFill>
          <a:srgbClr val="92D050">
            <a:alpha val="81000"/>
          </a:srgb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400" dirty="0" smtClean="0"/>
            <a:t>2013</a:t>
          </a:r>
          <a:endParaRPr lang="en-US" sz="2400" dirty="0"/>
        </a:p>
      </dgm:t>
    </dgm:pt>
    <dgm:pt modelId="{C8E6184D-A2D2-41BF-BDDF-A3292C5A9F82}" type="parTrans" cxnId="{1218971D-0529-42CF-8822-D3E28C687109}">
      <dgm:prSet/>
      <dgm:spPr/>
      <dgm:t>
        <a:bodyPr/>
        <a:lstStyle/>
        <a:p>
          <a:endParaRPr lang="en-US"/>
        </a:p>
      </dgm:t>
    </dgm:pt>
    <dgm:pt modelId="{FC47BC1A-7B06-40D6-A221-DB6AC3ED3E3C}" type="sibTrans" cxnId="{1218971D-0529-42CF-8822-D3E28C687109}">
      <dgm:prSet/>
      <dgm:spPr/>
      <dgm:t>
        <a:bodyPr/>
        <a:lstStyle/>
        <a:p>
          <a:endParaRPr lang="en-US"/>
        </a:p>
      </dgm:t>
    </dgm:pt>
    <dgm:pt modelId="{C15A8771-DDBE-4E23-9BBC-CF847DABF966}">
      <dgm:prSet phldrT="[Text]" custT="1"/>
      <dgm:spPr>
        <a:solidFill>
          <a:srgbClr val="0070C0"/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400" dirty="0" smtClean="0"/>
            <a:t>2011</a:t>
          </a:r>
          <a:endParaRPr lang="en-US" sz="2400" dirty="0"/>
        </a:p>
      </dgm:t>
    </dgm:pt>
    <dgm:pt modelId="{1453E430-227D-427B-971A-80777E41736E}" type="parTrans" cxnId="{5360E34D-4310-4AD5-89DE-0869745BC92D}">
      <dgm:prSet/>
      <dgm:spPr/>
      <dgm:t>
        <a:bodyPr/>
        <a:lstStyle/>
        <a:p>
          <a:endParaRPr lang="en-US"/>
        </a:p>
      </dgm:t>
    </dgm:pt>
    <dgm:pt modelId="{DBCA2CE0-4CF4-48A2-ADC0-1606F9CBEBAF}" type="sibTrans" cxnId="{5360E34D-4310-4AD5-89DE-0869745BC92D}">
      <dgm:prSet/>
      <dgm:spPr/>
      <dgm:t>
        <a:bodyPr/>
        <a:lstStyle/>
        <a:p>
          <a:endParaRPr lang="en-US"/>
        </a:p>
      </dgm:t>
    </dgm:pt>
    <dgm:pt modelId="{2586C417-9A48-4423-82AA-70A4429E05DF}">
      <dgm:prSet phldrT="[Text]" custT="1"/>
      <dgm:spPr>
        <a:solidFill>
          <a:srgbClr val="00B050"/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400" dirty="0" smtClean="0"/>
            <a:t>2012</a:t>
          </a:r>
          <a:endParaRPr lang="en-US" sz="2400" dirty="0"/>
        </a:p>
      </dgm:t>
    </dgm:pt>
    <dgm:pt modelId="{BDA93F05-D335-46EC-9AB6-F6A5A283A7F4}" type="parTrans" cxnId="{820E5F98-6F73-4418-876F-DB2FB799E259}">
      <dgm:prSet/>
      <dgm:spPr/>
      <dgm:t>
        <a:bodyPr/>
        <a:lstStyle/>
        <a:p>
          <a:endParaRPr lang="en-US"/>
        </a:p>
      </dgm:t>
    </dgm:pt>
    <dgm:pt modelId="{473C0BC7-8235-473F-9EF0-F9AC8DAE5E52}" type="sibTrans" cxnId="{820E5F98-6F73-4418-876F-DB2FB799E259}">
      <dgm:prSet/>
      <dgm:spPr/>
      <dgm:t>
        <a:bodyPr/>
        <a:lstStyle/>
        <a:p>
          <a:endParaRPr lang="en-US"/>
        </a:p>
      </dgm:t>
    </dgm:pt>
    <dgm:pt modelId="{62F83239-2EF6-4545-8FD7-2B2D3AD61738}" type="pres">
      <dgm:prSet presAssocID="{30D7169C-BEEB-4566-9119-8FEE8001647A}" presName="CompostProcess" presStyleCnt="0">
        <dgm:presLayoutVars>
          <dgm:dir/>
          <dgm:resizeHandles val="exact"/>
        </dgm:presLayoutVars>
      </dgm:prSet>
      <dgm:spPr/>
    </dgm:pt>
    <dgm:pt modelId="{9016511F-0D97-490A-BCA2-C5A720D1CC2E}" type="pres">
      <dgm:prSet presAssocID="{30D7169C-BEEB-4566-9119-8FEE8001647A}" presName="arrow" presStyleLbl="bgShp" presStyleIdx="0" presStyleCnt="1" custFlipVert="1" custScaleX="102311" custScaleY="84000" custLinFactNeighborX="-5064" custLinFactNeighborY="0"/>
      <dgm:spPr>
        <a:solidFill>
          <a:schemeClr val="bg1">
            <a:lumMod val="6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D05E4E84-A733-47A7-BA76-BFF259997F01}" type="pres">
      <dgm:prSet presAssocID="{30D7169C-BEEB-4566-9119-8FEE8001647A}" presName="linearProcess" presStyleCnt="0"/>
      <dgm:spPr/>
    </dgm:pt>
    <dgm:pt modelId="{3D37EF22-6211-4B13-9B74-EC6DA7B0AC1A}" type="pres">
      <dgm:prSet presAssocID="{563D69E0-E8FD-4887-9DAA-1446EE2B0D23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D8982A-D819-4766-A17E-83F58B2C53FA}" type="pres">
      <dgm:prSet presAssocID="{7616A755-6D63-406E-A06C-204BA5C99334}" presName="sibTrans" presStyleCnt="0"/>
      <dgm:spPr/>
    </dgm:pt>
    <dgm:pt modelId="{303F4366-9094-4CC4-9B60-6FFDE0AAD6D9}" type="pres">
      <dgm:prSet presAssocID="{C15A8771-DDBE-4E23-9BBC-CF847DABF966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148CE0-6F0A-4174-8C2C-BBE24F7D95FF}" type="pres">
      <dgm:prSet presAssocID="{DBCA2CE0-4CF4-48A2-ADC0-1606F9CBEBAF}" presName="sibTrans" presStyleCnt="0"/>
      <dgm:spPr/>
    </dgm:pt>
    <dgm:pt modelId="{781AE28A-A135-4DE2-AEC9-D58934438805}" type="pres">
      <dgm:prSet presAssocID="{2586C417-9A48-4423-82AA-70A4429E05DF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2C29D-4872-42A0-8535-0D0DB4B53ABC}" type="pres">
      <dgm:prSet presAssocID="{473C0BC7-8235-473F-9EF0-F9AC8DAE5E52}" presName="sibTrans" presStyleCnt="0"/>
      <dgm:spPr/>
    </dgm:pt>
    <dgm:pt modelId="{D29FBC48-EAF0-478E-8881-282336849425}" type="pres">
      <dgm:prSet presAssocID="{375C1623-8C83-4802-A994-6C8A603BA79E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8550EB-6B97-4440-98AF-C369C14B1F80}" type="pres">
      <dgm:prSet presAssocID="{FC47BC1A-7B06-40D6-A221-DB6AC3ED3E3C}" presName="sibTrans" presStyleCnt="0"/>
      <dgm:spPr/>
    </dgm:pt>
    <dgm:pt modelId="{7AC6B70D-5BB0-478E-AB37-9022B10CB75D}" type="pres">
      <dgm:prSet presAssocID="{8C460528-EFB4-4CE4-AE65-B47903A10861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B3EFB7-2750-4C09-AD45-DE31138B5C94}" type="pres">
      <dgm:prSet presAssocID="{80F692AD-8B5C-4EBF-AF1C-6E250AD7DA2D}" presName="sibTrans" presStyleCnt="0"/>
      <dgm:spPr/>
    </dgm:pt>
    <dgm:pt modelId="{9972C78C-FBCC-4B23-A391-2A83CB597367}" type="pres">
      <dgm:prSet presAssocID="{51D768C5-A2FA-4FBB-A4E9-F5BD5E515926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18971D-0529-42CF-8822-D3E28C687109}" srcId="{30D7169C-BEEB-4566-9119-8FEE8001647A}" destId="{375C1623-8C83-4802-A994-6C8A603BA79E}" srcOrd="3" destOrd="0" parTransId="{C8E6184D-A2D2-41BF-BDDF-A3292C5A9F82}" sibTransId="{FC47BC1A-7B06-40D6-A221-DB6AC3ED3E3C}"/>
    <dgm:cxn modelId="{820E5F98-6F73-4418-876F-DB2FB799E259}" srcId="{30D7169C-BEEB-4566-9119-8FEE8001647A}" destId="{2586C417-9A48-4423-82AA-70A4429E05DF}" srcOrd="2" destOrd="0" parTransId="{BDA93F05-D335-46EC-9AB6-F6A5A283A7F4}" sibTransId="{473C0BC7-8235-473F-9EF0-F9AC8DAE5E52}"/>
    <dgm:cxn modelId="{CC8BFE2C-3DDD-4D99-A964-B9C330A745BA}" type="presOf" srcId="{C15A8771-DDBE-4E23-9BBC-CF847DABF966}" destId="{303F4366-9094-4CC4-9B60-6FFDE0AAD6D9}" srcOrd="0" destOrd="0" presId="urn:microsoft.com/office/officeart/2005/8/layout/hProcess9"/>
    <dgm:cxn modelId="{A3168184-0CE2-4EDF-9141-7EB5E26B7216}" type="presOf" srcId="{8C460528-EFB4-4CE4-AE65-B47903A10861}" destId="{7AC6B70D-5BB0-478E-AB37-9022B10CB75D}" srcOrd="0" destOrd="0" presId="urn:microsoft.com/office/officeart/2005/8/layout/hProcess9"/>
    <dgm:cxn modelId="{F2FE92B6-D74A-4865-9C71-7A195D319426}" type="presOf" srcId="{2586C417-9A48-4423-82AA-70A4429E05DF}" destId="{781AE28A-A135-4DE2-AEC9-D58934438805}" srcOrd="0" destOrd="0" presId="urn:microsoft.com/office/officeart/2005/8/layout/hProcess9"/>
    <dgm:cxn modelId="{473A233E-A6E7-4A85-BC06-A8145B47AD10}" type="presOf" srcId="{563D69E0-E8FD-4887-9DAA-1446EE2B0D23}" destId="{3D37EF22-6211-4B13-9B74-EC6DA7B0AC1A}" srcOrd="0" destOrd="0" presId="urn:microsoft.com/office/officeart/2005/8/layout/hProcess9"/>
    <dgm:cxn modelId="{4B6DE835-2D16-4A86-BCF3-BEC2A4808F92}" type="presOf" srcId="{375C1623-8C83-4802-A994-6C8A603BA79E}" destId="{D29FBC48-EAF0-478E-8881-282336849425}" srcOrd="0" destOrd="0" presId="urn:microsoft.com/office/officeart/2005/8/layout/hProcess9"/>
    <dgm:cxn modelId="{5B94AB41-A309-47F5-9DED-3B28BA5E8F14}" srcId="{30D7169C-BEEB-4566-9119-8FEE8001647A}" destId="{563D69E0-E8FD-4887-9DAA-1446EE2B0D23}" srcOrd="0" destOrd="0" parTransId="{44C7A096-54CB-4077-A6A4-B568CB6CA941}" sibTransId="{7616A755-6D63-406E-A06C-204BA5C99334}"/>
    <dgm:cxn modelId="{C9D396B4-2FBB-4FBF-8288-8D76A472EA62}" type="presOf" srcId="{30D7169C-BEEB-4566-9119-8FEE8001647A}" destId="{62F83239-2EF6-4545-8FD7-2B2D3AD61738}" srcOrd="0" destOrd="0" presId="urn:microsoft.com/office/officeart/2005/8/layout/hProcess9"/>
    <dgm:cxn modelId="{B2FD5B62-3A27-4169-9727-9FBF17B56465}" srcId="{30D7169C-BEEB-4566-9119-8FEE8001647A}" destId="{51D768C5-A2FA-4FBB-A4E9-F5BD5E515926}" srcOrd="5" destOrd="0" parTransId="{A481BFCC-5D63-455C-A98A-46DEF08B66A9}" sibTransId="{127D3DA4-E96C-4B9A-9821-B231FC2CADF9}"/>
    <dgm:cxn modelId="{8876ADF0-471C-4E03-9F07-B45AF97E6DFE}" srcId="{30D7169C-BEEB-4566-9119-8FEE8001647A}" destId="{8C460528-EFB4-4CE4-AE65-B47903A10861}" srcOrd="4" destOrd="0" parTransId="{492B0531-8D76-4768-B937-E37C8BA2E304}" sibTransId="{80F692AD-8B5C-4EBF-AF1C-6E250AD7DA2D}"/>
    <dgm:cxn modelId="{F5093C7A-B977-4637-A0A3-DA8CBD3D777A}" type="presOf" srcId="{51D768C5-A2FA-4FBB-A4E9-F5BD5E515926}" destId="{9972C78C-FBCC-4B23-A391-2A83CB597367}" srcOrd="0" destOrd="0" presId="urn:microsoft.com/office/officeart/2005/8/layout/hProcess9"/>
    <dgm:cxn modelId="{5360E34D-4310-4AD5-89DE-0869745BC92D}" srcId="{30D7169C-BEEB-4566-9119-8FEE8001647A}" destId="{C15A8771-DDBE-4E23-9BBC-CF847DABF966}" srcOrd="1" destOrd="0" parTransId="{1453E430-227D-427B-971A-80777E41736E}" sibTransId="{DBCA2CE0-4CF4-48A2-ADC0-1606F9CBEBAF}"/>
    <dgm:cxn modelId="{23F7D31B-4670-4679-B578-F9416B5415C0}" type="presParOf" srcId="{62F83239-2EF6-4545-8FD7-2B2D3AD61738}" destId="{9016511F-0D97-490A-BCA2-C5A720D1CC2E}" srcOrd="0" destOrd="0" presId="urn:microsoft.com/office/officeart/2005/8/layout/hProcess9"/>
    <dgm:cxn modelId="{DB133A17-35C0-4684-9F47-1D24E1EAFF57}" type="presParOf" srcId="{62F83239-2EF6-4545-8FD7-2B2D3AD61738}" destId="{D05E4E84-A733-47A7-BA76-BFF259997F01}" srcOrd="1" destOrd="0" presId="urn:microsoft.com/office/officeart/2005/8/layout/hProcess9"/>
    <dgm:cxn modelId="{9C47C9BA-B023-4ED5-BDFD-CB3C68241589}" type="presParOf" srcId="{D05E4E84-A733-47A7-BA76-BFF259997F01}" destId="{3D37EF22-6211-4B13-9B74-EC6DA7B0AC1A}" srcOrd="0" destOrd="0" presId="urn:microsoft.com/office/officeart/2005/8/layout/hProcess9"/>
    <dgm:cxn modelId="{15D2897F-DDC3-42E9-A772-069A9C17856B}" type="presParOf" srcId="{D05E4E84-A733-47A7-BA76-BFF259997F01}" destId="{08D8982A-D819-4766-A17E-83F58B2C53FA}" srcOrd="1" destOrd="0" presId="urn:microsoft.com/office/officeart/2005/8/layout/hProcess9"/>
    <dgm:cxn modelId="{2E3AFE05-F387-43AD-ACAB-7C7922258C68}" type="presParOf" srcId="{D05E4E84-A733-47A7-BA76-BFF259997F01}" destId="{303F4366-9094-4CC4-9B60-6FFDE0AAD6D9}" srcOrd="2" destOrd="0" presId="urn:microsoft.com/office/officeart/2005/8/layout/hProcess9"/>
    <dgm:cxn modelId="{BA22926D-34ED-4DBF-98E5-C28CCC06BCD0}" type="presParOf" srcId="{D05E4E84-A733-47A7-BA76-BFF259997F01}" destId="{DB148CE0-6F0A-4174-8C2C-BBE24F7D95FF}" srcOrd="3" destOrd="0" presId="urn:microsoft.com/office/officeart/2005/8/layout/hProcess9"/>
    <dgm:cxn modelId="{601E3E8B-3D92-44A0-86EA-AB7128525928}" type="presParOf" srcId="{D05E4E84-A733-47A7-BA76-BFF259997F01}" destId="{781AE28A-A135-4DE2-AEC9-D58934438805}" srcOrd="4" destOrd="0" presId="urn:microsoft.com/office/officeart/2005/8/layout/hProcess9"/>
    <dgm:cxn modelId="{CDC7B832-5466-4D56-AFCF-1B248E4ADE15}" type="presParOf" srcId="{D05E4E84-A733-47A7-BA76-BFF259997F01}" destId="{4492C29D-4872-42A0-8535-0D0DB4B53ABC}" srcOrd="5" destOrd="0" presId="urn:microsoft.com/office/officeart/2005/8/layout/hProcess9"/>
    <dgm:cxn modelId="{57FEDA69-60CA-48BE-9355-C08196B490F9}" type="presParOf" srcId="{D05E4E84-A733-47A7-BA76-BFF259997F01}" destId="{D29FBC48-EAF0-478E-8881-282336849425}" srcOrd="6" destOrd="0" presId="urn:microsoft.com/office/officeart/2005/8/layout/hProcess9"/>
    <dgm:cxn modelId="{339FEA23-BD5E-45D6-BA44-76F584F75503}" type="presParOf" srcId="{D05E4E84-A733-47A7-BA76-BFF259997F01}" destId="{F28550EB-6B97-4440-98AF-C369C14B1F80}" srcOrd="7" destOrd="0" presId="urn:microsoft.com/office/officeart/2005/8/layout/hProcess9"/>
    <dgm:cxn modelId="{3F6276D7-392A-449D-9EC1-3EA80951338B}" type="presParOf" srcId="{D05E4E84-A733-47A7-BA76-BFF259997F01}" destId="{7AC6B70D-5BB0-478E-AB37-9022B10CB75D}" srcOrd="8" destOrd="0" presId="urn:microsoft.com/office/officeart/2005/8/layout/hProcess9"/>
    <dgm:cxn modelId="{B7ECF402-7D48-401E-8A9C-B61F84DA635A}" type="presParOf" srcId="{D05E4E84-A733-47A7-BA76-BFF259997F01}" destId="{4FB3EFB7-2750-4C09-AD45-DE31138B5C94}" srcOrd="9" destOrd="0" presId="urn:microsoft.com/office/officeart/2005/8/layout/hProcess9"/>
    <dgm:cxn modelId="{788760C5-955E-4C56-824A-B359ED294A2B}" type="presParOf" srcId="{D05E4E84-A733-47A7-BA76-BFF259997F01}" destId="{9972C78C-FBCC-4B23-A391-2A83CB597367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28D725-F053-4AF3-8137-3E6A9AC7C739}" type="doc">
      <dgm:prSet loTypeId="urn:microsoft.com/office/officeart/2005/8/layout/hChevron3" loCatId="process" qsTypeId="urn:microsoft.com/office/officeart/2005/8/quickstyle/3d1" qsCatId="3D" csTypeId="urn:microsoft.com/office/officeart/2005/8/colors/accent2_3" csCatId="accent2" phldr="1"/>
      <dgm:spPr/>
    </dgm:pt>
    <dgm:pt modelId="{A6402D37-1CC1-4799-B22F-DBE0619A801A}">
      <dgm:prSet phldrT="[Tekst]" custT="1"/>
      <dgm:spPr/>
      <dgm:t>
        <a:bodyPr/>
        <a:lstStyle/>
        <a:p>
          <a:pPr algn="l"/>
          <a:r>
            <a:rPr lang="pl-PL" sz="1400" dirty="0" err="1" smtClean="0"/>
            <a:t>Injector</a:t>
          </a:r>
          <a:r>
            <a:rPr lang="pl-PL" sz="1400" dirty="0" smtClean="0"/>
            <a:t> Installation </a:t>
          </a:r>
          <a:r>
            <a:rPr lang="pl-PL" sz="1400" dirty="0" err="1" smtClean="0"/>
            <a:t>Mid</a:t>
          </a:r>
          <a:r>
            <a:rPr lang="pl-PL" sz="1400" dirty="0" smtClean="0"/>
            <a:t> </a:t>
          </a:r>
          <a:r>
            <a:rPr lang="pl-PL" sz="1400" dirty="0" err="1" smtClean="0"/>
            <a:t>June</a:t>
          </a:r>
          <a:r>
            <a:rPr lang="pl-PL" sz="1400" dirty="0" smtClean="0"/>
            <a:t> – </a:t>
          </a:r>
          <a:r>
            <a:rPr lang="pl-PL" sz="1400" dirty="0" err="1" smtClean="0"/>
            <a:t>Mid</a:t>
          </a:r>
          <a:r>
            <a:rPr lang="pl-PL" sz="1400" dirty="0" smtClean="0"/>
            <a:t> </a:t>
          </a:r>
          <a:r>
            <a:rPr lang="pl-PL" sz="1400" dirty="0" err="1" smtClean="0"/>
            <a:t>November</a:t>
          </a:r>
          <a:r>
            <a:rPr lang="pl-PL" sz="1400" dirty="0" smtClean="0"/>
            <a:t>  2014(2 </a:t>
          </a:r>
          <a:r>
            <a:rPr lang="pl-PL" sz="1400" dirty="0" err="1" smtClean="0"/>
            <a:t>months</a:t>
          </a:r>
          <a:r>
            <a:rPr lang="pl-PL" sz="1400" dirty="0" smtClean="0"/>
            <a:t> </a:t>
          </a:r>
          <a:r>
            <a:rPr lang="pl-PL" sz="1400" dirty="0" err="1" smtClean="0"/>
            <a:t>delay</a:t>
          </a:r>
          <a:r>
            <a:rPr lang="pl-PL" sz="1400" dirty="0" smtClean="0"/>
            <a:t>)</a:t>
          </a:r>
          <a:endParaRPr lang="en-US" sz="1400" dirty="0"/>
        </a:p>
      </dgm:t>
    </dgm:pt>
    <dgm:pt modelId="{3BD09E51-0F05-47F9-B7DE-18B29F436B66}" type="parTrans" cxnId="{4580E9C3-912D-4730-B78C-0FC88472C943}">
      <dgm:prSet/>
      <dgm:spPr/>
      <dgm:t>
        <a:bodyPr/>
        <a:lstStyle/>
        <a:p>
          <a:pPr algn="l"/>
          <a:endParaRPr lang="en-US"/>
        </a:p>
      </dgm:t>
    </dgm:pt>
    <dgm:pt modelId="{8D437BE2-BD4B-470B-8302-ACD173134E2A}" type="sibTrans" cxnId="{4580E9C3-912D-4730-B78C-0FC88472C943}">
      <dgm:prSet/>
      <dgm:spPr/>
      <dgm:t>
        <a:bodyPr/>
        <a:lstStyle/>
        <a:p>
          <a:pPr algn="l"/>
          <a:endParaRPr lang="en-US"/>
        </a:p>
      </dgm:t>
    </dgm:pt>
    <dgm:pt modelId="{6620AF25-E05E-480B-8A2E-4E1ED9BF6DCC}">
      <dgm:prSet phldrT="[Tekst]" custT="1"/>
      <dgm:spPr/>
      <dgm:t>
        <a:bodyPr/>
        <a:lstStyle/>
        <a:p>
          <a:pPr algn="l"/>
          <a:r>
            <a:rPr lang="pl-PL" sz="1400" dirty="0" smtClean="0"/>
            <a:t>Subsystem </a:t>
          </a:r>
          <a:r>
            <a:rPr lang="pl-PL" sz="1400" dirty="0" err="1" smtClean="0"/>
            <a:t>Tests</a:t>
          </a:r>
          <a:endParaRPr lang="pl-PL" sz="1400" dirty="0" smtClean="0"/>
        </a:p>
        <a:p>
          <a:pPr algn="l"/>
          <a:r>
            <a:rPr lang="pl-PL" sz="1400" dirty="0" err="1" smtClean="0"/>
            <a:t>October-Mid</a:t>
          </a:r>
          <a:r>
            <a:rPr lang="pl-PL" sz="1400" dirty="0" smtClean="0"/>
            <a:t> November2014</a:t>
          </a:r>
          <a:endParaRPr lang="en-US" sz="1400" dirty="0"/>
        </a:p>
      </dgm:t>
    </dgm:pt>
    <dgm:pt modelId="{2A98071F-3933-4FCC-BA8A-E9D8D1EC3B05}" type="parTrans" cxnId="{2D30B77F-5BBA-459D-B82B-BBC6C11A9EA2}">
      <dgm:prSet/>
      <dgm:spPr/>
      <dgm:t>
        <a:bodyPr/>
        <a:lstStyle/>
        <a:p>
          <a:pPr algn="l"/>
          <a:endParaRPr lang="en-US"/>
        </a:p>
      </dgm:t>
    </dgm:pt>
    <dgm:pt modelId="{28D44C1D-077B-4664-927D-0AD6C0E9B74B}" type="sibTrans" cxnId="{2D30B77F-5BBA-459D-B82B-BBC6C11A9EA2}">
      <dgm:prSet/>
      <dgm:spPr/>
      <dgm:t>
        <a:bodyPr/>
        <a:lstStyle/>
        <a:p>
          <a:pPr algn="l"/>
          <a:endParaRPr lang="en-US"/>
        </a:p>
      </dgm:t>
    </dgm:pt>
    <dgm:pt modelId="{153EB9CF-D9EA-470B-A04B-51C1023A4592}">
      <dgm:prSet phldrT="[Tekst]" custT="1"/>
      <dgm:spPr/>
      <dgm:t>
        <a:bodyPr/>
        <a:lstStyle/>
        <a:p>
          <a:pPr algn="l"/>
          <a:r>
            <a:rPr lang="pl-PL" sz="1400" dirty="0" err="1" smtClean="0"/>
            <a:t>Conditioning</a:t>
          </a:r>
          <a:r>
            <a:rPr lang="pl-PL" sz="1400" dirty="0" smtClean="0"/>
            <a:t> </a:t>
          </a:r>
        </a:p>
        <a:p>
          <a:pPr algn="l"/>
          <a:r>
            <a:rPr lang="pl-PL" sz="1400" dirty="0" smtClean="0"/>
            <a:t>17th of </a:t>
          </a:r>
          <a:r>
            <a:rPr lang="pl-PL" sz="1400" dirty="0" err="1" smtClean="0"/>
            <a:t>November</a:t>
          </a:r>
          <a:r>
            <a:rPr lang="pl-PL" sz="1400" dirty="0" smtClean="0"/>
            <a:t>  2014</a:t>
          </a:r>
          <a:endParaRPr lang="en-US" sz="1400" dirty="0"/>
        </a:p>
      </dgm:t>
    </dgm:pt>
    <dgm:pt modelId="{1D5BE018-45F7-4C4E-BB2E-80DC99615E1F}" type="parTrans" cxnId="{1AABDBF9-9329-4F7E-B2E2-EE627B0CA7BD}">
      <dgm:prSet/>
      <dgm:spPr/>
      <dgm:t>
        <a:bodyPr/>
        <a:lstStyle/>
        <a:p>
          <a:pPr algn="l"/>
          <a:endParaRPr lang="en-US"/>
        </a:p>
      </dgm:t>
    </dgm:pt>
    <dgm:pt modelId="{863D0497-47E8-4C64-9CB1-F6EB3FB02FE4}" type="sibTrans" cxnId="{1AABDBF9-9329-4F7E-B2E2-EE627B0CA7BD}">
      <dgm:prSet/>
      <dgm:spPr/>
      <dgm:t>
        <a:bodyPr/>
        <a:lstStyle/>
        <a:p>
          <a:pPr algn="l"/>
          <a:endParaRPr lang="en-US"/>
        </a:p>
      </dgm:t>
    </dgm:pt>
    <dgm:pt modelId="{DD2209E3-99E1-442A-86AF-87717F46CC37}">
      <dgm:prSet phldrT="[Tekst]" custT="1"/>
      <dgm:spPr/>
      <dgm:t>
        <a:bodyPr/>
        <a:lstStyle/>
        <a:p>
          <a:pPr algn="l"/>
          <a:r>
            <a:rPr lang="pl-PL" sz="1200" dirty="0" err="1" smtClean="0"/>
            <a:t>Gun</a:t>
          </a:r>
          <a:r>
            <a:rPr lang="pl-PL" sz="1200" dirty="0" smtClean="0"/>
            <a:t> </a:t>
          </a:r>
          <a:r>
            <a:rPr lang="pl-PL" sz="1200" dirty="0" err="1" smtClean="0"/>
            <a:t>sytem</a:t>
          </a:r>
          <a:r>
            <a:rPr lang="pl-PL" sz="1200" dirty="0" smtClean="0"/>
            <a:t> </a:t>
          </a:r>
          <a:r>
            <a:rPr lang="pl-PL" sz="1200" dirty="0" err="1" smtClean="0"/>
            <a:t>conditioning</a:t>
          </a:r>
          <a:r>
            <a:rPr lang="pl-PL" sz="1200" dirty="0" smtClean="0"/>
            <a:t> </a:t>
          </a:r>
        </a:p>
        <a:p>
          <a:pPr algn="l"/>
          <a:r>
            <a:rPr lang="pl-PL" sz="1200" b="1" dirty="0" err="1" smtClean="0"/>
            <a:t>Beg</a:t>
          </a:r>
          <a:r>
            <a:rPr lang="pl-PL" sz="1200" b="1" dirty="0" smtClean="0"/>
            <a:t>. </a:t>
          </a:r>
          <a:r>
            <a:rPr lang="pl-PL" sz="1200" b="1" dirty="0" err="1" smtClean="0"/>
            <a:t>December</a:t>
          </a:r>
          <a:r>
            <a:rPr lang="pl-PL" sz="1200" b="1" dirty="0" smtClean="0"/>
            <a:t> 2014  </a:t>
          </a:r>
          <a:endParaRPr lang="en-US" sz="1200" b="1" dirty="0"/>
        </a:p>
      </dgm:t>
    </dgm:pt>
    <dgm:pt modelId="{CA4C14CC-E706-4FC9-A175-7A7C0A854A57}" type="parTrans" cxnId="{22B712D1-76FB-42E8-B7A7-1698ED1AFF1D}">
      <dgm:prSet/>
      <dgm:spPr/>
      <dgm:t>
        <a:bodyPr/>
        <a:lstStyle/>
        <a:p>
          <a:pPr algn="l"/>
          <a:endParaRPr lang="en-US"/>
        </a:p>
      </dgm:t>
    </dgm:pt>
    <dgm:pt modelId="{7D9EEB8A-BCE3-4EBE-B917-E77A3D48FD0B}" type="sibTrans" cxnId="{22B712D1-76FB-42E8-B7A7-1698ED1AFF1D}">
      <dgm:prSet/>
      <dgm:spPr/>
      <dgm:t>
        <a:bodyPr/>
        <a:lstStyle/>
        <a:p>
          <a:pPr algn="l"/>
          <a:endParaRPr lang="en-US"/>
        </a:p>
      </dgm:t>
    </dgm:pt>
    <dgm:pt modelId="{5115E8EB-C970-4CB6-AC35-A82818F11BA1}">
      <dgm:prSet phldrT="[Tekst]"/>
      <dgm:spPr/>
      <dgm:t>
        <a:bodyPr/>
        <a:lstStyle/>
        <a:p>
          <a:pPr algn="l"/>
          <a:r>
            <a:rPr lang="pl-PL" dirty="0" smtClean="0"/>
            <a:t> </a:t>
          </a:r>
          <a:r>
            <a:rPr lang="pl-PL" dirty="0" err="1" smtClean="0"/>
            <a:t>Commissioning</a:t>
          </a:r>
          <a:r>
            <a:rPr lang="pl-PL" dirty="0" smtClean="0"/>
            <a:t> </a:t>
          </a:r>
          <a:r>
            <a:rPr lang="pl-PL" dirty="0" err="1" smtClean="0"/>
            <a:t>Mid</a:t>
          </a:r>
          <a:r>
            <a:rPr lang="pl-PL" dirty="0" smtClean="0"/>
            <a:t> </a:t>
          </a:r>
          <a:r>
            <a:rPr lang="pl-PL" dirty="0" err="1" smtClean="0"/>
            <a:t>December</a:t>
          </a:r>
          <a:r>
            <a:rPr lang="pl-PL" dirty="0" smtClean="0"/>
            <a:t> 2014 – January 2015</a:t>
          </a:r>
          <a:endParaRPr lang="en-US" dirty="0"/>
        </a:p>
      </dgm:t>
    </dgm:pt>
    <dgm:pt modelId="{64A67B37-F1FA-456E-978D-B9076F052A57}" type="parTrans" cxnId="{F42AD796-F58E-435F-843B-33B3EB5939A5}">
      <dgm:prSet/>
      <dgm:spPr/>
      <dgm:t>
        <a:bodyPr/>
        <a:lstStyle/>
        <a:p>
          <a:pPr algn="l"/>
          <a:endParaRPr lang="en-GB"/>
        </a:p>
      </dgm:t>
    </dgm:pt>
    <dgm:pt modelId="{65AA49C1-D749-4363-BBDC-995CAEDE34D2}" type="sibTrans" cxnId="{F42AD796-F58E-435F-843B-33B3EB5939A5}">
      <dgm:prSet/>
      <dgm:spPr/>
      <dgm:t>
        <a:bodyPr/>
        <a:lstStyle/>
        <a:p>
          <a:pPr algn="l"/>
          <a:endParaRPr lang="en-GB"/>
        </a:p>
      </dgm:t>
    </dgm:pt>
    <dgm:pt modelId="{6B839717-7E96-478C-B3D7-A59D525E9832}" type="pres">
      <dgm:prSet presAssocID="{C628D725-F053-4AF3-8137-3E6A9AC7C739}" presName="Name0" presStyleCnt="0">
        <dgm:presLayoutVars>
          <dgm:dir/>
          <dgm:resizeHandles val="exact"/>
        </dgm:presLayoutVars>
      </dgm:prSet>
      <dgm:spPr/>
    </dgm:pt>
    <dgm:pt modelId="{A24BB327-A47E-4A3C-8613-446C16C6A0D8}" type="pres">
      <dgm:prSet presAssocID="{A6402D37-1CC1-4799-B22F-DBE0619A801A}" presName="parTxOnly" presStyleLbl="node1" presStyleIdx="0" presStyleCnt="5" custScaleX="98660" custScaleY="1017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AD16C4-CCBA-4C4A-ABF7-828A26A85C62}" type="pres">
      <dgm:prSet presAssocID="{8D437BE2-BD4B-470B-8302-ACD173134E2A}" presName="parSpace" presStyleCnt="0"/>
      <dgm:spPr/>
    </dgm:pt>
    <dgm:pt modelId="{AE86284E-697A-409B-AFC7-9B0FB8E9A009}" type="pres">
      <dgm:prSet presAssocID="{6620AF25-E05E-480B-8A2E-4E1ED9BF6DCC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EF7565-AC0E-4255-BB7D-B4FCDB13A8F1}" type="pres">
      <dgm:prSet presAssocID="{28D44C1D-077B-4664-927D-0AD6C0E9B74B}" presName="parSpace" presStyleCnt="0"/>
      <dgm:spPr/>
    </dgm:pt>
    <dgm:pt modelId="{8F7D6622-B2CF-467F-8192-3C7F28F4E148}" type="pres">
      <dgm:prSet presAssocID="{153EB9CF-D9EA-470B-A04B-51C1023A4592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21EDBD-EDFE-49D2-8243-98D6F694F5D9}" type="pres">
      <dgm:prSet presAssocID="{863D0497-47E8-4C64-9CB1-F6EB3FB02FE4}" presName="parSpace" presStyleCnt="0"/>
      <dgm:spPr/>
    </dgm:pt>
    <dgm:pt modelId="{0AB606D1-E5B8-4C2B-BD69-3332399EE823}" type="pres">
      <dgm:prSet presAssocID="{DD2209E3-99E1-442A-86AF-87717F46CC37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FBF371-393E-49DD-9324-4AA4A08A84F7}" type="pres">
      <dgm:prSet presAssocID="{7D9EEB8A-BCE3-4EBE-B917-E77A3D48FD0B}" presName="parSpace" presStyleCnt="0"/>
      <dgm:spPr/>
    </dgm:pt>
    <dgm:pt modelId="{6001AC35-FB9F-4B3A-AE46-D68801798085}" type="pres">
      <dgm:prSet presAssocID="{5115E8EB-C970-4CB6-AC35-A82818F11BA1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42AD796-F58E-435F-843B-33B3EB5939A5}" srcId="{C628D725-F053-4AF3-8137-3E6A9AC7C739}" destId="{5115E8EB-C970-4CB6-AC35-A82818F11BA1}" srcOrd="4" destOrd="0" parTransId="{64A67B37-F1FA-456E-978D-B9076F052A57}" sibTransId="{65AA49C1-D749-4363-BBDC-995CAEDE34D2}"/>
    <dgm:cxn modelId="{62ADEC62-44AF-4985-A9FF-5BCC1C0A7142}" type="presOf" srcId="{5115E8EB-C970-4CB6-AC35-A82818F11BA1}" destId="{6001AC35-FB9F-4B3A-AE46-D68801798085}" srcOrd="0" destOrd="0" presId="urn:microsoft.com/office/officeart/2005/8/layout/hChevron3"/>
    <dgm:cxn modelId="{9078A242-6197-413E-B919-5AFD19702EE0}" type="presOf" srcId="{6620AF25-E05E-480B-8A2E-4E1ED9BF6DCC}" destId="{AE86284E-697A-409B-AFC7-9B0FB8E9A009}" srcOrd="0" destOrd="0" presId="urn:microsoft.com/office/officeart/2005/8/layout/hChevron3"/>
    <dgm:cxn modelId="{2D30B77F-5BBA-459D-B82B-BBC6C11A9EA2}" srcId="{C628D725-F053-4AF3-8137-3E6A9AC7C739}" destId="{6620AF25-E05E-480B-8A2E-4E1ED9BF6DCC}" srcOrd="1" destOrd="0" parTransId="{2A98071F-3933-4FCC-BA8A-E9D8D1EC3B05}" sibTransId="{28D44C1D-077B-4664-927D-0AD6C0E9B74B}"/>
    <dgm:cxn modelId="{CB106F5A-0013-4387-9DD6-A3D57348D8ED}" type="presOf" srcId="{A6402D37-1CC1-4799-B22F-DBE0619A801A}" destId="{A24BB327-A47E-4A3C-8613-446C16C6A0D8}" srcOrd="0" destOrd="0" presId="urn:microsoft.com/office/officeart/2005/8/layout/hChevron3"/>
    <dgm:cxn modelId="{1AABDBF9-9329-4F7E-B2E2-EE627B0CA7BD}" srcId="{C628D725-F053-4AF3-8137-3E6A9AC7C739}" destId="{153EB9CF-D9EA-470B-A04B-51C1023A4592}" srcOrd="2" destOrd="0" parTransId="{1D5BE018-45F7-4C4E-BB2E-80DC99615E1F}" sibTransId="{863D0497-47E8-4C64-9CB1-F6EB3FB02FE4}"/>
    <dgm:cxn modelId="{22B712D1-76FB-42E8-B7A7-1698ED1AFF1D}" srcId="{C628D725-F053-4AF3-8137-3E6A9AC7C739}" destId="{DD2209E3-99E1-442A-86AF-87717F46CC37}" srcOrd="3" destOrd="0" parTransId="{CA4C14CC-E706-4FC9-A175-7A7C0A854A57}" sibTransId="{7D9EEB8A-BCE3-4EBE-B917-E77A3D48FD0B}"/>
    <dgm:cxn modelId="{4580E9C3-912D-4730-B78C-0FC88472C943}" srcId="{C628D725-F053-4AF3-8137-3E6A9AC7C739}" destId="{A6402D37-1CC1-4799-B22F-DBE0619A801A}" srcOrd="0" destOrd="0" parTransId="{3BD09E51-0F05-47F9-B7DE-18B29F436B66}" sibTransId="{8D437BE2-BD4B-470B-8302-ACD173134E2A}"/>
    <dgm:cxn modelId="{D49CC2F7-57C2-4815-859E-BC0642A5B8FC}" type="presOf" srcId="{DD2209E3-99E1-442A-86AF-87717F46CC37}" destId="{0AB606D1-E5B8-4C2B-BD69-3332399EE823}" srcOrd="0" destOrd="0" presId="urn:microsoft.com/office/officeart/2005/8/layout/hChevron3"/>
    <dgm:cxn modelId="{42CE4386-156E-4C47-93A5-8F26F0E78E98}" type="presOf" srcId="{153EB9CF-D9EA-470B-A04B-51C1023A4592}" destId="{8F7D6622-B2CF-467F-8192-3C7F28F4E148}" srcOrd="0" destOrd="0" presId="urn:microsoft.com/office/officeart/2005/8/layout/hChevron3"/>
    <dgm:cxn modelId="{E2C0E040-D01B-462A-ACCF-FF0858922CF3}" type="presOf" srcId="{C628D725-F053-4AF3-8137-3E6A9AC7C739}" destId="{6B839717-7E96-478C-B3D7-A59D525E9832}" srcOrd="0" destOrd="0" presId="urn:microsoft.com/office/officeart/2005/8/layout/hChevron3"/>
    <dgm:cxn modelId="{271A208F-25E4-409A-BF1B-571EE65EFA6C}" type="presParOf" srcId="{6B839717-7E96-478C-B3D7-A59D525E9832}" destId="{A24BB327-A47E-4A3C-8613-446C16C6A0D8}" srcOrd="0" destOrd="0" presId="urn:microsoft.com/office/officeart/2005/8/layout/hChevron3"/>
    <dgm:cxn modelId="{F0FC347B-9AD5-4948-A365-14F6A7A5B974}" type="presParOf" srcId="{6B839717-7E96-478C-B3D7-A59D525E9832}" destId="{3AAD16C4-CCBA-4C4A-ABF7-828A26A85C62}" srcOrd="1" destOrd="0" presId="urn:microsoft.com/office/officeart/2005/8/layout/hChevron3"/>
    <dgm:cxn modelId="{B4F73437-E423-4CCF-9B46-A5F93A129C45}" type="presParOf" srcId="{6B839717-7E96-478C-B3D7-A59D525E9832}" destId="{AE86284E-697A-409B-AFC7-9B0FB8E9A009}" srcOrd="2" destOrd="0" presId="urn:microsoft.com/office/officeart/2005/8/layout/hChevron3"/>
    <dgm:cxn modelId="{99E4F675-F11B-491B-A987-75A522F19DD8}" type="presParOf" srcId="{6B839717-7E96-478C-B3D7-A59D525E9832}" destId="{B8EF7565-AC0E-4255-BB7D-B4FCDB13A8F1}" srcOrd="3" destOrd="0" presId="urn:microsoft.com/office/officeart/2005/8/layout/hChevron3"/>
    <dgm:cxn modelId="{E8535B53-44AF-4658-A158-834FD92A3D8F}" type="presParOf" srcId="{6B839717-7E96-478C-B3D7-A59D525E9832}" destId="{8F7D6622-B2CF-467F-8192-3C7F28F4E148}" srcOrd="4" destOrd="0" presId="urn:microsoft.com/office/officeart/2005/8/layout/hChevron3"/>
    <dgm:cxn modelId="{2D3AF1D4-1177-4298-82F2-0B1C6EF84BAC}" type="presParOf" srcId="{6B839717-7E96-478C-B3D7-A59D525E9832}" destId="{4521EDBD-EDFE-49D2-8243-98D6F694F5D9}" srcOrd="5" destOrd="0" presId="urn:microsoft.com/office/officeart/2005/8/layout/hChevron3"/>
    <dgm:cxn modelId="{85927969-5BFF-4D76-A81E-C02E1DF03ABF}" type="presParOf" srcId="{6B839717-7E96-478C-B3D7-A59D525E9832}" destId="{0AB606D1-E5B8-4C2B-BD69-3332399EE823}" srcOrd="6" destOrd="0" presId="urn:microsoft.com/office/officeart/2005/8/layout/hChevron3"/>
    <dgm:cxn modelId="{CE04808E-0C23-4071-A8C8-BAA67FD3424A}" type="presParOf" srcId="{6B839717-7E96-478C-B3D7-A59D525E9832}" destId="{B9FBF371-393E-49DD-9324-4AA4A08A84F7}" srcOrd="7" destOrd="0" presId="urn:microsoft.com/office/officeart/2005/8/layout/hChevron3"/>
    <dgm:cxn modelId="{601E3FD1-1F87-435C-9273-FC3340E7F891}" type="presParOf" srcId="{6B839717-7E96-478C-B3D7-A59D525E9832}" destId="{6001AC35-FB9F-4B3A-AE46-D6880179808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28D725-F053-4AF3-8137-3E6A9AC7C739}" type="doc">
      <dgm:prSet loTypeId="urn:microsoft.com/office/officeart/2005/8/layout/hChevron3" loCatId="process" qsTypeId="urn:microsoft.com/office/officeart/2005/8/quickstyle/3d1" qsCatId="3D" csTypeId="urn:microsoft.com/office/officeart/2005/8/colors/colorful3" csCatId="colorful" phldr="1"/>
      <dgm:spPr/>
    </dgm:pt>
    <dgm:pt modelId="{A6402D37-1CC1-4799-B22F-DBE0619A801A}">
      <dgm:prSet phldrT="[Tekst]" custT="1"/>
      <dgm:spPr/>
      <dgm:t>
        <a:bodyPr/>
        <a:lstStyle/>
        <a:p>
          <a:r>
            <a:rPr lang="pl-PL" sz="1800" dirty="0" smtClean="0">
              <a:solidFill>
                <a:schemeClr val="tx1"/>
              </a:solidFill>
            </a:rPr>
            <a:t>SR Installation      End of </a:t>
          </a:r>
          <a:r>
            <a:rPr lang="pl-PL" sz="1800" dirty="0" err="1" smtClean="0">
              <a:solidFill>
                <a:schemeClr val="tx1"/>
              </a:solidFill>
            </a:rPr>
            <a:t>July</a:t>
          </a:r>
          <a:r>
            <a:rPr lang="pl-PL" sz="1800" dirty="0" smtClean="0">
              <a:solidFill>
                <a:schemeClr val="tx1"/>
              </a:solidFill>
            </a:rPr>
            <a:t> 2014-March2015</a:t>
          </a:r>
          <a:endParaRPr lang="en-US" sz="1800" dirty="0">
            <a:solidFill>
              <a:schemeClr val="tx1"/>
            </a:solidFill>
          </a:endParaRPr>
        </a:p>
      </dgm:t>
    </dgm:pt>
    <dgm:pt modelId="{3BD09E51-0F05-47F9-B7DE-18B29F436B66}" type="parTrans" cxnId="{4580E9C3-912D-4730-B78C-0FC88472C943}">
      <dgm:prSet/>
      <dgm:spPr/>
      <dgm:t>
        <a:bodyPr/>
        <a:lstStyle/>
        <a:p>
          <a:endParaRPr lang="en-US"/>
        </a:p>
      </dgm:t>
    </dgm:pt>
    <dgm:pt modelId="{8D437BE2-BD4B-470B-8302-ACD173134E2A}" type="sibTrans" cxnId="{4580E9C3-912D-4730-B78C-0FC88472C943}">
      <dgm:prSet/>
      <dgm:spPr/>
      <dgm:t>
        <a:bodyPr/>
        <a:lstStyle/>
        <a:p>
          <a:endParaRPr lang="en-US"/>
        </a:p>
      </dgm:t>
    </dgm:pt>
    <dgm:pt modelId="{6620AF25-E05E-480B-8A2E-4E1ED9BF6DCC}">
      <dgm:prSet phldrT="[Tekst]"/>
      <dgm:spPr/>
      <dgm:t>
        <a:bodyPr/>
        <a:lstStyle/>
        <a:p>
          <a:r>
            <a:rPr lang="pl-PL" dirty="0" err="1" smtClean="0"/>
            <a:t>Phase</a:t>
          </a:r>
          <a:r>
            <a:rPr lang="pl-PL" dirty="0" smtClean="0"/>
            <a:t> I </a:t>
          </a:r>
          <a:r>
            <a:rPr lang="pl-PL" dirty="0" err="1" smtClean="0"/>
            <a:t>April</a:t>
          </a:r>
          <a:r>
            <a:rPr lang="pl-PL" dirty="0" smtClean="0"/>
            <a:t>-May. 2015</a:t>
          </a:r>
          <a:endParaRPr lang="en-US" dirty="0"/>
        </a:p>
      </dgm:t>
    </dgm:pt>
    <dgm:pt modelId="{2A98071F-3933-4FCC-BA8A-E9D8D1EC3B05}" type="parTrans" cxnId="{2D30B77F-5BBA-459D-B82B-BBC6C11A9EA2}">
      <dgm:prSet/>
      <dgm:spPr/>
      <dgm:t>
        <a:bodyPr/>
        <a:lstStyle/>
        <a:p>
          <a:endParaRPr lang="en-US"/>
        </a:p>
      </dgm:t>
    </dgm:pt>
    <dgm:pt modelId="{28D44C1D-077B-4664-927D-0AD6C0E9B74B}" type="sibTrans" cxnId="{2D30B77F-5BBA-459D-B82B-BBC6C11A9EA2}">
      <dgm:prSet/>
      <dgm:spPr/>
      <dgm:t>
        <a:bodyPr/>
        <a:lstStyle/>
        <a:p>
          <a:endParaRPr lang="en-US"/>
        </a:p>
      </dgm:t>
    </dgm:pt>
    <dgm:pt modelId="{153EB9CF-D9EA-470B-A04B-51C1023A4592}">
      <dgm:prSet phldrT="[Tekst]"/>
      <dgm:spPr/>
      <dgm:t>
        <a:bodyPr/>
        <a:lstStyle/>
        <a:p>
          <a:r>
            <a:rPr lang="pl-PL" dirty="0" err="1" smtClean="0"/>
            <a:t>Phase</a:t>
          </a:r>
          <a:r>
            <a:rPr lang="pl-PL" dirty="0" smtClean="0"/>
            <a:t> II  May -</a:t>
          </a:r>
          <a:r>
            <a:rPr lang="pl-PL" dirty="0" err="1" smtClean="0"/>
            <a:t>June</a:t>
          </a:r>
          <a:r>
            <a:rPr lang="pl-PL" dirty="0" smtClean="0"/>
            <a:t> 2015</a:t>
          </a:r>
          <a:endParaRPr lang="en-US" dirty="0"/>
        </a:p>
      </dgm:t>
    </dgm:pt>
    <dgm:pt modelId="{1D5BE018-45F7-4C4E-BB2E-80DC99615E1F}" type="parTrans" cxnId="{1AABDBF9-9329-4F7E-B2E2-EE627B0CA7BD}">
      <dgm:prSet/>
      <dgm:spPr/>
      <dgm:t>
        <a:bodyPr/>
        <a:lstStyle/>
        <a:p>
          <a:endParaRPr lang="en-US"/>
        </a:p>
      </dgm:t>
    </dgm:pt>
    <dgm:pt modelId="{863D0497-47E8-4C64-9CB1-F6EB3FB02FE4}" type="sibTrans" cxnId="{1AABDBF9-9329-4F7E-B2E2-EE627B0CA7BD}">
      <dgm:prSet/>
      <dgm:spPr/>
      <dgm:t>
        <a:bodyPr/>
        <a:lstStyle/>
        <a:p>
          <a:endParaRPr lang="en-US"/>
        </a:p>
      </dgm:t>
    </dgm:pt>
    <dgm:pt modelId="{DD2209E3-99E1-442A-86AF-87717F46CC37}">
      <dgm:prSet phldrT="[Tekst]"/>
      <dgm:spPr/>
      <dgm:t>
        <a:bodyPr/>
        <a:lstStyle/>
        <a:p>
          <a:r>
            <a:rPr lang="pl-PL" dirty="0" err="1" smtClean="0"/>
            <a:t>Phase</a:t>
          </a:r>
          <a:r>
            <a:rPr lang="pl-PL" dirty="0" smtClean="0"/>
            <a:t> III </a:t>
          </a:r>
          <a:r>
            <a:rPr lang="pl-PL" dirty="0" err="1" smtClean="0"/>
            <a:t>June</a:t>
          </a:r>
          <a:r>
            <a:rPr lang="pl-PL" dirty="0" smtClean="0"/>
            <a:t> –</a:t>
          </a:r>
          <a:r>
            <a:rPr lang="pl-PL" dirty="0" err="1" smtClean="0"/>
            <a:t>July</a:t>
          </a:r>
          <a:r>
            <a:rPr lang="pl-PL" dirty="0" smtClean="0"/>
            <a:t>... 2015</a:t>
          </a:r>
          <a:endParaRPr lang="en-US" dirty="0"/>
        </a:p>
      </dgm:t>
    </dgm:pt>
    <dgm:pt modelId="{CA4C14CC-E706-4FC9-A175-7A7C0A854A57}" type="parTrans" cxnId="{22B712D1-76FB-42E8-B7A7-1698ED1AFF1D}">
      <dgm:prSet/>
      <dgm:spPr/>
      <dgm:t>
        <a:bodyPr/>
        <a:lstStyle/>
        <a:p>
          <a:endParaRPr lang="en-US"/>
        </a:p>
      </dgm:t>
    </dgm:pt>
    <dgm:pt modelId="{7D9EEB8A-BCE3-4EBE-B917-E77A3D48FD0B}" type="sibTrans" cxnId="{22B712D1-76FB-42E8-B7A7-1698ED1AFF1D}">
      <dgm:prSet/>
      <dgm:spPr/>
      <dgm:t>
        <a:bodyPr/>
        <a:lstStyle/>
        <a:p>
          <a:endParaRPr lang="en-US"/>
        </a:p>
      </dgm:t>
    </dgm:pt>
    <dgm:pt modelId="{E7768ABB-E050-4D03-8E38-6FAE8701FA07}">
      <dgm:prSet phldrT="[Tekst]" custT="1"/>
      <dgm:spPr/>
      <dgm:t>
        <a:bodyPr/>
        <a:lstStyle/>
        <a:p>
          <a:r>
            <a:rPr lang="pl-PL" sz="1050" dirty="0" smtClean="0">
              <a:solidFill>
                <a:schemeClr val="tx1"/>
              </a:solidFill>
            </a:rPr>
            <a:t>Subsystem </a:t>
          </a:r>
          <a:r>
            <a:rPr lang="pl-PL" sz="1050" dirty="0" err="1" smtClean="0">
              <a:solidFill>
                <a:schemeClr val="tx1"/>
              </a:solidFill>
            </a:rPr>
            <a:t>Tests</a:t>
          </a:r>
          <a:r>
            <a:rPr lang="pl-PL" sz="1050" dirty="0" smtClean="0">
              <a:solidFill>
                <a:schemeClr val="tx1"/>
              </a:solidFill>
            </a:rPr>
            <a:t>  March – </a:t>
          </a:r>
          <a:r>
            <a:rPr lang="pl-PL" sz="1050" dirty="0" err="1" smtClean="0">
              <a:solidFill>
                <a:schemeClr val="tx1"/>
              </a:solidFill>
            </a:rPr>
            <a:t>April</a:t>
          </a:r>
          <a:r>
            <a:rPr lang="pl-PL" sz="1050" dirty="0" smtClean="0">
              <a:solidFill>
                <a:schemeClr val="tx1"/>
              </a:solidFill>
            </a:rPr>
            <a:t> 2015</a:t>
          </a:r>
          <a:endParaRPr lang="en-US" sz="1050" dirty="0">
            <a:solidFill>
              <a:schemeClr val="tx1"/>
            </a:solidFill>
          </a:endParaRPr>
        </a:p>
      </dgm:t>
    </dgm:pt>
    <dgm:pt modelId="{A041728B-08C6-4321-847B-CA70CEC3DE26}" type="parTrans" cxnId="{DCA29291-3D7E-44D3-8841-929A75539D6D}">
      <dgm:prSet/>
      <dgm:spPr/>
      <dgm:t>
        <a:bodyPr/>
        <a:lstStyle/>
        <a:p>
          <a:endParaRPr lang="en-GB"/>
        </a:p>
      </dgm:t>
    </dgm:pt>
    <dgm:pt modelId="{E73B3BC2-A8A2-4F42-A926-402388E2220B}" type="sibTrans" cxnId="{DCA29291-3D7E-44D3-8841-929A75539D6D}">
      <dgm:prSet/>
      <dgm:spPr/>
      <dgm:t>
        <a:bodyPr/>
        <a:lstStyle/>
        <a:p>
          <a:endParaRPr lang="en-GB"/>
        </a:p>
      </dgm:t>
    </dgm:pt>
    <dgm:pt modelId="{6B839717-7E96-478C-B3D7-A59D525E9832}" type="pres">
      <dgm:prSet presAssocID="{C628D725-F053-4AF3-8137-3E6A9AC7C739}" presName="Name0" presStyleCnt="0">
        <dgm:presLayoutVars>
          <dgm:dir/>
          <dgm:resizeHandles val="exact"/>
        </dgm:presLayoutVars>
      </dgm:prSet>
      <dgm:spPr/>
    </dgm:pt>
    <dgm:pt modelId="{A24BB327-A47E-4A3C-8613-446C16C6A0D8}" type="pres">
      <dgm:prSet presAssocID="{A6402D37-1CC1-4799-B22F-DBE0619A801A}" presName="parTxOnly" presStyleLbl="node1" presStyleIdx="0" presStyleCnt="5" custScaleX="1207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AD16C4-CCBA-4C4A-ABF7-828A26A85C62}" type="pres">
      <dgm:prSet presAssocID="{8D437BE2-BD4B-470B-8302-ACD173134E2A}" presName="parSpace" presStyleCnt="0"/>
      <dgm:spPr/>
    </dgm:pt>
    <dgm:pt modelId="{22884AE3-EF7B-4BDC-90C8-3B68066C53E2}" type="pres">
      <dgm:prSet presAssocID="{E7768ABB-E050-4D03-8E38-6FAE8701FA07}" presName="parTxOnly" presStyleLbl="node1" presStyleIdx="1" presStyleCnt="5" custScaleX="6599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CF79064-C607-4358-873F-25E77F7C0A42}" type="pres">
      <dgm:prSet presAssocID="{E73B3BC2-A8A2-4F42-A926-402388E2220B}" presName="parSpace" presStyleCnt="0"/>
      <dgm:spPr/>
    </dgm:pt>
    <dgm:pt modelId="{AE86284E-697A-409B-AFC7-9B0FB8E9A009}" type="pres">
      <dgm:prSet presAssocID="{6620AF25-E05E-480B-8A2E-4E1ED9BF6DCC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EF7565-AC0E-4255-BB7D-B4FCDB13A8F1}" type="pres">
      <dgm:prSet presAssocID="{28D44C1D-077B-4664-927D-0AD6C0E9B74B}" presName="parSpace" presStyleCnt="0"/>
      <dgm:spPr/>
    </dgm:pt>
    <dgm:pt modelId="{8F7D6622-B2CF-467F-8192-3C7F28F4E148}" type="pres">
      <dgm:prSet presAssocID="{153EB9CF-D9EA-470B-A04B-51C1023A4592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21EDBD-EDFE-49D2-8243-98D6F694F5D9}" type="pres">
      <dgm:prSet presAssocID="{863D0497-47E8-4C64-9CB1-F6EB3FB02FE4}" presName="parSpace" presStyleCnt="0"/>
      <dgm:spPr/>
    </dgm:pt>
    <dgm:pt modelId="{0AB606D1-E5B8-4C2B-BD69-3332399EE823}" type="pres">
      <dgm:prSet presAssocID="{DD2209E3-99E1-442A-86AF-87717F46CC37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A5A144-E11C-492C-BC84-004C766F51D2}" type="presOf" srcId="{DD2209E3-99E1-442A-86AF-87717F46CC37}" destId="{0AB606D1-E5B8-4C2B-BD69-3332399EE823}" srcOrd="0" destOrd="0" presId="urn:microsoft.com/office/officeart/2005/8/layout/hChevron3"/>
    <dgm:cxn modelId="{79B811E7-E287-4B8A-93E9-5BCC0B8C7CB0}" type="presOf" srcId="{153EB9CF-D9EA-470B-A04B-51C1023A4592}" destId="{8F7D6622-B2CF-467F-8192-3C7F28F4E148}" srcOrd="0" destOrd="0" presId="urn:microsoft.com/office/officeart/2005/8/layout/hChevron3"/>
    <dgm:cxn modelId="{2D30B77F-5BBA-459D-B82B-BBC6C11A9EA2}" srcId="{C628D725-F053-4AF3-8137-3E6A9AC7C739}" destId="{6620AF25-E05E-480B-8A2E-4E1ED9BF6DCC}" srcOrd="2" destOrd="0" parTransId="{2A98071F-3933-4FCC-BA8A-E9D8D1EC3B05}" sibTransId="{28D44C1D-077B-4664-927D-0AD6C0E9B74B}"/>
    <dgm:cxn modelId="{7AAF9802-FD48-4D08-967E-E1A4DD24DC9C}" type="presOf" srcId="{C628D725-F053-4AF3-8137-3E6A9AC7C739}" destId="{6B839717-7E96-478C-B3D7-A59D525E9832}" srcOrd="0" destOrd="0" presId="urn:microsoft.com/office/officeart/2005/8/layout/hChevron3"/>
    <dgm:cxn modelId="{874B4C65-4F85-44F7-A7EB-DF1309731C53}" type="presOf" srcId="{6620AF25-E05E-480B-8A2E-4E1ED9BF6DCC}" destId="{AE86284E-697A-409B-AFC7-9B0FB8E9A009}" srcOrd="0" destOrd="0" presId="urn:microsoft.com/office/officeart/2005/8/layout/hChevron3"/>
    <dgm:cxn modelId="{1AABDBF9-9329-4F7E-B2E2-EE627B0CA7BD}" srcId="{C628D725-F053-4AF3-8137-3E6A9AC7C739}" destId="{153EB9CF-D9EA-470B-A04B-51C1023A4592}" srcOrd="3" destOrd="0" parTransId="{1D5BE018-45F7-4C4E-BB2E-80DC99615E1F}" sibTransId="{863D0497-47E8-4C64-9CB1-F6EB3FB02FE4}"/>
    <dgm:cxn modelId="{DCA29291-3D7E-44D3-8841-929A75539D6D}" srcId="{C628D725-F053-4AF3-8137-3E6A9AC7C739}" destId="{E7768ABB-E050-4D03-8E38-6FAE8701FA07}" srcOrd="1" destOrd="0" parTransId="{A041728B-08C6-4321-847B-CA70CEC3DE26}" sibTransId="{E73B3BC2-A8A2-4F42-A926-402388E2220B}"/>
    <dgm:cxn modelId="{22B712D1-76FB-42E8-B7A7-1698ED1AFF1D}" srcId="{C628D725-F053-4AF3-8137-3E6A9AC7C739}" destId="{DD2209E3-99E1-442A-86AF-87717F46CC37}" srcOrd="4" destOrd="0" parTransId="{CA4C14CC-E706-4FC9-A175-7A7C0A854A57}" sibTransId="{7D9EEB8A-BCE3-4EBE-B917-E77A3D48FD0B}"/>
    <dgm:cxn modelId="{4580E9C3-912D-4730-B78C-0FC88472C943}" srcId="{C628D725-F053-4AF3-8137-3E6A9AC7C739}" destId="{A6402D37-1CC1-4799-B22F-DBE0619A801A}" srcOrd="0" destOrd="0" parTransId="{3BD09E51-0F05-47F9-B7DE-18B29F436B66}" sibTransId="{8D437BE2-BD4B-470B-8302-ACD173134E2A}"/>
    <dgm:cxn modelId="{23B6881F-0A98-465C-BAC0-A47D220F038C}" type="presOf" srcId="{A6402D37-1CC1-4799-B22F-DBE0619A801A}" destId="{A24BB327-A47E-4A3C-8613-446C16C6A0D8}" srcOrd="0" destOrd="0" presId="urn:microsoft.com/office/officeart/2005/8/layout/hChevron3"/>
    <dgm:cxn modelId="{8D9D416F-2B16-4791-A0F0-A194531E9F1A}" type="presOf" srcId="{E7768ABB-E050-4D03-8E38-6FAE8701FA07}" destId="{22884AE3-EF7B-4BDC-90C8-3B68066C53E2}" srcOrd="0" destOrd="0" presId="urn:microsoft.com/office/officeart/2005/8/layout/hChevron3"/>
    <dgm:cxn modelId="{924A7AA7-C608-4D1D-9303-906C800BDEA3}" type="presParOf" srcId="{6B839717-7E96-478C-B3D7-A59D525E9832}" destId="{A24BB327-A47E-4A3C-8613-446C16C6A0D8}" srcOrd="0" destOrd="0" presId="urn:microsoft.com/office/officeart/2005/8/layout/hChevron3"/>
    <dgm:cxn modelId="{67E6AA3B-8C85-48A3-8B80-069A23C4A526}" type="presParOf" srcId="{6B839717-7E96-478C-B3D7-A59D525E9832}" destId="{3AAD16C4-CCBA-4C4A-ABF7-828A26A85C62}" srcOrd="1" destOrd="0" presId="urn:microsoft.com/office/officeart/2005/8/layout/hChevron3"/>
    <dgm:cxn modelId="{250A3B75-B875-4C3B-8313-BAC068E5CA8D}" type="presParOf" srcId="{6B839717-7E96-478C-B3D7-A59D525E9832}" destId="{22884AE3-EF7B-4BDC-90C8-3B68066C53E2}" srcOrd="2" destOrd="0" presId="urn:microsoft.com/office/officeart/2005/8/layout/hChevron3"/>
    <dgm:cxn modelId="{FFF9D00B-6C61-4586-A97B-C9724BB63239}" type="presParOf" srcId="{6B839717-7E96-478C-B3D7-A59D525E9832}" destId="{ACF79064-C607-4358-873F-25E77F7C0A42}" srcOrd="3" destOrd="0" presId="urn:microsoft.com/office/officeart/2005/8/layout/hChevron3"/>
    <dgm:cxn modelId="{7290B121-2F3D-42C3-A7DC-3F887BADB757}" type="presParOf" srcId="{6B839717-7E96-478C-B3D7-A59D525E9832}" destId="{AE86284E-697A-409B-AFC7-9B0FB8E9A009}" srcOrd="4" destOrd="0" presId="urn:microsoft.com/office/officeart/2005/8/layout/hChevron3"/>
    <dgm:cxn modelId="{CBFF2077-F5BE-43B3-94BC-02E7A52359CA}" type="presParOf" srcId="{6B839717-7E96-478C-B3D7-A59D525E9832}" destId="{B8EF7565-AC0E-4255-BB7D-B4FCDB13A8F1}" srcOrd="5" destOrd="0" presId="urn:microsoft.com/office/officeart/2005/8/layout/hChevron3"/>
    <dgm:cxn modelId="{4314EE85-AFB3-4B54-9F68-81E41317B50C}" type="presParOf" srcId="{6B839717-7E96-478C-B3D7-A59D525E9832}" destId="{8F7D6622-B2CF-467F-8192-3C7F28F4E148}" srcOrd="6" destOrd="0" presId="urn:microsoft.com/office/officeart/2005/8/layout/hChevron3"/>
    <dgm:cxn modelId="{3326998E-E9E2-41EE-A550-3D9A98A2631D}" type="presParOf" srcId="{6B839717-7E96-478C-B3D7-A59D525E9832}" destId="{4521EDBD-EDFE-49D2-8243-98D6F694F5D9}" srcOrd="7" destOrd="0" presId="urn:microsoft.com/office/officeart/2005/8/layout/hChevron3"/>
    <dgm:cxn modelId="{1A1916D4-61A9-450A-BAD1-177D9FB5D918}" type="presParOf" srcId="{6B839717-7E96-478C-B3D7-A59D525E9832}" destId="{0AB606D1-E5B8-4C2B-BD69-3332399EE823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16511F-0D97-490A-BCA2-C5A720D1CC2E}">
      <dsp:nvSpPr>
        <dsp:cNvPr id="0" name=""/>
        <dsp:cNvSpPr/>
      </dsp:nvSpPr>
      <dsp:spPr>
        <a:xfrm flipV="1">
          <a:off x="191206" y="144015"/>
          <a:ext cx="7512397" cy="1512168"/>
        </a:xfrm>
        <a:prstGeom prst="rightArrow">
          <a:avLst/>
        </a:prstGeom>
        <a:solidFill>
          <a:schemeClr val="bg1">
            <a:lumMod val="6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7EF22-6211-4B13-9B74-EC6DA7B0AC1A}">
      <dsp:nvSpPr>
        <dsp:cNvPr id="0" name=""/>
        <dsp:cNvSpPr/>
      </dsp:nvSpPr>
      <dsp:spPr>
        <a:xfrm>
          <a:off x="105" y="540059"/>
          <a:ext cx="1264136" cy="720080"/>
        </a:xfrm>
        <a:prstGeom prst="roundRect">
          <a:avLst/>
        </a:prstGeom>
        <a:solidFill>
          <a:srgbClr val="00B0F0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2010</a:t>
          </a:r>
          <a:endParaRPr lang="en-US" sz="2400" kern="1200" dirty="0"/>
        </a:p>
      </dsp:txBody>
      <dsp:txXfrm>
        <a:off x="35256" y="575210"/>
        <a:ext cx="1193834" cy="649778"/>
      </dsp:txXfrm>
    </dsp:sp>
    <dsp:sp modelId="{303F4366-9094-4CC4-9B60-6FFDE0AAD6D9}">
      <dsp:nvSpPr>
        <dsp:cNvPr id="0" name=""/>
        <dsp:cNvSpPr/>
      </dsp:nvSpPr>
      <dsp:spPr>
        <a:xfrm>
          <a:off x="1474931" y="540059"/>
          <a:ext cx="1264136" cy="720080"/>
        </a:xfrm>
        <a:prstGeom prst="roundRect">
          <a:avLst/>
        </a:prstGeom>
        <a:solidFill>
          <a:srgbClr val="0070C0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2011</a:t>
          </a:r>
          <a:endParaRPr lang="en-US" sz="2400" kern="1200" dirty="0"/>
        </a:p>
      </dsp:txBody>
      <dsp:txXfrm>
        <a:off x="1510082" y="575210"/>
        <a:ext cx="1193834" cy="649778"/>
      </dsp:txXfrm>
    </dsp:sp>
    <dsp:sp modelId="{781AE28A-A135-4DE2-AEC9-D58934438805}">
      <dsp:nvSpPr>
        <dsp:cNvPr id="0" name=""/>
        <dsp:cNvSpPr/>
      </dsp:nvSpPr>
      <dsp:spPr>
        <a:xfrm>
          <a:off x="2949758" y="540059"/>
          <a:ext cx="1264136" cy="720080"/>
        </a:xfrm>
        <a:prstGeom prst="roundRect">
          <a:avLst/>
        </a:prstGeom>
        <a:solidFill>
          <a:srgbClr val="00B050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2012</a:t>
          </a:r>
          <a:endParaRPr lang="en-US" sz="2400" kern="1200" dirty="0"/>
        </a:p>
      </dsp:txBody>
      <dsp:txXfrm>
        <a:off x="2984909" y="575210"/>
        <a:ext cx="1193834" cy="649778"/>
      </dsp:txXfrm>
    </dsp:sp>
    <dsp:sp modelId="{D29FBC48-EAF0-478E-8881-282336849425}">
      <dsp:nvSpPr>
        <dsp:cNvPr id="0" name=""/>
        <dsp:cNvSpPr/>
      </dsp:nvSpPr>
      <dsp:spPr>
        <a:xfrm>
          <a:off x="4424584" y="540059"/>
          <a:ext cx="1264136" cy="720080"/>
        </a:xfrm>
        <a:prstGeom prst="roundRect">
          <a:avLst/>
        </a:prstGeom>
        <a:solidFill>
          <a:srgbClr val="92D050">
            <a:alpha val="81000"/>
          </a:srgb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2013</a:t>
          </a:r>
          <a:endParaRPr lang="en-US" sz="2400" kern="1200" dirty="0"/>
        </a:p>
      </dsp:txBody>
      <dsp:txXfrm>
        <a:off x="4459735" y="575210"/>
        <a:ext cx="1193834" cy="649778"/>
      </dsp:txXfrm>
    </dsp:sp>
    <dsp:sp modelId="{7AC6B70D-5BB0-478E-AB37-9022B10CB75D}">
      <dsp:nvSpPr>
        <dsp:cNvPr id="0" name=""/>
        <dsp:cNvSpPr/>
      </dsp:nvSpPr>
      <dsp:spPr>
        <a:xfrm>
          <a:off x="5899411" y="540059"/>
          <a:ext cx="1264136" cy="720080"/>
        </a:xfrm>
        <a:prstGeom prst="round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2014</a:t>
          </a:r>
          <a:endParaRPr lang="en-US" sz="2400" kern="1200" dirty="0"/>
        </a:p>
      </dsp:txBody>
      <dsp:txXfrm>
        <a:off x="5934562" y="575210"/>
        <a:ext cx="1193834" cy="649778"/>
      </dsp:txXfrm>
    </dsp:sp>
    <dsp:sp modelId="{9972C78C-FBCC-4B23-A391-2A83CB597367}">
      <dsp:nvSpPr>
        <dsp:cNvPr id="0" name=""/>
        <dsp:cNvSpPr/>
      </dsp:nvSpPr>
      <dsp:spPr>
        <a:xfrm>
          <a:off x="7374237" y="540059"/>
          <a:ext cx="1264136" cy="720080"/>
        </a:xfrm>
        <a:prstGeom prst="roundRect">
          <a:avLst/>
        </a:prstGeom>
        <a:solidFill>
          <a:srgbClr val="FF0000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2015</a:t>
          </a:r>
          <a:endParaRPr lang="en-US" sz="2400" kern="1200" dirty="0"/>
        </a:p>
      </dsp:txBody>
      <dsp:txXfrm>
        <a:off x="7409388" y="575210"/>
        <a:ext cx="1193834" cy="6497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BB327-A47E-4A3C-8613-446C16C6A0D8}">
      <dsp:nvSpPr>
        <dsp:cNvPr id="0" name=""/>
        <dsp:cNvSpPr/>
      </dsp:nvSpPr>
      <dsp:spPr>
        <a:xfrm>
          <a:off x="1618" y="994539"/>
          <a:ext cx="2074874" cy="856330"/>
        </a:xfrm>
        <a:prstGeom prst="homePlat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err="1" smtClean="0"/>
            <a:t>Injector</a:t>
          </a:r>
          <a:r>
            <a:rPr lang="pl-PL" sz="1400" kern="1200" dirty="0" smtClean="0"/>
            <a:t> Installation </a:t>
          </a:r>
          <a:r>
            <a:rPr lang="pl-PL" sz="1400" kern="1200" dirty="0" err="1" smtClean="0"/>
            <a:t>Mid</a:t>
          </a:r>
          <a:r>
            <a:rPr lang="pl-PL" sz="1400" kern="1200" dirty="0" smtClean="0"/>
            <a:t> </a:t>
          </a:r>
          <a:r>
            <a:rPr lang="pl-PL" sz="1400" kern="1200" dirty="0" err="1" smtClean="0"/>
            <a:t>June</a:t>
          </a:r>
          <a:r>
            <a:rPr lang="pl-PL" sz="1400" kern="1200" dirty="0" smtClean="0"/>
            <a:t> – </a:t>
          </a:r>
          <a:r>
            <a:rPr lang="pl-PL" sz="1400" kern="1200" dirty="0" err="1" smtClean="0"/>
            <a:t>Mid</a:t>
          </a:r>
          <a:r>
            <a:rPr lang="pl-PL" sz="1400" kern="1200" dirty="0" smtClean="0"/>
            <a:t> </a:t>
          </a:r>
          <a:r>
            <a:rPr lang="pl-PL" sz="1400" kern="1200" dirty="0" err="1" smtClean="0"/>
            <a:t>November</a:t>
          </a:r>
          <a:r>
            <a:rPr lang="pl-PL" sz="1400" kern="1200" dirty="0" smtClean="0"/>
            <a:t>  2014(2 </a:t>
          </a:r>
          <a:r>
            <a:rPr lang="pl-PL" sz="1400" kern="1200" dirty="0" err="1" smtClean="0"/>
            <a:t>months</a:t>
          </a:r>
          <a:r>
            <a:rPr lang="pl-PL" sz="1400" kern="1200" dirty="0" smtClean="0"/>
            <a:t> </a:t>
          </a:r>
          <a:r>
            <a:rPr lang="pl-PL" sz="1400" kern="1200" dirty="0" err="1" smtClean="0"/>
            <a:t>delay</a:t>
          </a:r>
          <a:r>
            <a:rPr lang="pl-PL" sz="1400" kern="1200" dirty="0" smtClean="0"/>
            <a:t>)</a:t>
          </a:r>
          <a:endParaRPr lang="en-US" sz="1400" kern="1200" dirty="0"/>
        </a:p>
      </dsp:txBody>
      <dsp:txXfrm>
        <a:off x="1618" y="994539"/>
        <a:ext cx="1860792" cy="856330"/>
      </dsp:txXfrm>
    </dsp:sp>
    <dsp:sp modelId="{AE86284E-697A-409B-AFC7-9B0FB8E9A009}">
      <dsp:nvSpPr>
        <dsp:cNvPr id="0" name=""/>
        <dsp:cNvSpPr/>
      </dsp:nvSpPr>
      <dsp:spPr>
        <a:xfrm>
          <a:off x="1655882" y="1002093"/>
          <a:ext cx="2103055" cy="841222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005"/>
                <a:lumOff val="7938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005"/>
                <a:lumOff val="7938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005"/>
                <a:lumOff val="79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/>
            <a:t>Subsystem </a:t>
          </a:r>
          <a:r>
            <a:rPr lang="pl-PL" sz="1400" kern="1200" dirty="0" err="1" smtClean="0"/>
            <a:t>Tests</a:t>
          </a:r>
          <a:endParaRPr lang="pl-PL" sz="140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err="1" smtClean="0"/>
            <a:t>October-Mid</a:t>
          </a:r>
          <a:r>
            <a:rPr lang="pl-PL" sz="1400" kern="1200" dirty="0" smtClean="0"/>
            <a:t> November2014</a:t>
          </a:r>
          <a:endParaRPr lang="en-US" sz="1400" kern="1200" dirty="0"/>
        </a:p>
      </dsp:txBody>
      <dsp:txXfrm>
        <a:off x="2076493" y="1002093"/>
        <a:ext cx="1261833" cy="841222"/>
      </dsp:txXfrm>
    </dsp:sp>
    <dsp:sp modelId="{8F7D6622-B2CF-467F-8192-3C7F28F4E148}">
      <dsp:nvSpPr>
        <dsp:cNvPr id="0" name=""/>
        <dsp:cNvSpPr/>
      </dsp:nvSpPr>
      <dsp:spPr>
        <a:xfrm>
          <a:off x="3338326" y="1002093"/>
          <a:ext cx="2103055" cy="841222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4010"/>
                <a:lumOff val="1587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4010"/>
                <a:lumOff val="1587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4010"/>
                <a:lumOff val="15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err="1" smtClean="0"/>
            <a:t>Conditioning</a:t>
          </a:r>
          <a:r>
            <a:rPr lang="pl-PL" sz="1400" kern="1200" dirty="0" smtClean="0"/>
            <a:t>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/>
            <a:t>17th of </a:t>
          </a:r>
          <a:r>
            <a:rPr lang="pl-PL" sz="1400" kern="1200" dirty="0" err="1" smtClean="0"/>
            <a:t>November</a:t>
          </a:r>
          <a:r>
            <a:rPr lang="pl-PL" sz="1400" kern="1200" dirty="0" smtClean="0"/>
            <a:t>  2014</a:t>
          </a:r>
          <a:endParaRPr lang="en-US" sz="1400" kern="1200" dirty="0"/>
        </a:p>
      </dsp:txBody>
      <dsp:txXfrm>
        <a:off x="3758937" y="1002093"/>
        <a:ext cx="1261833" cy="841222"/>
      </dsp:txXfrm>
    </dsp:sp>
    <dsp:sp modelId="{0AB606D1-E5B8-4C2B-BD69-3332399EE823}">
      <dsp:nvSpPr>
        <dsp:cNvPr id="0" name=""/>
        <dsp:cNvSpPr/>
      </dsp:nvSpPr>
      <dsp:spPr>
        <a:xfrm>
          <a:off x="5020771" y="1002093"/>
          <a:ext cx="2103055" cy="841222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1014"/>
                <a:lumOff val="2381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1014"/>
                <a:lumOff val="2381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1014"/>
                <a:lumOff val="238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err="1" smtClean="0"/>
            <a:t>Gun</a:t>
          </a:r>
          <a:r>
            <a:rPr lang="pl-PL" sz="1200" kern="1200" dirty="0" smtClean="0"/>
            <a:t> </a:t>
          </a:r>
          <a:r>
            <a:rPr lang="pl-PL" sz="1200" kern="1200" dirty="0" err="1" smtClean="0"/>
            <a:t>sytem</a:t>
          </a:r>
          <a:r>
            <a:rPr lang="pl-PL" sz="1200" kern="1200" dirty="0" smtClean="0"/>
            <a:t> </a:t>
          </a:r>
          <a:r>
            <a:rPr lang="pl-PL" sz="1200" kern="1200" dirty="0" err="1" smtClean="0"/>
            <a:t>conditioning</a:t>
          </a:r>
          <a:r>
            <a:rPr lang="pl-PL" sz="1200" kern="1200" dirty="0" smtClean="0"/>
            <a:t>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err="1" smtClean="0"/>
            <a:t>Beg</a:t>
          </a:r>
          <a:r>
            <a:rPr lang="pl-PL" sz="1200" b="1" kern="1200" dirty="0" smtClean="0"/>
            <a:t>. </a:t>
          </a:r>
          <a:r>
            <a:rPr lang="pl-PL" sz="1200" b="1" kern="1200" dirty="0" err="1" smtClean="0"/>
            <a:t>December</a:t>
          </a:r>
          <a:r>
            <a:rPr lang="pl-PL" sz="1200" b="1" kern="1200" dirty="0" smtClean="0"/>
            <a:t> 2014  </a:t>
          </a:r>
          <a:endParaRPr lang="en-US" sz="1200" b="1" kern="1200" dirty="0"/>
        </a:p>
      </dsp:txBody>
      <dsp:txXfrm>
        <a:off x="5441382" y="1002093"/>
        <a:ext cx="1261833" cy="841222"/>
      </dsp:txXfrm>
    </dsp:sp>
    <dsp:sp modelId="{6001AC35-FB9F-4B3A-AE46-D68801798085}">
      <dsp:nvSpPr>
        <dsp:cNvPr id="0" name=""/>
        <dsp:cNvSpPr/>
      </dsp:nvSpPr>
      <dsp:spPr>
        <a:xfrm>
          <a:off x="6703215" y="1002093"/>
          <a:ext cx="2103055" cy="841222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8019"/>
                <a:lumOff val="3175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8019"/>
                <a:lumOff val="3175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8019"/>
                <a:lumOff val="31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 smtClean="0"/>
            <a:t> </a:t>
          </a:r>
          <a:r>
            <a:rPr lang="pl-PL" sz="1300" kern="1200" dirty="0" err="1" smtClean="0"/>
            <a:t>Commissioning</a:t>
          </a:r>
          <a:r>
            <a:rPr lang="pl-PL" sz="1300" kern="1200" dirty="0" smtClean="0"/>
            <a:t> </a:t>
          </a:r>
          <a:r>
            <a:rPr lang="pl-PL" sz="1300" kern="1200" dirty="0" err="1" smtClean="0"/>
            <a:t>Mid</a:t>
          </a:r>
          <a:r>
            <a:rPr lang="pl-PL" sz="1300" kern="1200" dirty="0" smtClean="0"/>
            <a:t> </a:t>
          </a:r>
          <a:r>
            <a:rPr lang="pl-PL" sz="1300" kern="1200" dirty="0" err="1" smtClean="0"/>
            <a:t>December</a:t>
          </a:r>
          <a:r>
            <a:rPr lang="pl-PL" sz="1300" kern="1200" dirty="0" smtClean="0"/>
            <a:t> 2014 – January 2015</a:t>
          </a:r>
          <a:endParaRPr lang="en-US" sz="1300" kern="1200" dirty="0"/>
        </a:p>
      </dsp:txBody>
      <dsp:txXfrm>
        <a:off x="7123826" y="1002093"/>
        <a:ext cx="1261833" cy="8412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BB327-A47E-4A3C-8613-446C16C6A0D8}">
      <dsp:nvSpPr>
        <dsp:cNvPr id="0" name=""/>
        <dsp:cNvSpPr/>
      </dsp:nvSpPr>
      <dsp:spPr>
        <a:xfrm>
          <a:off x="206" y="1143392"/>
          <a:ext cx="2661096" cy="881566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chemeClr val="tx1"/>
              </a:solidFill>
            </a:rPr>
            <a:t>SR Installation      End of </a:t>
          </a:r>
          <a:r>
            <a:rPr lang="pl-PL" sz="1800" kern="1200" dirty="0" err="1" smtClean="0">
              <a:solidFill>
                <a:schemeClr val="tx1"/>
              </a:solidFill>
            </a:rPr>
            <a:t>July</a:t>
          </a:r>
          <a:r>
            <a:rPr lang="pl-PL" sz="1800" kern="1200" dirty="0" smtClean="0">
              <a:solidFill>
                <a:schemeClr val="tx1"/>
              </a:solidFill>
            </a:rPr>
            <a:t> 2014-March2015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06" y="1143392"/>
        <a:ext cx="2440705" cy="881566"/>
      </dsp:txXfrm>
    </dsp:sp>
    <dsp:sp modelId="{22884AE3-EF7B-4BDC-90C8-3B68066C53E2}">
      <dsp:nvSpPr>
        <dsp:cNvPr id="0" name=""/>
        <dsp:cNvSpPr/>
      </dsp:nvSpPr>
      <dsp:spPr>
        <a:xfrm>
          <a:off x="2220519" y="1143392"/>
          <a:ext cx="1454364" cy="88156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-2500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-2500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-25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50" kern="1200" dirty="0" smtClean="0">
              <a:solidFill>
                <a:schemeClr val="tx1"/>
              </a:solidFill>
            </a:rPr>
            <a:t>Subsystem </a:t>
          </a:r>
          <a:r>
            <a:rPr lang="pl-PL" sz="1050" kern="1200" dirty="0" err="1" smtClean="0">
              <a:solidFill>
                <a:schemeClr val="tx1"/>
              </a:solidFill>
            </a:rPr>
            <a:t>Tests</a:t>
          </a:r>
          <a:r>
            <a:rPr lang="pl-PL" sz="1050" kern="1200" dirty="0" smtClean="0">
              <a:solidFill>
                <a:schemeClr val="tx1"/>
              </a:solidFill>
            </a:rPr>
            <a:t>  March – </a:t>
          </a:r>
          <a:r>
            <a:rPr lang="pl-PL" sz="1050" kern="1200" dirty="0" err="1" smtClean="0">
              <a:solidFill>
                <a:schemeClr val="tx1"/>
              </a:solidFill>
            </a:rPr>
            <a:t>April</a:t>
          </a:r>
          <a:r>
            <a:rPr lang="pl-PL" sz="1050" kern="1200" dirty="0" smtClean="0">
              <a:solidFill>
                <a:schemeClr val="tx1"/>
              </a:solidFill>
            </a:rPr>
            <a:t> 2015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2661302" y="1143392"/>
        <a:ext cx="572798" cy="881566"/>
      </dsp:txXfrm>
    </dsp:sp>
    <dsp:sp modelId="{AE86284E-697A-409B-AFC7-9B0FB8E9A009}">
      <dsp:nvSpPr>
        <dsp:cNvPr id="0" name=""/>
        <dsp:cNvSpPr/>
      </dsp:nvSpPr>
      <dsp:spPr>
        <a:xfrm>
          <a:off x="3234100" y="1143392"/>
          <a:ext cx="2203915" cy="88156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-5000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-5000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-50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 err="1" smtClean="0"/>
            <a:t>Phase</a:t>
          </a:r>
          <a:r>
            <a:rPr lang="pl-PL" sz="1900" kern="1200" dirty="0" smtClean="0"/>
            <a:t> I </a:t>
          </a:r>
          <a:r>
            <a:rPr lang="pl-PL" sz="1900" kern="1200" dirty="0" err="1" smtClean="0"/>
            <a:t>April</a:t>
          </a:r>
          <a:r>
            <a:rPr lang="pl-PL" sz="1900" kern="1200" dirty="0" smtClean="0"/>
            <a:t>-May. 2015</a:t>
          </a:r>
          <a:endParaRPr lang="en-US" sz="1900" kern="1200" dirty="0"/>
        </a:p>
      </dsp:txBody>
      <dsp:txXfrm>
        <a:off x="3674883" y="1143392"/>
        <a:ext cx="1322349" cy="881566"/>
      </dsp:txXfrm>
    </dsp:sp>
    <dsp:sp modelId="{8F7D6622-B2CF-467F-8192-3C7F28F4E148}">
      <dsp:nvSpPr>
        <dsp:cNvPr id="0" name=""/>
        <dsp:cNvSpPr/>
      </dsp:nvSpPr>
      <dsp:spPr>
        <a:xfrm>
          <a:off x="4997233" y="1143392"/>
          <a:ext cx="2203915" cy="88156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-7500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-7500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-75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 err="1" smtClean="0"/>
            <a:t>Phase</a:t>
          </a:r>
          <a:r>
            <a:rPr lang="pl-PL" sz="1900" kern="1200" dirty="0" smtClean="0"/>
            <a:t> II  May -</a:t>
          </a:r>
          <a:r>
            <a:rPr lang="pl-PL" sz="1900" kern="1200" dirty="0" err="1" smtClean="0"/>
            <a:t>June</a:t>
          </a:r>
          <a:r>
            <a:rPr lang="pl-PL" sz="1900" kern="1200" dirty="0" smtClean="0"/>
            <a:t> 2015</a:t>
          </a:r>
          <a:endParaRPr lang="en-US" sz="1900" kern="1200" dirty="0"/>
        </a:p>
      </dsp:txBody>
      <dsp:txXfrm>
        <a:off x="5438016" y="1143392"/>
        <a:ext cx="1322349" cy="881566"/>
      </dsp:txXfrm>
    </dsp:sp>
    <dsp:sp modelId="{0AB606D1-E5B8-4C2B-BD69-3332399EE823}">
      <dsp:nvSpPr>
        <dsp:cNvPr id="0" name=""/>
        <dsp:cNvSpPr/>
      </dsp:nvSpPr>
      <dsp:spPr>
        <a:xfrm>
          <a:off x="6760365" y="1143392"/>
          <a:ext cx="2203915" cy="88156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-10000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-10000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-100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 err="1" smtClean="0"/>
            <a:t>Phase</a:t>
          </a:r>
          <a:r>
            <a:rPr lang="pl-PL" sz="1900" kern="1200" dirty="0" smtClean="0"/>
            <a:t> III </a:t>
          </a:r>
          <a:r>
            <a:rPr lang="pl-PL" sz="1900" kern="1200" dirty="0" err="1" smtClean="0"/>
            <a:t>June</a:t>
          </a:r>
          <a:r>
            <a:rPr lang="pl-PL" sz="1900" kern="1200" dirty="0" smtClean="0"/>
            <a:t> –</a:t>
          </a:r>
          <a:r>
            <a:rPr lang="pl-PL" sz="1900" kern="1200" dirty="0" err="1" smtClean="0"/>
            <a:t>July</a:t>
          </a:r>
          <a:r>
            <a:rPr lang="pl-PL" sz="1900" kern="1200" dirty="0" smtClean="0"/>
            <a:t>... 2015</a:t>
          </a:r>
          <a:endParaRPr lang="en-US" sz="1900" kern="1200" dirty="0"/>
        </a:p>
      </dsp:txBody>
      <dsp:txXfrm>
        <a:off x="7201148" y="1143392"/>
        <a:ext cx="1322349" cy="881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E8150A0-3709-4223-932E-B450020233A6}" type="datetimeFigureOut">
              <a:rPr lang="pl-PL"/>
              <a:pPr>
                <a:defRPr/>
              </a:pPr>
              <a:t>2014-11-24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9473256-D38F-414A-8BB5-8D789623202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3895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473256-D38F-414A-8BB5-8D7896232023}" type="slidenum">
              <a:rPr lang="pl-PL" smtClean="0"/>
              <a:pPr>
                <a:defRPr/>
              </a:pPr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199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473256-D38F-414A-8BB5-8D7896232023}" type="slidenum">
              <a:rPr lang="pl-PL" smtClean="0"/>
              <a:pPr>
                <a:defRPr/>
              </a:pPr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4959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899A1-7530-4473-B844-91A371CC5180}" type="slidenum">
              <a:rPr lang="pl-PL" smtClean="0"/>
              <a:pPr/>
              <a:t>12</a:t>
            </a:fld>
            <a:endParaRPr lang="pl-PL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899A1-7530-4473-B844-91A371CC5180}" type="slidenum">
              <a:rPr lang="pl-PL" smtClean="0"/>
              <a:pPr/>
              <a:t>14</a:t>
            </a:fld>
            <a:endParaRPr lang="pl-PL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899A1-7530-4473-B844-91A371CC5180}" type="slidenum">
              <a:rPr lang="pl-PL" smtClean="0"/>
              <a:pPr/>
              <a:t>15</a:t>
            </a:fld>
            <a:endParaRPr lang="pl-PL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899A1-7530-4473-B844-91A371CC5180}" type="slidenum">
              <a:rPr lang="pl-PL" smtClean="0"/>
              <a:pPr/>
              <a:t>16</a:t>
            </a:fld>
            <a:endParaRPr lang="pl-PL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899A1-7530-4473-B844-91A371CC5180}" type="slidenum">
              <a:rPr lang="pl-PL" smtClean="0"/>
              <a:pPr/>
              <a:t>22</a:t>
            </a:fld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25th November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A.I. Wawrzyniak, SOLARIS  Status -  XXII ESLS Workshop, ESRF, Grenoble, France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933DE-2D43-45B8-971D-163BE650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67078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25th November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A.I. Wawrzyniak, SOLARIS  Status -  XXII ESLS Workshop, ESRF, Grenoble, France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03BD3-D84C-47C6-A1F8-FD101D7AE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42189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25th November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A.I. Wawrzyniak, SOLARIS  Status -  XXII ESLS Workshop, ESRF, Grenoble, France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61DFA-4544-48ED-8CCC-E92202762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2972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25th November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A.I. Wawrzyniak, SOLARIS  Status -  XXII ESLS Workshop, ESRF, Grenoble, France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D0424-634E-459B-9508-F617EEA38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04287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25th November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A.I. Wawrzyniak, SOLARIS  Status -  XXII ESLS Workshop, ESRF, Grenoble, France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1ED37-022E-4633-8ABD-94390BBE7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82457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25th November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A.I. Wawrzyniak, SOLARIS  Status -  XXII ESLS Workshop, ESRF, Grenoble, France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16297-E198-4209-BF15-4ECBAF40F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30515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25th November 2014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A.I. Wawrzyniak, SOLARIS  Status -  XXII ESLS Workshop, ESRF, Grenoble, France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F3AB-7609-4EF2-8AC2-C7106B09E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34417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25th November 2014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A.I. Wawrzyniak, SOLARIS  Status -  XXII ESLS Workshop, ESRF, Grenoble, France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C3E51-AAC4-4C27-B3E6-947DD0091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78361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25th November 2014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A.I. Wawrzyniak, SOLARIS  Status -  XXII ESLS Workshop, ESRF, Grenoble, France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E424E-72E2-4F3D-9A35-18DEE1C52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91574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25th November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A.I. Wawrzyniak, SOLARIS  Status -  XXII ESLS Workshop, ESRF, Grenoble, France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24102-B740-4A5A-9EC2-5857A0CFF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97006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25th November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A.I. Wawrzyniak, SOLARIS  Status -  XXII ESLS Workshop, ESRF, Grenoble, France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A8535-2EFB-402A-A0A6-CF3AAB7CB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23687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Kliknij, aby edytować style wzorca tekstu</a:t>
            </a:r>
          </a:p>
          <a:p>
            <a:pPr lvl="1"/>
            <a:r>
              <a:rPr lang="en-US" smtClean="0"/>
              <a:t>Drugi poziom</a:t>
            </a:r>
          </a:p>
          <a:p>
            <a:pPr lvl="2"/>
            <a:r>
              <a:rPr lang="en-US" smtClean="0"/>
              <a:t>Trzeci poziom</a:t>
            </a:r>
          </a:p>
          <a:p>
            <a:pPr lvl="3"/>
            <a:r>
              <a:rPr lang="en-US" smtClean="0"/>
              <a:t>Czwarty poziom</a:t>
            </a:r>
          </a:p>
          <a:p>
            <a:pPr lvl="4"/>
            <a:r>
              <a:rPr lang="en-US" smtClean="0"/>
              <a:t>Piąty poziom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en-US" smtClean="0"/>
              <a:t>Tuesday, 25th November 2014</a:t>
            </a:r>
            <a:endParaRPr lang="en-US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A.I. Wawrzyniak, SOLARIS  Status -  XXII ESLS Workshop, ESRF, Grenoble, France</a:t>
            </a:r>
            <a:endParaRPr lang="en-US"/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A82BC3F-C5AB-44EC-9604-7E57BAEB7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slow">
    <p:pull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3.png"/><Relationship Id="rId4" Type="http://schemas.openxmlformats.org/officeDocument/2006/relationships/image" Target="../media/image45.jpe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.png"/><Relationship Id="rId4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jpe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jpeg"/><Relationship Id="rId2" Type="http://schemas.openxmlformats.org/officeDocument/2006/relationships/image" Target="../media/image5.pn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jp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3.jpeg"/><Relationship Id="rId10" Type="http://schemas.openxmlformats.org/officeDocument/2006/relationships/image" Target="../media/image8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g"/><Relationship Id="rId1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emf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838200" y="2514600"/>
            <a:ext cx="7467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dirty="0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043608" y="3283688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l-PL" sz="2400" dirty="0">
              <a:latin typeface="Times New Roman" pitchFamily="18" charset="0"/>
            </a:endParaRP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1331640" y="2600980"/>
            <a:ext cx="66967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SOLARIS </a:t>
            </a:r>
            <a:r>
              <a:rPr lang="pl-PL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Status</a:t>
            </a:r>
            <a:endParaRPr lang="pl-PL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2627784" y="4564167"/>
            <a:ext cx="532836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l-PL" sz="2400" b="1" dirty="0">
                <a:solidFill>
                  <a:schemeClr val="bg1"/>
                </a:solidFill>
                <a:latin typeface="Cambria" pitchFamily="18" charset="0"/>
              </a:rPr>
              <a:t>Adriana </a:t>
            </a:r>
            <a:r>
              <a:rPr lang="pl-PL" sz="2400" b="1" dirty="0" smtClean="0">
                <a:solidFill>
                  <a:schemeClr val="bg1"/>
                </a:solidFill>
                <a:latin typeface="Cambria" pitchFamily="18" charset="0"/>
              </a:rPr>
              <a:t>I. Wawrzyniak</a:t>
            </a:r>
          </a:p>
          <a:p>
            <a:pPr algn="ctr"/>
            <a:r>
              <a:rPr lang="pl-PL" sz="1600" b="1" i="1" dirty="0" smtClean="0">
                <a:solidFill>
                  <a:schemeClr val="bg1"/>
                </a:solidFill>
                <a:latin typeface="Cambria" pitchFamily="18" charset="0"/>
              </a:rPr>
              <a:t>On </a:t>
            </a:r>
            <a:r>
              <a:rPr lang="pl-PL" sz="1600" b="1" i="1" dirty="0" err="1" smtClean="0">
                <a:solidFill>
                  <a:schemeClr val="bg1"/>
                </a:solidFill>
                <a:latin typeface="Cambria" pitchFamily="18" charset="0"/>
              </a:rPr>
              <a:t>behalf</a:t>
            </a:r>
            <a:r>
              <a:rPr lang="pl-PL" sz="1600" b="1" i="1" dirty="0" smtClean="0">
                <a:solidFill>
                  <a:schemeClr val="bg1"/>
                </a:solidFill>
                <a:latin typeface="Cambria" pitchFamily="18" charset="0"/>
              </a:rPr>
              <a:t> of Solaris Team</a:t>
            </a:r>
            <a:endParaRPr lang="pl-PL" sz="1600" b="1" i="1" dirty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endParaRPr lang="pl-PL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078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268413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411760" y="6525345"/>
            <a:ext cx="6408712" cy="14401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sz="1200" b="1" smtClean="0">
                <a:solidFill>
                  <a:schemeClr val="bg1"/>
                </a:solidFill>
                <a:latin typeface="+mn-lt"/>
              </a:rPr>
              <a:t>A.I. Wawrzyniak, SOLARIS  Status -  XXII ESLS Workshop, ESRF, Grenoble, France</a:t>
            </a:r>
            <a:endParaRPr lang="en-US" sz="12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2133600" cy="476250"/>
          </a:xfrm>
        </p:spPr>
        <p:txBody>
          <a:bodyPr/>
          <a:lstStyle/>
          <a:p>
            <a:pPr>
              <a:defRPr/>
            </a:pPr>
            <a:fld id="{6A3D0424-634E-459B-9508-F617EEA380C9}" type="slidenum">
              <a:rPr lang="en-US" sz="1200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1</a:t>
            </a:fld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79512" y="5085184"/>
            <a:ext cx="27669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i="1" dirty="0" smtClean="0">
                <a:solidFill>
                  <a:schemeClr val="bg1"/>
                </a:solidFill>
                <a:latin typeface="Cambria" pitchFamily="18" charset="0"/>
              </a:rPr>
              <a:t>NSRC Solaris</a:t>
            </a:r>
          </a:p>
          <a:p>
            <a:r>
              <a:rPr lang="pl-PL" sz="1400" b="1" i="1" dirty="0" err="1" smtClean="0">
                <a:solidFill>
                  <a:schemeClr val="bg1"/>
                </a:solidFill>
                <a:latin typeface="Cambria" pitchFamily="18" charset="0"/>
              </a:rPr>
              <a:t>Jagiellonian</a:t>
            </a:r>
            <a:r>
              <a:rPr lang="pl-PL" sz="1400" b="1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1400" b="1" i="1" dirty="0" err="1" smtClean="0">
                <a:solidFill>
                  <a:schemeClr val="bg1"/>
                </a:solidFill>
                <a:latin typeface="Cambria" pitchFamily="18" charset="0"/>
              </a:rPr>
              <a:t>University</a:t>
            </a:r>
            <a:endParaRPr lang="pl-PL" sz="1400" b="1" i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pl-PL" sz="1400" b="1" i="1" dirty="0" smtClean="0">
                <a:solidFill>
                  <a:schemeClr val="bg1"/>
                </a:solidFill>
                <a:latin typeface="Cambria" pitchFamily="18" charset="0"/>
              </a:rPr>
              <a:t>Czerwone Maki 98</a:t>
            </a:r>
          </a:p>
          <a:p>
            <a:r>
              <a:rPr lang="pl-PL" sz="1400" b="1" i="1" dirty="0" smtClean="0">
                <a:solidFill>
                  <a:schemeClr val="bg1"/>
                </a:solidFill>
                <a:latin typeface="Cambria" pitchFamily="18" charset="0"/>
              </a:rPr>
              <a:t>30-392 </a:t>
            </a:r>
            <a:r>
              <a:rPr lang="pl-PL" sz="1400" b="1" i="1" dirty="0" err="1" smtClean="0">
                <a:solidFill>
                  <a:schemeClr val="bg1"/>
                </a:solidFill>
                <a:latin typeface="Cambria" pitchFamily="18" charset="0"/>
              </a:rPr>
              <a:t>Krakow</a:t>
            </a:r>
            <a:endParaRPr lang="pl-PL" sz="1400" b="1" i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pl-PL" sz="1400" b="1" i="1" dirty="0" smtClean="0">
                <a:solidFill>
                  <a:schemeClr val="bg1"/>
                </a:solidFill>
                <a:latin typeface="Cambria" pitchFamily="18" charset="0"/>
              </a:rPr>
              <a:t>www.synchrotron.uj.edu.pl</a:t>
            </a:r>
          </a:p>
          <a:p>
            <a:r>
              <a:rPr lang="pl-PL" sz="1400" b="1" i="1" dirty="0" smtClean="0">
                <a:solidFill>
                  <a:schemeClr val="bg1"/>
                </a:solidFill>
                <a:latin typeface="Cambria" pitchFamily="18" charset="0"/>
              </a:rPr>
              <a:t>adriana.wawrzyniak@uj.edu.pl</a:t>
            </a:r>
            <a:endParaRPr lang="pl-PL" sz="14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107504" y="6498756"/>
            <a:ext cx="2602632" cy="242612"/>
          </a:xfrm>
        </p:spPr>
        <p:txBody>
          <a:bodyPr/>
          <a:lstStyle/>
          <a:p>
            <a:pPr>
              <a:defRPr/>
            </a:pPr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Tuesday, 25th November 2014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ole tekstowe 6"/>
          <p:cNvSpPr txBox="1">
            <a:spLocks noChangeArrowheads="1"/>
          </p:cNvSpPr>
          <p:nvPr/>
        </p:nvSpPr>
        <p:spPr bwMode="auto">
          <a:xfrm>
            <a:off x="3112995" y="135895"/>
            <a:ext cx="40319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l-PL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/>
              </a:rPr>
              <a:t>Storage Ring </a:t>
            </a:r>
            <a:r>
              <a:rPr lang="pl-PL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/>
              </a:rPr>
              <a:t>Magnets</a:t>
            </a:r>
            <a:endParaRPr lang="pl-PL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/>
            </a:endParaRPr>
          </a:p>
        </p:txBody>
      </p:sp>
      <p:sp>
        <p:nvSpPr>
          <p:cNvPr id="35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36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sp>
        <p:nvSpPr>
          <p:cNvPr id="37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10</a:t>
            </a:fld>
            <a:endParaRPr lang="en-US" sz="1200" dirty="0">
              <a:latin typeface="+mn-lt"/>
            </a:endParaRPr>
          </a:p>
        </p:txBody>
      </p:sp>
      <p:cxnSp>
        <p:nvCxnSpPr>
          <p:cNvPr id="38" name="Łącznik prostoliniowy 37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194" name="Picture 2" descr="C:\Users\Ada\Dropbox\Przekazane z aparatu\2014-10-14 13.21.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032" y="3716878"/>
            <a:ext cx="3648611" cy="273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71795" y="1004526"/>
            <a:ext cx="4920961" cy="51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/>
              <a:buChar char="•"/>
            </a:pPr>
            <a:r>
              <a:rPr lang="pl-PL" sz="1800" dirty="0" smtClean="0">
                <a:solidFill>
                  <a:srgbClr val="003399"/>
                </a:solidFill>
                <a:latin typeface="Cambria" pitchFamily="18" charset="0"/>
              </a:rPr>
              <a:t>Magnet </a:t>
            </a:r>
            <a:r>
              <a:rPr lang="pl-PL" sz="1800" dirty="0" err="1" smtClean="0">
                <a:solidFill>
                  <a:srgbClr val="003399"/>
                </a:solidFill>
                <a:latin typeface="Cambria" pitchFamily="18" charset="0"/>
              </a:rPr>
              <a:t>yokes</a:t>
            </a:r>
            <a:r>
              <a:rPr lang="pl-PL" sz="1800" dirty="0" smtClean="0">
                <a:solidFill>
                  <a:srgbClr val="003399"/>
                </a:solidFill>
                <a:latin typeface="Cambria" pitchFamily="18" charset="0"/>
              </a:rPr>
              <a:t> of 1 DBA </a:t>
            </a:r>
            <a:r>
              <a:rPr lang="pl-PL" sz="1800" dirty="0" err="1" smtClean="0">
                <a:solidFill>
                  <a:srgbClr val="003399"/>
                </a:solidFill>
                <a:latin typeface="Cambria" pitchFamily="18" charset="0"/>
              </a:rPr>
              <a:t>cell</a:t>
            </a:r>
            <a:r>
              <a:rPr lang="pl-PL" sz="1800" dirty="0" smtClean="0">
                <a:solidFill>
                  <a:srgbClr val="003399"/>
                </a:solidFill>
                <a:latin typeface="Cambria" pitchFamily="18" charset="0"/>
              </a:rPr>
              <a:t>  </a:t>
            </a:r>
            <a:r>
              <a:rPr lang="pl-PL" sz="1800" dirty="0" err="1" smtClean="0">
                <a:solidFill>
                  <a:srgbClr val="003399"/>
                </a:solidFill>
                <a:latin typeface="Cambria" pitchFamily="18" charset="0"/>
              </a:rPr>
              <a:t>are</a:t>
            </a:r>
            <a:r>
              <a:rPr lang="pl-PL" sz="18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800" dirty="0" err="1" smtClean="0">
                <a:solidFill>
                  <a:srgbClr val="003399"/>
                </a:solidFill>
                <a:latin typeface="Cambria" pitchFamily="18" charset="0"/>
              </a:rPr>
              <a:t>machined</a:t>
            </a:r>
            <a:r>
              <a:rPr lang="pl-PL" sz="1800" dirty="0" smtClean="0">
                <a:solidFill>
                  <a:srgbClr val="003399"/>
                </a:solidFill>
                <a:latin typeface="Cambria" pitchFamily="18" charset="0"/>
              </a:rPr>
              <a:t> from one </a:t>
            </a:r>
            <a:r>
              <a:rPr lang="en-US" sz="1800" dirty="0" smtClean="0">
                <a:solidFill>
                  <a:srgbClr val="003399"/>
                </a:solidFill>
                <a:latin typeface="Cambria" pitchFamily="18" charset="0"/>
              </a:rPr>
              <a:t>solid iron</a:t>
            </a:r>
            <a:r>
              <a:rPr lang="pl-PL" sz="1800" dirty="0" smtClean="0">
                <a:solidFill>
                  <a:srgbClr val="003399"/>
                </a:solidFill>
                <a:latin typeface="Cambria" pitchFamily="18" charset="0"/>
              </a:rPr>
              <a:t> </a:t>
            </a:r>
            <a:r>
              <a:rPr lang="pl-PL" sz="1800" dirty="0" err="1" smtClean="0">
                <a:solidFill>
                  <a:srgbClr val="003399"/>
                </a:solidFill>
                <a:latin typeface="Cambria" pitchFamily="18" charset="0"/>
              </a:rPr>
              <a:t>block</a:t>
            </a:r>
            <a:r>
              <a:rPr lang="pl-PL" sz="1800" dirty="0" smtClean="0">
                <a:solidFill>
                  <a:srgbClr val="003399"/>
                </a:solidFill>
                <a:latin typeface="Cambria" pitchFamily="18" charset="0"/>
              </a:rPr>
              <a:t>; high precision of  25µm</a:t>
            </a:r>
            <a:r>
              <a:rPr lang="en-US" sz="1800" dirty="0" smtClean="0">
                <a:solidFill>
                  <a:srgbClr val="003399"/>
                </a:solidFill>
                <a:latin typeface="Cambria" pitchFamily="18" charset="0"/>
              </a:rPr>
              <a:t>, ~</a:t>
            </a:r>
            <a:r>
              <a:rPr lang="pl-PL" sz="1800" dirty="0">
                <a:solidFill>
                  <a:srgbClr val="003399"/>
                </a:solidFill>
                <a:latin typeface="Cambria" pitchFamily="18" charset="0"/>
              </a:rPr>
              <a:t>4</a:t>
            </a:r>
            <a:r>
              <a:rPr lang="en-US" sz="1800" dirty="0" smtClean="0">
                <a:solidFill>
                  <a:srgbClr val="003399"/>
                </a:solidFill>
                <a:latin typeface="Cambria" pitchFamily="18" charset="0"/>
              </a:rPr>
              <a:t>.5 </a:t>
            </a:r>
            <a:r>
              <a:rPr lang="en-US" sz="1800" dirty="0">
                <a:solidFill>
                  <a:srgbClr val="003399"/>
                </a:solidFill>
                <a:latin typeface="Cambria" pitchFamily="18" charset="0"/>
              </a:rPr>
              <a:t>m, </a:t>
            </a:r>
            <a:r>
              <a:rPr lang="en-US" sz="1800" dirty="0" smtClean="0">
                <a:solidFill>
                  <a:srgbClr val="003399"/>
                </a:solidFill>
                <a:latin typeface="Cambria" pitchFamily="18" charset="0"/>
              </a:rPr>
              <a:t>~</a:t>
            </a:r>
            <a:r>
              <a:rPr lang="pl-PL" sz="1800" dirty="0" smtClean="0">
                <a:solidFill>
                  <a:srgbClr val="003399"/>
                </a:solidFill>
                <a:latin typeface="Cambria" pitchFamily="18" charset="0"/>
              </a:rPr>
              <a:t>7.5</a:t>
            </a:r>
            <a:r>
              <a:rPr lang="en-US" sz="1800" dirty="0" smtClean="0">
                <a:solidFill>
                  <a:srgbClr val="003399"/>
                </a:solidFill>
                <a:latin typeface="Cambria" pitchFamily="18" charset="0"/>
              </a:rPr>
              <a:t> Tons</a:t>
            </a:r>
            <a:endParaRPr lang="pl-PL" sz="1800" dirty="0" smtClean="0">
              <a:solidFill>
                <a:srgbClr val="003399"/>
              </a:solidFill>
              <a:latin typeface="Cambria" pitchFamily="18" charset="0"/>
            </a:endParaRPr>
          </a:p>
          <a:p>
            <a:pPr marL="0" indent="0">
              <a:buNone/>
            </a:pPr>
            <a:endParaRPr lang="pl-PL" sz="1800" kern="0" dirty="0" smtClean="0"/>
          </a:p>
          <a:p>
            <a:pPr>
              <a:buFont typeface="Arial"/>
              <a:buChar char="•"/>
            </a:pPr>
            <a:r>
              <a:rPr lang="en-GB" sz="1800" kern="0" dirty="0" smtClean="0"/>
              <a:t>All Magnets delivered, 10/12 placed on stands in storage ring.</a:t>
            </a:r>
          </a:p>
          <a:p>
            <a:pPr>
              <a:buFont typeface="Arial"/>
              <a:buChar char="•"/>
            </a:pPr>
            <a:r>
              <a:rPr lang="en-GB" sz="1800" kern="0" dirty="0" smtClean="0"/>
              <a:t>Encountered greater sag of lower half than expected (~600 to 700 µm, expected (FEM) ~10 µm)</a:t>
            </a:r>
          </a:p>
          <a:p>
            <a:pPr>
              <a:buFont typeface="Arial"/>
              <a:buChar char="•"/>
            </a:pPr>
            <a:r>
              <a:rPr lang="en-GB" sz="1800" kern="0" dirty="0" smtClean="0"/>
              <a:t>Caused delay for installation</a:t>
            </a:r>
          </a:p>
          <a:p>
            <a:pPr>
              <a:buFont typeface="Arial"/>
              <a:buChar char="•"/>
            </a:pPr>
            <a:r>
              <a:rPr lang="en-GB" sz="1800" kern="0" dirty="0" smtClean="0"/>
              <a:t>Resolved by rectification procedure Installation time including corrective procedures &amp; tests ~30 hours</a:t>
            </a:r>
          </a:p>
          <a:p>
            <a:pPr>
              <a:buFont typeface="Arial"/>
              <a:buChar char="•"/>
            </a:pPr>
            <a:r>
              <a:rPr lang="en-GB" sz="1800" kern="0" dirty="0" smtClean="0"/>
              <a:t>One coil may have isolation problems (being solved)</a:t>
            </a:r>
          </a:p>
          <a:p>
            <a:pPr>
              <a:buFont typeface="Arial"/>
              <a:buChar char="•"/>
            </a:pPr>
            <a:r>
              <a:rPr lang="en-GB" sz="1800" kern="0" dirty="0" smtClean="0"/>
              <a:t>One magnet not accepted (out of spec gradient) and substituted by MAX IV’s 1</a:t>
            </a:r>
            <a:r>
              <a:rPr lang="en-GB" sz="1800" kern="0" baseline="30000" dirty="0" smtClean="0"/>
              <a:t>st</a:t>
            </a:r>
            <a:r>
              <a:rPr lang="en-GB" sz="1800" kern="0" dirty="0" smtClean="0"/>
              <a:t> magnet.</a:t>
            </a:r>
            <a:endParaRPr lang="en-GB" sz="1800" kern="0" dirty="0"/>
          </a:p>
        </p:txBody>
      </p:sp>
      <p:pic>
        <p:nvPicPr>
          <p:cNvPr id="3074" name="Picture 2" descr="C:\Users\Ada\Dropbox\Przekazane z aparatu\2014-10-14 13.25.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92024"/>
            <a:ext cx="2427734" cy="323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5987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pic>
        <p:nvPicPr>
          <p:cNvPr id="6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2603971" y="81066"/>
            <a:ext cx="457358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Storage Ring</a:t>
            </a:r>
          </a:p>
          <a:p>
            <a:pPr algn="ctr" eaLnBrk="1" hangingPunct="1"/>
            <a:r>
              <a:rPr lang="pl-P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Vacuum</a:t>
            </a: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Chambers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11</a:t>
            </a:fld>
            <a:endParaRPr lang="en-US" sz="1200" dirty="0">
              <a:latin typeface="+mn-lt"/>
            </a:endParaRPr>
          </a:p>
        </p:txBody>
      </p:sp>
      <p:cxnSp>
        <p:nvCxnSpPr>
          <p:cNvPr id="8" name="Łącznik prostoliniowy 7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Subtitle 2"/>
          <p:cNvSpPr txBox="1">
            <a:spLocks/>
          </p:cNvSpPr>
          <p:nvPr/>
        </p:nvSpPr>
        <p:spPr>
          <a:xfrm>
            <a:off x="210126" y="973436"/>
            <a:ext cx="8538338" cy="54078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/>
              <a:buChar char="•"/>
            </a:pPr>
            <a:r>
              <a:rPr lang="en-GB" sz="2000" kern="0" dirty="0" smtClean="0"/>
              <a:t>Storage ring vacuum chambers </a:t>
            </a:r>
            <a:r>
              <a:rPr lang="en-GB" sz="2000" kern="0" dirty="0" smtClean="0">
                <a:solidFill>
                  <a:srgbClr val="000000"/>
                </a:solidFill>
              </a:rPr>
              <a:t>being manufactured at FMB Berlin.</a:t>
            </a:r>
            <a:endParaRPr lang="pl-PL" sz="2000" dirty="0" smtClean="0"/>
          </a:p>
          <a:p>
            <a:pPr>
              <a:buFont typeface="Arial"/>
              <a:buChar char="•"/>
            </a:pPr>
            <a:r>
              <a:rPr lang="en-GB" sz="2000" dirty="0" smtClean="0"/>
              <a:t>Delivery </a:t>
            </a:r>
            <a:r>
              <a:rPr lang="en-GB" sz="2000" dirty="0"/>
              <a:t>of DBA chambers come with assembled photon absorbers</a:t>
            </a:r>
          </a:p>
          <a:p>
            <a:pPr>
              <a:buFont typeface="Arial"/>
              <a:buChar char="•"/>
            </a:pPr>
            <a:r>
              <a:rPr lang="en-GB" sz="2000" dirty="0"/>
              <a:t>Two DBA chambers have been delivered</a:t>
            </a:r>
            <a:r>
              <a:rPr lang="pl-PL" sz="2000" dirty="0"/>
              <a:t> </a:t>
            </a:r>
            <a:r>
              <a:rPr lang="en-GB" sz="2000" kern="0" dirty="0">
                <a:solidFill>
                  <a:srgbClr val="000000"/>
                </a:solidFill>
              </a:rPr>
              <a:t>end </a:t>
            </a:r>
            <a:r>
              <a:rPr lang="pl-PL" sz="2000" kern="0" dirty="0">
                <a:solidFill>
                  <a:srgbClr val="000000"/>
                </a:solidFill>
              </a:rPr>
              <a:t>of </a:t>
            </a:r>
            <a:r>
              <a:rPr lang="pl-PL" sz="2000" kern="0" dirty="0" err="1">
                <a:solidFill>
                  <a:srgbClr val="000000"/>
                </a:solidFill>
              </a:rPr>
              <a:t>June</a:t>
            </a:r>
            <a:r>
              <a:rPr lang="en-GB" sz="2000" kern="0" dirty="0">
                <a:solidFill>
                  <a:srgbClr val="000000"/>
                </a:solidFill>
              </a:rPr>
              <a:t> 2014</a:t>
            </a:r>
            <a:r>
              <a:rPr lang="en-GB" sz="2000" dirty="0"/>
              <a:t>, assembled, baked and installed, BUT</a:t>
            </a:r>
            <a:r>
              <a:rPr lang="en-GB" sz="2000" dirty="0" smtClean="0"/>
              <a:t>…</a:t>
            </a: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5123" name="Picture 3" descr="C:\Users\Ada\Pictures\Od NOKIA Lumia 610 NFC\Z aparatu\WP_0009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" y="2777424"/>
            <a:ext cx="4472474" cy="335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Ada\Pictures\Od NOKIA Lumia 610 NFC\Z aparatu\WP_001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95" y="2795275"/>
            <a:ext cx="4448674" cy="33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3039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Jarek\Desktop\model magnesu bez sag-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72" y="1906885"/>
            <a:ext cx="2505200" cy="146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02049" y="1024596"/>
            <a:ext cx="8630447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3399"/>
              </a:buClr>
            </a:pPr>
            <a:r>
              <a:rPr lang="en-GB" sz="1600" u="sng" dirty="0" smtClean="0">
                <a:latin typeface="Cambria" pitchFamily="18" charset="0"/>
              </a:rPr>
              <a:t>During the installation and assembling of the magnet and </a:t>
            </a:r>
            <a:r>
              <a:rPr lang="en-GB" sz="1600" u="sng" dirty="0" err="1" smtClean="0">
                <a:latin typeface="Cambria" pitchFamily="18" charset="0"/>
              </a:rPr>
              <a:t>achromat</a:t>
            </a:r>
            <a:r>
              <a:rPr lang="en-GB" sz="1600" u="sng" dirty="0" smtClean="0">
                <a:latin typeface="Cambria" pitchFamily="18" charset="0"/>
              </a:rPr>
              <a:t> vacuum chamber, following </a:t>
            </a:r>
            <a:r>
              <a:rPr lang="en-US" sz="1600" u="sng" dirty="0" smtClean="0">
                <a:latin typeface="Cambria" pitchFamily="18" charset="0"/>
              </a:rPr>
              <a:t>problems have appeared: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3399"/>
              </a:buClr>
            </a:pPr>
            <a:r>
              <a:rPr lang="en-US" sz="1600" dirty="0" err="1" smtClean="0">
                <a:latin typeface="Cambria" pitchFamily="18" charset="0"/>
              </a:rPr>
              <a:t>Achromat</a:t>
            </a:r>
            <a:r>
              <a:rPr lang="en-US" sz="1600" dirty="0" smtClean="0">
                <a:latin typeface="Cambria" pitchFamily="18" charset="0"/>
              </a:rPr>
              <a:t> sags more than anticipated from FEM calculations</a:t>
            </a:r>
          </a:p>
          <a:p>
            <a:pPr marL="800100" lvl="1" indent="-342900" algn="just">
              <a:lnSpc>
                <a:spcPct val="150000"/>
              </a:lnSpc>
              <a:spcBef>
                <a:spcPct val="50000"/>
              </a:spcBef>
              <a:buClr>
                <a:srgbClr val="003399"/>
              </a:buClr>
              <a:buFont typeface="+mj-lt"/>
              <a:buAutoNum type="alphaLcParenR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FEM results</a:t>
            </a:r>
            <a:r>
              <a:rPr lang="en-US" sz="1600" dirty="0" smtClean="0">
                <a:latin typeface="Cambria" pitchFamily="18" charset="0"/>
              </a:rPr>
              <a:t>: ~10 µm for both half's of the magnet </a:t>
            </a:r>
          </a:p>
          <a:p>
            <a:pPr marL="800100" lvl="1" indent="-342900" algn="just">
              <a:lnSpc>
                <a:spcPct val="150000"/>
              </a:lnSpc>
              <a:spcBef>
                <a:spcPct val="50000"/>
              </a:spcBef>
              <a:buClr>
                <a:srgbClr val="003399"/>
              </a:buClr>
              <a:buFont typeface="+mj-lt"/>
              <a:buAutoNum type="alphaLcParenR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Reality</a:t>
            </a:r>
            <a:r>
              <a:rPr lang="en-US" sz="1600" dirty="0" smtClean="0">
                <a:latin typeface="Cambria" pitchFamily="18" charset="0"/>
              </a:rPr>
              <a:t>: ~500 µm </a:t>
            </a:r>
          </a:p>
          <a:p>
            <a:pPr lvl="1" algn="just">
              <a:spcBef>
                <a:spcPts val="0"/>
              </a:spcBef>
              <a:buClr>
                <a:srgbClr val="003399"/>
              </a:buClr>
            </a:pPr>
            <a:r>
              <a:rPr lang="en-US" sz="1400" dirty="0" smtClean="0">
                <a:latin typeface="Cambria" pitchFamily="18" charset="0"/>
              </a:rPr>
              <a:t>(proved by independent measurements using laser tracker, measuring arm; spirit level, and confirmed from </a:t>
            </a:r>
            <a:r>
              <a:rPr lang="en-US" sz="1400" dirty="0" err="1" smtClean="0">
                <a:latin typeface="Cambria" pitchFamily="18" charset="0"/>
              </a:rPr>
              <a:t>Danfysik</a:t>
            </a:r>
            <a:r>
              <a:rPr lang="en-US" sz="1400" dirty="0" smtClean="0">
                <a:latin typeface="Cambria" pitchFamily="18" charset="0"/>
              </a:rPr>
              <a:t> measurements and from milling factory)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2627784" y="44624"/>
            <a:ext cx="4608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itchFamily="18" charset="0"/>
              </a:rPr>
              <a:t>Storage ring installation</a:t>
            </a:r>
            <a:endParaRPr lang="en-GB" sz="28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663787" y="580509"/>
            <a:ext cx="4572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3399"/>
              </a:buClr>
            </a:pPr>
            <a:r>
              <a:rPr lang="pl-P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Problems</a:t>
            </a: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with the achromat and </a:t>
            </a:r>
            <a:r>
              <a:rPr lang="pl-P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VK’s</a:t>
            </a: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#1</a:t>
            </a:r>
            <a:endParaRPr lang="en-GB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63807"/>
            <a:ext cx="4569617" cy="17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1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sp>
        <p:nvSpPr>
          <p:cNvPr id="1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12</a:t>
            </a:fld>
            <a:endParaRPr lang="en-US" sz="1200" dirty="0">
              <a:latin typeface="+mn-lt"/>
            </a:endParaRPr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8627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21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sp>
        <p:nvSpPr>
          <p:cNvPr id="22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13</a:t>
            </a:fld>
            <a:endParaRPr lang="en-US" sz="1200" dirty="0">
              <a:latin typeface="+mn-lt"/>
            </a:endParaRPr>
          </a:p>
        </p:txBody>
      </p:sp>
      <p:cxnSp>
        <p:nvCxnSpPr>
          <p:cNvPr id="23" name="Łącznik prostoliniowy 22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Obraz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477" y="3521853"/>
            <a:ext cx="4578050" cy="298476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2132856"/>
            <a:ext cx="3707904" cy="107441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813277" y="980728"/>
            <a:ext cx="501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DBA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weights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tones and is supported by 3 feet, therefore it may sink of its own weight.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820023" y="1556792"/>
            <a:ext cx="54466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approximate shape has two maxima at trailing and leading edges and minimum in the mi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dle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length on the inner side.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believe that deformation affect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only decoupled yokes. The block is rigid when yokes are joined with 35 M16 bolts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980728"/>
            <a:ext cx="3352800" cy="922020"/>
          </a:xfrm>
          <a:prstGeom prst="rect">
            <a:avLst/>
          </a:prstGeom>
        </p:spPr>
      </p:pic>
      <p:pic>
        <p:nvPicPr>
          <p:cNvPr id="8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1"/>
          <p:cNvSpPr>
            <a:spLocks noChangeArrowheads="1"/>
          </p:cNvSpPr>
          <p:nvPr/>
        </p:nvSpPr>
        <p:spPr bwMode="auto">
          <a:xfrm>
            <a:off x="2591780" y="51970"/>
            <a:ext cx="39604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Cambria" pitchFamily="18" charset="0"/>
              </a:rPr>
              <a:t>DBA </a:t>
            </a:r>
            <a:r>
              <a:rPr lang="pl-PL" sz="3200" b="1" dirty="0" err="1" smtClean="0">
                <a:solidFill>
                  <a:schemeClr val="bg1"/>
                </a:solidFill>
                <a:latin typeface="Cambria" pitchFamily="18" charset="0"/>
              </a:rPr>
              <a:t>Magnets</a:t>
            </a:r>
            <a:r>
              <a:rPr lang="pl-PL" sz="3200" b="1" dirty="0" smtClean="0">
                <a:solidFill>
                  <a:schemeClr val="bg1"/>
                </a:solidFill>
                <a:latin typeface="Cambria" pitchFamily="18" charset="0"/>
              </a:rPr>
              <a:t> Sag </a:t>
            </a:r>
            <a:endParaRPr lang="pl-PL" sz="32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-12170" y="4752288"/>
            <a:ext cx="53625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measure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rectif</a:t>
            </a:r>
            <a:r>
              <a:rPr lang="pl-P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this deformation using dedicated instruments: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 measuring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actuator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dial gauges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28" y="3212113"/>
            <a:ext cx="3608023" cy="1503541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9107" y="5230114"/>
            <a:ext cx="586991" cy="1397724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319" y="5230114"/>
            <a:ext cx="692974" cy="146538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7361" y="5369018"/>
            <a:ext cx="1381997" cy="118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459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19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sp>
        <p:nvSpPr>
          <p:cNvPr id="20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14</a:t>
            </a:fld>
            <a:endParaRPr lang="en-US" sz="1200" dirty="0">
              <a:latin typeface="+mn-lt"/>
            </a:endParaRPr>
          </a:p>
        </p:txBody>
      </p:sp>
      <p:cxnSp>
        <p:nvCxnSpPr>
          <p:cNvPr id="21" name="Łącznik prostoliniowy 20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26998"/>
            <a:ext cx="5451138" cy="319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4354" r="12406" b="4510"/>
          <a:stretch/>
        </p:blipFill>
        <p:spPr bwMode="auto">
          <a:xfrm>
            <a:off x="6012160" y="3551903"/>
            <a:ext cx="2808312" cy="3225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4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89628" y="1052736"/>
            <a:ext cx="863044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3399"/>
              </a:buClr>
            </a:pPr>
            <a:r>
              <a:rPr lang="en-GB" sz="1600" u="sng" dirty="0" smtClean="0">
                <a:latin typeface="Cambria" pitchFamily="18" charset="0"/>
              </a:rPr>
              <a:t>During the installation and assembling of the magnet and </a:t>
            </a:r>
            <a:r>
              <a:rPr lang="en-GB" sz="1600" u="sng" dirty="0" err="1" smtClean="0">
                <a:latin typeface="Cambria" pitchFamily="18" charset="0"/>
              </a:rPr>
              <a:t>achromat</a:t>
            </a:r>
            <a:r>
              <a:rPr lang="en-GB" sz="1600" u="sng" dirty="0" smtClean="0">
                <a:latin typeface="Cambria" pitchFamily="18" charset="0"/>
              </a:rPr>
              <a:t> vacuum chamber, following </a:t>
            </a:r>
            <a:r>
              <a:rPr lang="en-US" sz="1600" u="sng" dirty="0" smtClean="0">
                <a:latin typeface="Cambria" pitchFamily="18" charset="0"/>
              </a:rPr>
              <a:t>problems have appeared: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3399"/>
              </a:buClr>
            </a:pPr>
            <a:r>
              <a:rPr lang="en-US" sz="1600" dirty="0" smtClean="0">
                <a:latin typeface="Cambria" pitchFamily="18" charset="0"/>
              </a:rPr>
              <a:t>Wrong tolerances between the two cooperating components: the peg of the BPM and the groove of the magnet. These problems are being corrected by shaving material off  the top surface.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2627784" y="44624"/>
            <a:ext cx="4608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itchFamily="18" charset="0"/>
              </a:rPr>
              <a:t>Storage ring installation</a:t>
            </a:r>
            <a:endParaRPr lang="en-GB" sz="28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663787" y="580509"/>
            <a:ext cx="4572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3399"/>
              </a:buClr>
            </a:pPr>
            <a:r>
              <a:rPr lang="pl-P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Problems</a:t>
            </a: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with the achromat and </a:t>
            </a:r>
            <a:r>
              <a:rPr lang="pl-P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VK’s</a:t>
            </a: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#2</a:t>
            </a:r>
            <a:endParaRPr lang="en-GB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89628" y="6377553"/>
            <a:ext cx="11063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 err="1" smtClean="0">
                <a:latin typeface="Cambria" pitchFamily="18" charset="0"/>
              </a:rPr>
              <a:t>Ph</a:t>
            </a:r>
            <a:r>
              <a:rPr lang="pl-PL" sz="1100" dirty="0" err="1" smtClean="0">
                <a:latin typeface="Cambria" pitchFamily="18" charset="0"/>
              </a:rPr>
              <a:t>ot</a:t>
            </a:r>
            <a:r>
              <a:rPr lang="pl-PL" sz="1100" dirty="0" smtClean="0">
                <a:latin typeface="Cambria" pitchFamily="18" charset="0"/>
              </a:rPr>
              <a:t>. D. </a:t>
            </a:r>
            <a:r>
              <a:rPr lang="pl-PL" sz="1100" dirty="0" err="1" smtClean="0">
                <a:latin typeface="Cambria" pitchFamily="18" charset="0"/>
              </a:rPr>
              <a:t>Einfeld</a:t>
            </a:r>
            <a:endParaRPr lang="en-GB" sz="1100" dirty="0"/>
          </a:p>
        </p:txBody>
      </p:sp>
      <p:pic>
        <p:nvPicPr>
          <p:cNvPr id="14" name="Picture 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4252" r="6823" b="6284"/>
          <a:stretch/>
        </p:blipFill>
        <p:spPr bwMode="auto">
          <a:xfrm>
            <a:off x="190025" y="4005064"/>
            <a:ext cx="1709224" cy="2380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" name="Łącznik prosty ze strzałką 14"/>
          <p:cNvCxnSpPr/>
          <p:nvPr/>
        </p:nvCxnSpPr>
        <p:spPr>
          <a:xfrm flipV="1">
            <a:off x="1475656" y="4725144"/>
            <a:ext cx="2664296" cy="43963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 flipH="1" flipV="1">
            <a:off x="4139952" y="4437112"/>
            <a:ext cx="3528392" cy="68698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Picture 2" descr="C:\Users\Ada\Dropbox\Przekazane z aparatu\2014-10-14 14.44.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013" y="949841"/>
            <a:ext cx="3323861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5005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19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sp>
        <p:nvSpPr>
          <p:cNvPr id="20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15</a:t>
            </a:fld>
            <a:endParaRPr lang="en-US" sz="1200" dirty="0">
              <a:latin typeface="+mn-lt"/>
            </a:endParaRPr>
          </a:p>
        </p:txBody>
      </p:sp>
      <p:cxnSp>
        <p:nvCxnSpPr>
          <p:cNvPr id="21" name="Łącznik prostoliniowy 20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124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0025" y="1268760"/>
            <a:ext cx="863044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3399"/>
              </a:buClr>
            </a:pPr>
            <a:r>
              <a:rPr lang="en-GB" sz="1600" u="sng" dirty="0" smtClean="0">
                <a:latin typeface="Cambria" pitchFamily="18" charset="0"/>
              </a:rPr>
              <a:t>During the installation and assembling of the magnet and </a:t>
            </a:r>
            <a:r>
              <a:rPr lang="en-GB" sz="1600" u="sng" dirty="0" err="1" smtClean="0">
                <a:latin typeface="Cambria" pitchFamily="18" charset="0"/>
              </a:rPr>
              <a:t>achromat</a:t>
            </a:r>
            <a:r>
              <a:rPr lang="en-GB" sz="1600" u="sng" dirty="0" smtClean="0">
                <a:latin typeface="Cambria" pitchFamily="18" charset="0"/>
              </a:rPr>
              <a:t> vacuum chamber, following problems have appeared: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3399"/>
              </a:buClr>
            </a:pPr>
            <a:r>
              <a:rPr lang="en-GB" sz="1600" dirty="0" smtClean="0">
                <a:latin typeface="Cambria" pitchFamily="18" charset="0"/>
              </a:rPr>
              <a:t>Collision between the vacuum chamber a</a:t>
            </a:r>
            <a:r>
              <a:rPr lang="pl-PL" sz="1600" dirty="0" smtClean="0">
                <a:latin typeface="Cambria" pitchFamily="18" charset="0"/>
              </a:rPr>
              <a:t>n</a:t>
            </a:r>
            <a:r>
              <a:rPr lang="en-GB" sz="1600" dirty="0" smtClean="0">
                <a:latin typeface="Cambria" pitchFamily="18" charset="0"/>
              </a:rPr>
              <a:t>d the </a:t>
            </a:r>
            <a:r>
              <a:rPr lang="en-GB" sz="1600" dirty="0" err="1" smtClean="0">
                <a:latin typeface="Cambria" pitchFamily="18" charset="0"/>
              </a:rPr>
              <a:t>sextupole</a:t>
            </a:r>
            <a:r>
              <a:rPr lang="en-GB" sz="1600" dirty="0" smtClean="0">
                <a:latin typeface="Cambria" pitchFamily="18" charset="0"/>
              </a:rPr>
              <a:t> magnets inside the </a:t>
            </a:r>
            <a:r>
              <a:rPr lang="en-GB" sz="1600" dirty="0" err="1" smtClean="0">
                <a:latin typeface="Cambria" pitchFamily="18" charset="0"/>
              </a:rPr>
              <a:t>achromat</a:t>
            </a:r>
            <a:endParaRPr lang="en-GB" sz="1600" dirty="0" smtClean="0">
              <a:latin typeface="Cambria" pitchFamily="18" charset="0"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2627784" y="44624"/>
            <a:ext cx="4608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itchFamily="18" charset="0"/>
              </a:rPr>
              <a:t>Storage ring installation</a:t>
            </a:r>
            <a:endParaRPr lang="en-GB" sz="28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663787" y="580509"/>
            <a:ext cx="4572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3399"/>
              </a:buClr>
            </a:pPr>
            <a:r>
              <a:rPr lang="pl-P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Problems</a:t>
            </a: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with the achromat and </a:t>
            </a:r>
            <a:r>
              <a:rPr lang="pl-P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VK’s</a:t>
            </a: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#3</a:t>
            </a:r>
            <a:endParaRPr lang="en-GB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2" name="Obraz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5" y="3212976"/>
            <a:ext cx="3133467" cy="3055497"/>
          </a:xfrm>
          <a:prstGeom prst="rect">
            <a:avLst/>
          </a:prstGeom>
        </p:spPr>
      </p:pic>
      <p:pic>
        <p:nvPicPr>
          <p:cNvPr id="13" name="Obraz 12" descr="C:\Users\Ada\Pictures\Od NOKIA Lumia 610 NFC\Z aparatu\WP_00137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38328"/>
            <a:ext cx="2793350" cy="209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 descr="C:\Users\Ada\Pictures\Od NOKIA Lumia 610 NFC\Z aparatu\WP_001372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286" y="2738328"/>
            <a:ext cx="2046714" cy="15352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Łącznik prosty ze strzałką 14"/>
          <p:cNvCxnSpPr/>
          <p:nvPr/>
        </p:nvCxnSpPr>
        <p:spPr>
          <a:xfrm flipH="1">
            <a:off x="5592536" y="3663764"/>
            <a:ext cx="1643288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2" descr="D:\Solaris Publications\Solaris\MAC Solaris - 07\zdjęcia\Top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1957" y="4438650"/>
            <a:ext cx="3828043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189628" y="6377553"/>
            <a:ext cx="10342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 err="1" smtClean="0">
                <a:latin typeface="Cambria" pitchFamily="18" charset="0"/>
              </a:rPr>
              <a:t>Ph</a:t>
            </a:r>
            <a:r>
              <a:rPr lang="pl-PL" sz="1100" dirty="0" err="1" smtClean="0">
                <a:latin typeface="Cambria" pitchFamily="18" charset="0"/>
              </a:rPr>
              <a:t>ot</a:t>
            </a:r>
            <a:r>
              <a:rPr lang="pl-PL" sz="1100" dirty="0" smtClean="0">
                <a:latin typeface="Cambria" pitchFamily="18" charset="0"/>
              </a:rPr>
              <a:t>. P. </a:t>
            </a:r>
            <a:r>
              <a:rPr lang="pl-PL" sz="1100" dirty="0" err="1" smtClean="0">
                <a:latin typeface="Cambria" pitchFamily="18" charset="0"/>
              </a:rPr>
              <a:t>Bulira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344385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22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sp>
        <p:nvSpPr>
          <p:cNvPr id="23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16</a:t>
            </a:fld>
            <a:endParaRPr lang="en-US" sz="1200" dirty="0">
              <a:latin typeface="+mn-lt"/>
            </a:endParaRPr>
          </a:p>
        </p:txBody>
      </p:sp>
      <p:cxnSp>
        <p:nvCxnSpPr>
          <p:cNvPr id="24" name="Łącznik prostoliniowy 23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101" name="Picture 5" descr="D:\Solaris Publications\Solaris\MAC Solaris - 07\zdjęcia\IMG_19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3068960"/>
            <a:ext cx="7702400" cy="3609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0025" y="1052736"/>
            <a:ext cx="8630447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3399"/>
              </a:buClr>
            </a:pPr>
            <a:r>
              <a:rPr lang="en-GB" sz="1600" dirty="0" smtClean="0">
                <a:latin typeface="Cambria" pitchFamily="18" charset="0"/>
              </a:rPr>
              <a:t>In order to proceed with the storage ring vacuum installation, following steps </a:t>
            </a:r>
            <a:r>
              <a:rPr lang="pl-PL" sz="1600" dirty="0" err="1" smtClean="0">
                <a:latin typeface="Cambria" pitchFamily="18" charset="0"/>
              </a:rPr>
              <a:t>will</a:t>
            </a:r>
            <a:r>
              <a:rPr lang="pl-PL" sz="1600" dirty="0" smtClean="0">
                <a:latin typeface="Cambria" pitchFamily="18" charset="0"/>
              </a:rPr>
              <a:t> be </a:t>
            </a:r>
            <a:r>
              <a:rPr lang="en-GB" sz="1600" dirty="0" smtClean="0">
                <a:latin typeface="Cambria" pitchFamily="18" charset="0"/>
              </a:rPr>
              <a:t>applied:</a:t>
            </a:r>
          </a:p>
          <a:p>
            <a:pPr marL="342900" indent="-342900" algn="just">
              <a:lnSpc>
                <a:spcPct val="150000"/>
              </a:lnSpc>
              <a:spcBef>
                <a:spcPct val="50000"/>
              </a:spcBef>
              <a:buClr>
                <a:srgbClr val="003399"/>
              </a:buClr>
              <a:buFont typeface="+mj-lt"/>
              <a:buAutoNum type="arabicPeriod"/>
            </a:pPr>
            <a:r>
              <a:rPr lang="en-GB" sz="1600" dirty="0" smtClean="0">
                <a:latin typeface="Cambria" pitchFamily="18" charset="0"/>
              </a:rPr>
              <a:t>Rectification of the </a:t>
            </a:r>
            <a:r>
              <a:rPr lang="en-GB" sz="1600" dirty="0" err="1" smtClean="0">
                <a:latin typeface="Cambria" pitchFamily="18" charset="0"/>
              </a:rPr>
              <a:t>achromat</a:t>
            </a:r>
            <a:r>
              <a:rPr lang="en-GB" sz="1600" dirty="0" smtClean="0">
                <a:latin typeface="Cambria" pitchFamily="18" charset="0"/>
              </a:rPr>
              <a:t> body </a:t>
            </a:r>
          </a:p>
          <a:p>
            <a:pPr marL="342900" indent="-342900" algn="just">
              <a:lnSpc>
                <a:spcPct val="150000"/>
              </a:lnSpc>
              <a:spcBef>
                <a:spcPct val="50000"/>
              </a:spcBef>
              <a:buClr>
                <a:srgbClr val="003399"/>
              </a:buClr>
              <a:buFont typeface="+mj-lt"/>
              <a:buAutoNum type="arabicPeriod"/>
            </a:pPr>
            <a:r>
              <a:rPr lang="en-US" sz="1600" dirty="0" smtClean="0">
                <a:latin typeface="Cambria" pitchFamily="18" charset="0"/>
              </a:rPr>
              <a:t>Milling of the vacuum chamber body along colliding surfaces </a:t>
            </a:r>
          </a:p>
          <a:p>
            <a:pPr marL="342900" indent="-342900" algn="just">
              <a:lnSpc>
                <a:spcPct val="150000"/>
              </a:lnSpc>
              <a:spcBef>
                <a:spcPct val="50000"/>
              </a:spcBef>
              <a:buClr>
                <a:srgbClr val="003399"/>
              </a:buClr>
              <a:buFont typeface="+mj-lt"/>
              <a:buAutoNum type="arabicPeriod"/>
            </a:pPr>
            <a:r>
              <a:rPr lang="en-US" sz="1600" dirty="0" smtClean="0">
                <a:latin typeface="Cambria" pitchFamily="18" charset="0"/>
              </a:rPr>
              <a:t>Milling of the upper surface of the BPM’s</a:t>
            </a:r>
            <a:endParaRPr lang="pl-PL" sz="1600" dirty="0" smtClean="0">
              <a:latin typeface="Cambria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ct val="50000"/>
              </a:spcBef>
              <a:buClr>
                <a:srgbClr val="003399"/>
              </a:buClr>
              <a:buFont typeface="+mj-lt"/>
              <a:buAutoNum type="arabicPeriod"/>
            </a:pPr>
            <a:endParaRPr lang="en-US" sz="1600" dirty="0" smtClean="0">
              <a:latin typeface="Cambria" pitchFamily="18" charset="0"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2627784" y="44624"/>
            <a:ext cx="4608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itchFamily="18" charset="0"/>
              </a:rPr>
              <a:t>Storage ring installation</a:t>
            </a:r>
            <a:endParaRPr lang="en-GB" sz="28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663787" y="580509"/>
            <a:ext cx="4572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3399"/>
              </a:buClr>
            </a:pP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Solution</a:t>
            </a:r>
            <a:endParaRPr lang="en-GB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AutoShape 2" descr="mailbox://C:/Thunderbird_Profile/Jarek_nowe/Mail/mail.uj.edu.pl/Inbox?number=2882018467&amp;part=1.5&amp;type=image/jpeg&amp;filename=IMG_19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mailbox://C:/Thunderbird_Profile/Jarek_nowe/Mail/mail.uj.edu.pl/Inbox?number=2882018467&amp;part=1.5&amp;type=image/jpeg&amp;filename=IMG_191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2" name="Picture 6" descr="D:\Solaris Publications\Solaris\MAC Solaris - 07\zdjęcia\IMG_19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4168" y="1983785"/>
            <a:ext cx="2898137" cy="2186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Solaris Publications\Solaris\MAC Solaris - 07\zdjęcia\IMG_19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5836" y="4476275"/>
            <a:ext cx="2806469" cy="2122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Łącznik prosty ze strzałką 6"/>
          <p:cNvCxnSpPr/>
          <p:nvPr/>
        </p:nvCxnSpPr>
        <p:spPr>
          <a:xfrm flipV="1">
            <a:off x="4126259" y="4652484"/>
            <a:ext cx="891481" cy="1076961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>
            <a:off x="6668629" y="2420888"/>
            <a:ext cx="445741" cy="855173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 flipH="1" flipV="1">
            <a:off x="7560111" y="5080722"/>
            <a:ext cx="900321" cy="220486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 flipH="1">
            <a:off x="7681566" y="5661248"/>
            <a:ext cx="778866" cy="241698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0" y="5121987"/>
            <a:ext cx="2609378" cy="161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Łącznik prosty ze strzałką 17"/>
          <p:cNvCxnSpPr/>
          <p:nvPr/>
        </p:nvCxnSpPr>
        <p:spPr>
          <a:xfrm>
            <a:off x="755576" y="3429000"/>
            <a:ext cx="891481" cy="202954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123389" y="4122332"/>
            <a:ext cx="7488168" cy="70788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 dirty="0">
                <a:solidFill>
                  <a:srgbClr val="FFFF00"/>
                </a:solidFill>
                <a:latin typeface="+mj-lt"/>
              </a:rPr>
              <a:t>Final delivery for end of January 2015 – highly critical </a:t>
            </a:r>
          </a:p>
          <a:p>
            <a:pPr marL="342900" indent="-342900">
              <a:buFont typeface="Arial"/>
              <a:buChar char="•"/>
            </a:pPr>
            <a:r>
              <a:rPr lang="en-GB" sz="2000" b="1" dirty="0">
                <a:solidFill>
                  <a:srgbClr val="FFFF00"/>
                </a:solidFill>
                <a:latin typeface="+mj-lt"/>
              </a:rPr>
              <a:t>Storage ring will be complete by start of March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182358" y="6416674"/>
            <a:ext cx="12506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 err="1" smtClean="0">
                <a:latin typeface="Cambria" pitchFamily="18" charset="0"/>
              </a:rPr>
              <a:t>Ph</a:t>
            </a:r>
            <a:r>
              <a:rPr lang="pl-PL" sz="1100" dirty="0" err="1" smtClean="0">
                <a:latin typeface="Cambria" pitchFamily="18" charset="0"/>
              </a:rPr>
              <a:t>ot</a:t>
            </a:r>
            <a:r>
              <a:rPr lang="pl-PL" sz="1100" dirty="0" smtClean="0">
                <a:latin typeface="Cambria" pitchFamily="18" charset="0"/>
              </a:rPr>
              <a:t>. </a:t>
            </a:r>
            <a:r>
              <a:rPr lang="pl-PL" sz="1100" dirty="0" smtClean="0">
                <a:latin typeface="Cambria" pitchFamily="18" charset="0"/>
              </a:rPr>
              <a:t>J. Wiechecki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2029153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e tekstowe 6"/>
          <p:cNvSpPr txBox="1">
            <a:spLocks noChangeArrowheads="1"/>
          </p:cNvSpPr>
          <p:nvPr/>
        </p:nvSpPr>
        <p:spPr bwMode="auto">
          <a:xfrm>
            <a:off x="3007108" y="166688"/>
            <a:ext cx="36007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/>
              </a:rPr>
              <a:t>Power </a:t>
            </a:r>
            <a:r>
              <a:rPr lang="pl-PL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/>
              </a:rPr>
              <a:t>Supplies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/>
            </a:endParaRPr>
          </a:p>
        </p:txBody>
      </p:sp>
      <p:sp>
        <p:nvSpPr>
          <p:cNvPr id="16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20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sp>
        <p:nvSpPr>
          <p:cNvPr id="21" name="Symbol zastępczy numeru slajdu 3"/>
          <p:cNvSpPr txBox="1">
            <a:spLocks/>
          </p:cNvSpPr>
          <p:nvPr/>
        </p:nvSpPr>
        <p:spPr bwMode="auto">
          <a:xfrm>
            <a:off x="8676456" y="6525344"/>
            <a:ext cx="405408" cy="304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17</a:t>
            </a:fld>
            <a:endParaRPr lang="en-US" sz="1200" dirty="0">
              <a:latin typeface="+mn-lt"/>
            </a:endParaRPr>
          </a:p>
        </p:txBody>
      </p:sp>
      <p:cxnSp>
        <p:nvCxnSpPr>
          <p:cNvPr id="22" name="Łącznik prostoliniowy 21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Subtitle 2"/>
          <p:cNvSpPr txBox="1">
            <a:spLocks/>
          </p:cNvSpPr>
          <p:nvPr/>
        </p:nvSpPr>
        <p:spPr bwMode="auto">
          <a:xfrm>
            <a:off x="35496" y="1196752"/>
            <a:ext cx="4849493" cy="51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/>
              <a:buChar char="•"/>
            </a:pPr>
            <a:r>
              <a:rPr lang="en-GB" sz="2000" kern="0" dirty="0" smtClean="0"/>
              <a:t>All power supplies in house and tested</a:t>
            </a:r>
          </a:p>
          <a:p>
            <a:pPr>
              <a:buFont typeface="Arial"/>
              <a:buChar char="•"/>
            </a:pPr>
            <a:r>
              <a:rPr lang="en-GB" sz="2000" kern="0" dirty="0" err="1" smtClean="0"/>
              <a:t>Danfysik</a:t>
            </a:r>
            <a:r>
              <a:rPr lang="en-GB" sz="2000" kern="0" dirty="0" smtClean="0"/>
              <a:t> PS (dipoles, quads), cabled, piped and functional.</a:t>
            </a:r>
          </a:p>
          <a:p>
            <a:pPr>
              <a:buFont typeface="Arial"/>
              <a:buChar char="•"/>
            </a:pPr>
            <a:r>
              <a:rPr lang="en-GB" sz="2000" kern="0" dirty="0" smtClean="0"/>
              <a:t>First tests performed with resistive load, inductive load being provided by ELETTRA for further tests.</a:t>
            </a:r>
          </a:p>
          <a:p>
            <a:pPr>
              <a:buFont typeface="Arial"/>
              <a:buChar char="•"/>
            </a:pPr>
            <a:r>
              <a:rPr lang="en-GB" sz="2000" kern="0" dirty="0" smtClean="0">
                <a:solidFill>
                  <a:srgbClr val="FF0000"/>
                </a:solidFill>
              </a:rPr>
              <a:t>Recent results indicate that resistance of coils of smaller magnets (sextupoles) is greater than expected. May require some Delta power supplies to be substituted. </a:t>
            </a:r>
            <a:endParaRPr lang="en-GB" sz="1800" kern="0" dirty="0" smtClean="0"/>
          </a:p>
          <a:p>
            <a:pPr marL="285750" indent="-285750">
              <a:buFont typeface="Arial"/>
              <a:buChar char="•"/>
            </a:pPr>
            <a:endParaRPr lang="en-GB" sz="1800" kern="0" dirty="0"/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505" y="952928"/>
            <a:ext cx="4283849" cy="3196151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944" y="3283669"/>
            <a:ext cx="4308920" cy="321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31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186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sp>
        <p:nvSpPr>
          <p:cNvPr id="187" name="Symbol zastępczy numeru slajdu 3"/>
          <p:cNvSpPr txBox="1">
            <a:spLocks/>
          </p:cNvSpPr>
          <p:nvPr/>
        </p:nvSpPr>
        <p:spPr bwMode="auto">
          <a:xfrm>
            <a:off x="8676456" y="6525344"/>
            <a:ext cx="405408" cy="304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18</a:t>
            </a:fld>
            <a:endParaRPr lang="en-US" sz="1200" dirty="0">
              <a:latin typeface="+mn-lt"/>
            </a:endParaRPr>
          </a:p>
        </p:txBody>
      </p:sp>
      <p:cxnSp>
        <p:nvCxnSpPr>
          <p:cNvPr id="188" name="Łącznik prostoliniowy 187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9" name="pole tekstowe 6"/>
          <p:cNvSpPr txBox="1">
            <a:spLocks noChangeArrowheads="1"/>
          </p:cNvSpPr>
          <p:nvPr/>
        </p:nvSpPr>
        <p:spPr bwMode="auto">
          <a:xfrm>
            <a:off x="3007108" y="166688"/>
            <a:ext cx="36007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/>
              </a:rPr>
              <a:t>RF </a:t>
            </a:r>
            <a:r>
              <a:rPr lang="pl-PL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/>
              </a:rPr>
              <a:t>Cavities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/>
            </a:endParaRPr>
          </a:p>
        </p:txBody>
      </p:sp>
      <p:sp>
        <p:nvSpPr>
          <p:cNvPr id="190" name="Subtitle 2"/>
          <p:cNvSpPr txBox="1">
            <a:spLocks/>
          </p:cNvSpPr>
          <p:nvPr/>
        </p:nvSpPr>
        <p:spPr bwMode="auto">
          <a:xfrm>
            <a:off x="210127" y="1046017"/>
            <a:ext cx="6116543" cy="540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/>
              <a:buChar char="•"/>
            </a:pPr>
            <a:r>
              <a:rPr lang="en-GB" sz="2000" kern="0" smtClean="0"/>
              <a:t>2 x 100 MHz cavities at MAX-lab conditioned.</a:t>
            </a:r>
          </a:p>
          <a:p>
            <a:pPr>
              <a:buFont typeface="Arial"/>
              <a:buChar char="•"/>
            </a:pPr>
            <a:r>
              <a:rPr lang="en-GB" sz="2000" kern="0" smtClean="0"/>
              <a:t>Delivery in two weeks time</a:t>
            </a:r>
          </a:p>
          <a:p>
            <a:pPr>
              <a:buFont typeface="Arial"/>
              <a:buChar char="•"/>
            </a:pPr>
            <a:endParaRPr lang="en-GB" sz="2000" kern="0" smtClean="0"/>
          </a:p>
          <a:p>
            <a:pPr>
              <a:buFont typeface="Arial"/>
              <a:buChar char="•"/>
            </a:pPr>
            <a:r>
              <a:rPr lang="en-GB" sz="2000" kern="0" smtClean="0"/>
              <a:t>Cooling units: 50 % at Solaris, rest will be delivered by MAX-lab in two weeks time</a:t>
            </a:r>
          </a:p>
          <a:p>
            <a:pPr>
              <a:buFont typeface="Arial"/>
              <a:buChar char="•"/>
            </a:pPr>
            <a:endParaRPr lang="en-GB" sz="2000" kern="0" smtClean="0"/>
          </a:p>
          <a:p>
            <a:pPr>
              <a:buFont typeface="Arial"/>
              <a:buChar char="•"/>
            </a:pPr>
            <a:r>
              <a:rPr lang="en-GB" sz="2000" kern="0" smtClean="0"/>
              <a:t>Landau cavities are at MAX-lab. Assembly and placement on stands to be done.</a:t>
            </a:r>
          </a:p>
          <a:p>
            <a:pPr>
              <a:buFont typeface="Arial"/>
              <a:buChar char="•"/>
            </a:pPr>
            <a:r>
              <a:rPr lang="en-GB" sz="2000" kern="0" smtClean="0"/>
              <a:t>Conditioning to be done.</a:t>
            </a:r>
          </a:p>
          <a:p>
            <a:pPr>
              <a:buFont typeface="Arial"/>
              <a:buChar char="•"/>
            </a:pPr>
            <a:r>
              <a:rPr lang="en-GB" sz="2000" kern="0" smtClean="0"/>
              <a:t>Delivery to Solaris to be agreed but will satisfy termination date of project.</a:t>
            </a:r>
          </a:p>
          <a:p>
            <a:pPr>
              <a:buFont typeface="Arial"/>
              <a:buChar char="•"/>
            </a:pPr>
            <a:r>
              <a:rPr lang="en-GB" sz="2000" kern="0" smtClean="0"/>
              <a:t>Landaus will not be installed for day-1</a:t>
            </a:r>
            <a:endParaRPr lang="en-GB" sz="2000" kern="0" dirty="0" smtClean="0"/>
          </a:p>
        </p:txBody>
      </p:sp>
      <p:pic>
        <p:nvPicPr>
          <p:cNvPr id="193" name="Obraz 19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3" t="22959" r="10606" b="3674"/>
          <a:stretch/>
        </p:blipFill>
        <p:spPr>
          <a:xfrm rot="5400000">
            <a:off x="6157223" y="1333097"/>
            <a:ext cx="3009017" cy="2434857"/>
          </a:xfrm>
          <a:prstGeom prst="rect">
            <a:avLst/>
          </a:prstGeom>
        </p:spPr>
      </p:pic>
      <p:pic>
        <p:nvPicPr>
          <p:cNvPr id="191" name="Picture 2" descr="300MHz Cavity_20110928_1-rotated-smal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049" y="3299073"/>
            <a:ext cx="1807951" cy="324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545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186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sp>
        <p:nvSpPr>
          <p:cNvPr id="187" name="Symbol zastępczy numeru slajdu 3"/>
          <p:cNvSpPr txBox="1">
            <a:spLocks/>
          </p:cNvSpPr>
          <p:nvPr/>
        </p:nvSpPr>
        <p:spPr bwMode="auto">
          <a:xfrm>
            <a:off x="8676456" y="6525344"/>
            <a:ext cx="405408" cy="304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19</a:t>
            </a:fld>
            <a:endParaRPr lang="en-US" sz="1200" dirty="0">
              <a:latin typeface="+mn-lt"/>
            </a:endParaRPr>
          </a:p>
        </p:txBody>
      </p:sp>
      <p:cxnSp>
        <p:nvCxnSpPr>
          <p:cNvPr id="188" name="Łącznik prostoliniowy 187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9" name="pole tekstowe 6"/>
          <p:cNvSpPr txBox="1">
            <a:spLocks noChangeArrowheads="1"/>
          </p:cNvSpPr>
          <p:nvPr/>
        </p:nvSpPr>
        <p:spPr bwMode="auto">
          <a:xfrm>
            <a:off x="3007108" y="166688"/>
            <a:ext cx="36007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/>
              </a:rPr>
              <a:t>RF </a:t>
            </a:r>
            <a:r>
              <a:rPr lang="pl-P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/>
              </a:rPr>
              <a:t>Power </a:t>
            </a:r>
            <a:r>
              <a:rPr lang="pl-PL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/>
              </a:rPr>
              <a:t>Plants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190913"/>
            <a:ext cx="2514600" cy="5118100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886" y="1671110"/>
            <a:ext cx="2697289" cy="1853556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617" y="3524666"/>
            <a:ext cx="2752558" cy="1868282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 bwMode="auto">
          <a:xfrm>
            <a:off x="210127" y="1046017"/>
            <a:ext cx="4478815" cy="540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GB" sz="1800" kern="0" dirty="0" smtClean="0"/>
              <a:t>Original contract with </a:t>
            </a:r>
            <a:r>
              <a:rPr lang="en-GB" sz="1800" kern="0" dirty="0" err="1" smtClean="0"/>
              <a:t>Electrosys</a:t>
            </a:r>
            <a:r>
              <a:rPr lang="en-GB" sz="1800" kern="0" dirty="0" smtClean="0"/>
              <a:t> (Italy) was cancelled by MAX IV, Solaris did the same.</a:t>
            </a:r>
          </a:p>
          <a:p>
            <a:pPr marL="285750" indent="-285750">
              <a:buFont typeface="Arial"/>
              <a:buChar char="•"/>
            </a:pPr>
            <a:r>
              <a:rPr lang="en-GB" sz="1800" kern="0" dirty="0" smtClean="0"/>
              <a:t>New contract in place with Rhode &amp; Schwartz for </a:t>
            </a:r>
            <a:r>
              <a:rPr lang="en-GB" sz="1800" kern="0" dirty="0" smtClean="0"/>
              <a:t>2x</a:t>
            </a:r>
            <a:r>
              <a:rPr lang="pl-PL" sz="1800" kern="0" dirty="0" smtClean="0"/>
              <a:t>6</a:t>
            </a:r>
            <a:r>
              <a:rPr lang="en-GB" sz="1800" kern="0" dirty="0" smtClean="0"/>
              <a:t>0 </a:t>
            </a:r>
            <a:r>
              <a:rPr lang="en-GB" sz="1800" kern="0" dirty="0" smtClean="0"/>
              <a:t>kW Solid State 100 MHz amplifiers. Nearly off-the-shelf.</a:t>
            </a:r>
          </a:p>
          <a:p>
            <a:pPr marL="285750" indent="-285750">
              <a:buFont typeface="Arial"/>
              <a:buChar char="•"/>
            </a:pPr>
            <a:r>
              <a:rPr lang="en-GB" sz="1800" kern="0" dirty="0" smtClean="0"/>
              <a:t>Contract still not signed (difficulties with formalities from R&amp;S)</a:t>
            </a:r>
          </a:p>
          <a:p>
            <a:pPr marL="285750" indent="-285750">
              <a:buFont typeface="Arial"/>
              <a:buChar char="•"/>
            </a:pPr>
            <a:r>
              <a:rPr lang="en-GB" sz="1800" kern="0" dirty="0" smtClean="0"/>
              <a:t>Expect delivery &gt;February 2015</a:t>
            </a:r>
          </a:p>
          <a:p>
            <a:pPr marL="285750" indent="-285750">
              <a:buFont typeface="Arial"/>
              <a:buChar char="•"/>
            </a:pPr>
            <a:endParaRPr lang="en-GB" sz="1800" kern="0" dirty="0" smtClean="0"/>
          </a:p>
          <a:p>
            <a:pPr marL="285750" indent="-285750">
              <a:buFont typeface="Arial"/>
              <a:buChar char="•"/>
            </a:pPr>
            <a:r>
              <a:rPr lang="en-GB" sz="1800" kern="0" dirty="0" smtClean="0">
                <a:solidFill>
                  <a:srgbClr val="FF0000"/>
                </a:solidFill>
              </a:rPr>
              <a:t>MTBF of amplifier components dependent on cooling system.</a:t>
            </a:r>
          </a:p>
          <a:p>
            <a:pPr marL="285750" indent="-285750">
              <a:buFont typeface="Arial"/>
              <a:buChar char="•"/>
            </a:pPr>
            <a:r>
              <a:rPr lang="en-GB" sz="1800" kern="0" dirty="0" smtClean="0">
                <a:solidFill>
                  <a:srgbClr val="FF0000"/>
                </a:solidFill>
              </a:rPr>
              <a:t>To be resolved present status of cooling circuit at Solaris (modification to backbone terminations and water flow). </a:t>
            </a:r>
          </a:p>
        </p:txBody>
      </p:sp>
    </p:spTree>
    <p:extLst>
      <p:ext uri="{BB962C8B-B14F-4D97-AF65-F5344CB8AC3E}">
        <p14:creationId xmlns:p14="http://schemas.microsoft.com/office/powerpoint/2010/main" val="30906298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a\AppData\Local\Microsoft\Windows\Temporary Internet Files\Content.Outlook\YKDZUEPW\solaris-widok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t="12624" b="18440"/>
          <a:stretch/>
        </p:blipFill>
        <p:spPr bwMode="auto">
          <a:xfrm>
            <a:off x="467544" y="1461202"/>
            <a:ext cx="7684944" cy="499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pic>
        <p:nvPicPr>
          <p:cNvPr id="6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2267744" y="241955"/>
            <a:ext cx="49680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Overview</a:t>
            </a:r>
            <a:endParaRPr lang="pl-PL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2</a:t>
            </a:fld>
            <a:endParaRPr lang="en-US" sz="1200" dirty="0">
              <a:latin typeface="+mn-lt"/>
            </a:endParaRPr>
          </a:p>
        </p:txBody>
      </p:sp>
      <p:cxnSp>
        <p:nvCxnSpPr>
          <p:cNvPr id="8" name="Łącznik prostoliniowy 7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Subtitle 2"/>
          <p:cNvSpPr txBox="1">
            <a:spLocks/>
          </p:cNvSpPr>
          <p:nvPr/>
        </p:nvSpPr>
        <p:spPr>
          <a:xfrm>
            <a:off x="210127" y="1046017"/>
            <a:ext cx="8754362" cy="54078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GB" sz="2000" kern="0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34504" y="956203"/>
            <a:ext cx="86554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sz="1600" b="1" dirty="0">
                <a:latin typeface="Cambria" pitchFamily="18" charset="0"/>
                <a:cs typeface="Tahoma" charset="0"/>
              </a:rPr>
              <a:t>SOLARIS - 3rd generation light source facility being built in Krakow, Poland at the </a:t>
            </a:r>
            <a:r>
              <a:rPr lang="en-GB" sz="1600" b="1" dirty="0" err="1">
                <a:latin typeface="Cambria" pitchFamily="18" charset="0"/>
                <a:cs typeface="Tahoma" charset="0"/>
              </a:rPr>
              <a:t>Jagiellonian</a:t>
            </a:r>
            <a:r>
              <a:rPr lang="en-GB" sz="1600" b="1" dirty="0">
                <a:latin typeface="Cambria" pitchFamily="18" charset="0"/>
                <a:cs typeface="Tahoma" charset="0"/>
              </a:rPr>
              <a:t> University Campus</a:t>
            </a:r>
            <a:r>
              <a:rPr lang="en-GB" sz="1600" b="1" dirty="0" smtClean="0">
                <a:latin typeface="Cambria" pitchFamily="18" charset="0"/>
                <a:cs typeface="Tahoma" charset="0"/>
              </a:rPr>
              <a:t>.</a:t>
            </a:r>
            <a:endParaRPr lang="en-GB" sz="1600" b="1" dirty="0">
              <a:latin typeface="Cambria" pitchFamily="18" charset="0"/>
              <a:cs typeface="Tahoma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418244" y="1484784"/>
            <a:ext cx="3635162" cy="3693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b="1" u="sng" dirty="0" smtClean="0">
                <a:latin typeface="+mn-lt"/>
              </a:rPr>
              <a:t>600 </a:t>
            </a:r>
            <a:r>
              <a:rPr lang="pl-PL" b="1" u="sng" dirty="0" err="1" smtClean="0">
                <a:latin typeface="+mn-lt"/>
              </a:rPr>
              <a:t>MeV</a:t>
            </a:r>
            <a:r>
              <a:rPr lang="pl-PL" b="1" u="sng" dirty="0" smtClean="0">
                <a:latin typeface="+mn-lt"/>
              </a:rPr>
              <a:t> </a:t>
            </a:r>
            <a:r>
              <a:rPr lang="pl-PL" b="1" u="sng" dirty="0" err="1" smtClean="0">
                <a:latin typeface="+mn-lt"/>
              </a:rPr>
              <a:t>Injector</a:t>
            </a:r>
            <a:r>
              <a:rPr lang="pl-PL" b="1" u="sng" dirty="0" smtClean="0">
                <a:latin typeface="+mn-lt"/>
              </a:rPr>
              <a:t>:</a:t>
            </a:r>
          </a:p>
          <a:p>
            <a:r>
              <a:rPr lang="pl-PL" dirty="0" err="1" smtClean="0">
                <a:latin typeface="+mn-lt"/>
              </a:rPr>
              <a:t>Thermionic</a:t>
            </a:r>
            <a:r>
              <a:rPr lang="pl-PL" dirty="0" smtClean="0">
                <a:latin typeface="+mn-lt"/>
              </a:rPr>
              <a:t> RF </a:t>
            </a:r>
            <a:r>
              <a:rPr lang="pl-PL" dirty="0" err="1" smtClean="0">
                <a:latin typeface="+mn-lt"/>
              </a:rPr>
              <a:t>Gun</a:t>
            </a:r>
            <a:endParaRPr lang="pl-PL" dirty="0" smtClean="0">
              <a:latin typeface="+mn-lt"/>
            </a:endParaRPr>
          </a:p>
          <a:p>
            <a:r>
              <a:rPr lang="pl-PL" dirty="0" smtClean="0">
                <a:latin typeface="+mn-lt"/>
              </a:rPr>
              <a:t>6 </a:t>
            </a:r>
            <a:r>
              <a:rPr lang="pl-PL" dirty="0" err="1" smtClean="0">
                <a:latin typeface="+mn-lt"/>
              </a:rPr>
              <a:t>accelerating</a:t>
            </a:r>
            <a:r>
              <a:rPr lang="pl-PL" dirty="0" smtClean="0">
                <a:latin typeface="+mn-lt"/>
              </a:rPr>
              <a:t> </a:t>
            </a:r>
            <a:r>
              <a:rPr lang="pl-PL" dirty="0" err="1" smtClean="0">
                <a:latin typeface="+mn-lt"/>
              </a:rPr>
              <a:t>structures</a:t>
            </a:r>
            <a:endParaRPr lang="pl-PL" dirty="0" smtClean="0">
              <a:latin typeface="+mn-lt"/>
            </a:endParaRPr>
          </a:p>
          <a:p>
            <a:r>
              <a:rPr lang="pl-PL" dirty="0" smtClean="0">
                <a:latin typeface="+mn-lt"/>
              </a:rPr>
              <a:t>Transfer </a:t>
            </a:r>
            <a:r>
              <a:rPr lang="pl-PL" dirty="0" err="1" smtClean="0">
                <a:latin typeface="+mn-lt"/>
              </a:rPr>
              <a:t>line</a:t>
            </a:r>
            <a:r>
              <a:rPr lang="pl-PL" dirty="0" smtClean="0">
                <a:latin typeface="+mn-lt"/>
              </a:rPr>
              <a:t> with DC </a:t>
            </a:r>
            <a:r>
              <a:rPr lang="pl-PL" dirty="0" err="1" smtClean="0">
                <a:latin typeface="+mn-lt"/>
              </a:rPr>
              <a:t>septum</a:t>
            </a:r>
            <a:endParaRPr lang="pl-PL" dirty="0" smtClean="0">
              <a:latin typeface="+mn-lt"/>
            </a:endParaRPr>
          </a:p>
          <a:p>
            <a:r>
              <a:rPr lang="pl-PL" dirty="0" err="1" smtClean="0">
                <a:latin typeface="+mn-lt"/>
              </a:rPr>
              <a:t>Normalized</a:t>
            </a:r>
            <a:r>
              <a:rPr lang="pl-PL" dirty="0" smtClean="0">
                <a:latin typeface="+mn-lt"/>
              </a:rPr>
              <a:t> emittance 10mm </a:t>
            </a:r>
            <a:r>
              <a:rPr lang="pl-PL" dirty="0" err="1" smtClean="0">
                <a:latin typeface="+mn-lt"/>
              </a:rPr>
              <a:t>mrad</a:t>
            </a:r>
            <a:endParaRPr lang="pl-PL" dirty="0" smtClean="0">
              <a:latin typeface="+mn-lt"/>
            </a:endParaRPr>
          </a:p>
          <a:p>
            <a:r>
              <a:rPr lang="pl-PL" dirty="0" err="1" smtClean="0">
                <a:latin typeface="+mn-lt"/>
              </a:rPr>
              <a:t>Energy</a:t>
            </a:r>
            <a:r>
              <a:rPr lang="pl-PL" dirty="0" smtClean="0">
                <a:latin typeface="+mn-lt"/>
              </a:rPr>
              <a:t> </a:t>
            </a:r>
            <a:r>
              <a:rPr lang="pl-PL" dirty="0" err="1" smtClean="0">
                <a:latin typeface="+mn-lt"/>
              </a:rPr>
              <a:t>spread</a:t>
            </a:r>
            <a:r>
              <a:rPr lang="pl-PL" dirty="0">
                <a:latin typeface="+mn-lt"/>
              </a:rPr>
              <a:t> </a:t>
            </a:r>
            <a:r>
              <a:rPr lang="pl-PL" dirty="0" smtClean="0">
                <a:latin typeface="+mn-lt"/>
              </a:rPr>
              <a:t>&lt;0.2%</a:t>
            </a:r>
          </a:p>
          <a:p>
            <a:r>
              <a:rPr lang="pl-PL" b="1" u="sng" dirty="0" smtClean="0">
                <a:latin typeface="+mn-lt"/>
              </a:rPr>
              <a:t>1.5 </a:t>
            </a:r>
            <a:r>
              <a:rPr lang="pl-PL" b="1" u="sng" dirty="0" err="1" smtClean="0">
                <a:latin typeface="+mn-lt"/>
              </a:rPr>
              <a:t>GeV</a:t>
            </a:r>
            <a:r>
              <a:rPr lang="pl-PL" b="1" u="sng" dirty="0" smtClean="0">
                <a:latin typeface="+mn-lt"/>
              </a:rPr>
              <a:t> Storage Ring</a:t>
            </a:r>
          </a:p>
          <a:p>
            <a:r>
              <a:rPr lang="pl-PL" dirty="0" smtClean="0">
                <a:latin typeface="+mn-lt"/>
              </a:rPr>
              <a:t>12 DBA magnet </a:t>
            </a:r>
            <a:r>
              <a:rPr lang="pl-PL" dirty="0" err="1" smtClean="0">
                <a:latin typeface="+mn-lt"/>
              </a:rPr>
              <a:t>blocks</a:t>
            </a:r>
            <a:endParaRPr lang="pl-PL" dirty="0" smtClean="0">
              <a:latin typeface="+mn-lt"/>
            </a:endParaRPr>
          </a:p>
          <a:p>
            <a:r>
              <a:rPr lang="pl-PL" dirty="0" smtClean="0">
                <a:latin typeface="+mn-lt"/>
              </a:rPr>
              <a:t>100 MHz RF system</a:t>
            </a:r>
          </a:p>
          <a:p>
            <a:r>
              <a:rPr lang="pl-PL" dirty="0" smtClean="0">
                <a:latin typeface="+mn-lt"/>
              </a:rPr>
              <a:t>300 MHz </a:t>
            </a:r>
            <a:r>
              <a:rPr lang="pl-PL" dirty="0" err="1" smtClean="0">
                <a:latin typeface="+mn-lt"/>
              </a:rPr>
              <a:t>Landau</a:t>
            </a:r>
            <a:r>
              <a:rPr lang="pl-PL" dirty="0" smtClean="0">
                <a:latin typeface="+mn-lt"/>
              </a:rPr>
              <a:t> </a:t>
            </a:r>
            <a:r>
              <a:rPr lang="pl-PL" dirty="0" err="1" smtClean="0">
                <a:latin typeface="+mn-lt"/>
              </a:rPr>
              <a:t>Cavities</a:t>
            </a:r>
            <a:endParaRPr lang="pl-PL" dirty="0" smtClean="0">
              <a:latin typeface="+mn-lt"/>
            </a:endParaRPr>
          </a:p>
          <a:p>
            <a:r>
              <a:rPr lang="pl-PL" dirty="0" err="1" smtClean="0"/>
              <a:t>Injection</a:t>
            </a:r>
            <a:r>
              <a:rPr lang="pl-PL" dirty="0" smtClean="0"/>
              <a:t> dipole </a:t>
            </a:r>
            <a:r>
              <a:rPr lang="pl-PL" dirty="0" err="1" smtClean="0"/>
              <a:t>kicker</a:t>
            </a:r>
            <a:endParaRPr lang="pl-PL" dirty="0" smtClean="0"/>
          </a:p>
          <a:p>
            <a:r>
              <a:rPr lang="pl-PL" dirty="0" err="1" smtClean="0">
                <a:latin typeface="+mn-lt"/>
              </a:rPr>
              <a:t>Ramping</a:t>
            </a:r>
            <a:endParaRPr lang="pl-PL" dirty="0" smtClean="0">
              <a:latin typeface="+mn-lt"/>
            </a:endParaRPr>
          </a:p>
          <a:p>
            <a:r>
              <a:rPr lang="pl-PL" b="1" u="sng" dirty="0" smtClean="0">
                <a:latin typeface="+mn-lt"/>
              </a:rPr>
              <a:t>2 </a:t>
            </a:r>
            <a:r>
              <a:rPr lang="pl-PL" b="1" u="sng" dirty="0" err="1" smtClean="0">
                <a:latin typeface="+mn-lt"/>
              </a:rPr>
              <a:t>Beamlines</a:t>
            </a:r>
            <a:endParaRPr lang="en-GB" b="1" u="sng" dirty="0">
              <a:latin typeface="+mn-lt"/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958547"/>
              </p:ext>
            </p:extLst>
          </p:nvPr>
        </p:nvGraphicFramePr>
        <p:xfrm>
          <a:off x="1331640" y="1844824"/>
          <a:ext cx="3096344" cy="13309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4754"/>
                <a:gridCol w="1171590"/>
              </a:tblGrid>
              <a:tr h="259160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Energy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61" marR="91461" marT="45739" marB="4573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/>
                        <a:t>1.5 GeV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61" marR="91461" marT="45739" marB="45739" anchor="ctr"/>
                </a:tc>
              </a:tr>
              <a:tr h="259160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Current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61" marR="91461" marT="45739" marB="4573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/>
                        <a:t>500 mA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61" marR="91461" marT="45739" marB="45739" anchor="ctr"/>
                </a:tc>
              </a:tr>
              <a:tr h="259160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Circumference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61" marR="91461" marT="45739" marB="4573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/>
                        <a:t>96 m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61" marR="91461" marT="45739" marB="45739" anchor="ctr"/>
                </a:tc>
              </a:tr>
              <a:tr h="294282">
                <a:tc>
                  <a:txBody>
                    <a:bodyPr/>
                    <a:lstStyle/>
                    <a:p>
                      <a:r>
                        <a:rPr lang="pl-PL" sz="1100" b="1" dirty="0" smtClean="0"/>
                        <a:t>E</a:t>
                      </a:r>
                      <a:r>
                        <a:rPr lang="en-US" sz="1100" b="1" dirty="0" err="1" smtClean="0"/>
                        <a:t>mittance</a:t>
                      </a:r>
                      <a:r>
                        <a:rPr lang="en-US" sz="1100" b="1" dirty="0" smtClean="0"/>
                        <a:t> (bare lattice)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61" marR="91461" marT="45739" marB="4573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100" b="1" dirty="0" smtClean="0"/>
                        <a:t>5.982</a:t>
                      </a:r>
                      <a:r>
                        <a:rPr lang="en-US" sz="1100" b="1" dirty="0" smtClean="0"/>
                        <a:t> nm rad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61" marR="91461" marT="45739" marB="45739" anchor="ctr"/>
                </a:tc>
              </a:tr>
              <a:tr h="259160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Tunes </a:t>
                      </a:r>
                      <a:r>
                        <a:rPr lang="en-US" sz="1100" b="1" dirty="0" err="1" smtClean="0"/>
                        <a:t>Q</a:t>
                      </a:r>
                      <a:r>
                        <a:rPr lang="en-US" sz="1100" b="1" baseline="-25000" dirty="0" err="1" smtClean="0"/>
                        <a:t>x</a:t>
                      </a:r>
                      <a:r>
                        <a:rPr lang="en-US" sz="1100" b="1" dirty="0" smtClean="0"/>
                        <a:t>, </a:t>
                      </a:r>
                      <a:r>
                        <a:rPr lang="en-US" sz="1100" b="1" dirty="0" err="1" smtClean="0"/>
                        <a:t>Q</a:t>
                      </a:r>
                      <a:r>
                        <a:rPr lang="en-US" sz="1100" b="1" baseline="-25000" dirty="0" err="1" smtClean="0"/>
                        <a:t>y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61" marR="91461" marT="45739" marB="4573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/>
                        <a:t>11.22, 3.1</a:t>
                      </a:r>
                      <a:r>
                        <a:rPr lang="pl-PL" sz="1100" b="1" dirty="0" smtClean="0"/>
                        <a:t>5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61" marR="91461" marT="45739" marB="45739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75140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pic>
        <p:nvPicPr>
          <p:cNvPr id="6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2615380" y="154331"/>
            <a:ext cx="45735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Beamlines</a:t>
            </a: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20</a:t>
            </a:fld>
            <a:endParaRPr lang="en-US" sz="1200" dirty="0">
              <a:latin typeface="+mn-lt"/>
            </a:endParaRPr>
          </a:p>
        </p:txBody>
      </p:sp>
      <p:cxnSp>
        <p:nvCxnSpPr>
          <p:cNvPr id="8" name="Łącznik prostoliniowy 7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61660" y="993893"/>
            <a:ext cx="770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latin typeface="+mn-lt"/>
              </a:rPr>
              <a:t>Bending</a:t>
            </a:r>
            <a:r>
              <a:rPr lang="pl-PL" b="1" dirty="0" smtClean="0">
                <a:latin typeface="+mn-lt"/>
              </a:rPr>
              <a:t> Magnet </a:t>
            </a:r>
            <a:r>
              <a:rPr lang="pl-PL" b="1" dirty="0" err="1" smtClean="0">
                <a:latin typeface="+mn-lt"/>
              </a:rPr>
              <a:t>Beamline</a:t>
            </a:r>
            <a:r>
              <a:rPr lang="pl-PL" b="1" dirty="0" smtClean="0">
                <a:latin typeface="+mn-lt"/>
              </a:rPr>
              <a:t>: </a:t>
            </a:r>
            <a:r>
              <a:rPr lang="pl-PL" b="1" dirty="0" err="1" smtClean="0">
                <a:latin typeface="+mn-lt"/>
              </a:rPr>
              <a:t>Photoemission</a:t>
            </a:r>
            <a:r>
              <a:rPr lang="pl-PL" b="1" dirty="0" smtClean="0">
                <a:latin typeface="+mn-lt"/>
              </a:rPr>
              <a:t> </a:t>
            </a:r>
            <a:r>
              <a:rPr lang="pl-PL" b="1" dirty="0" err="1" smtClean="0">
                <a:latin typeface="+mn-lt"/>
              </a:rPr>
              <a:t>Electron</a:t>
            </a:r>
            <a:r>
              <a:rPr lang="pl-PL" b="1" dirty="0" smtClean="0">
                <a:latin typeface="+mn-lt"/>
              </a:rPr>
              <a:t> </a:t>
            </a:r>
            <a:r>
              <a:rPr lang="pl-PL" b="1" dirty="0" err="1" smtClean="0">
                <a:latin typeface="+mn-lt"/>
              </a:rPr>
              <a:t>Microscopy</a:t>
            </a:r>
            <a:r>
              <a:rPr lang="pl-PL" b="1" dirty="0" smtClean="0">
                <a:latin typeface="+mn-lt"/>
              </a:rPr>
              <a:t> (PEEM)</a:t>
            </a:r>
            <a:endParaRPr lang="en-GB" b="1" dirty="0">
              <a:latin typeface="+mn-lt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1660" y="1363225"/>
            <a:ext cx="53681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dirty="0" smtClean="0">
                <a:solidFill>
                  <a:srgbClr val="000000"/>
                </a:solidFill>
                <a:latin typeface="Cambria" pitchFamily="18" charset="0"/>
              </a:rPr>
              <a:t>1. </a:t>
            </a:r>
            <a:r>
              <a:rPr lang="en-GB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All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main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vacuum</a:t>
            </a: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 components are contracted 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and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delivered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or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manufactured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(front end, </a:t>
            </a:r>
            <a:r>
              <a:rPr lang="en-GB" dirty="0" err="1">
                <a:solidFill>
                  <a:srgbClr val="000000"/>
                </a:solidFill>
                <a:latin typeface="Cambria" pitchFamily="18" charset="0"/>
              </a:rPr>
              <a:t>monochromator</a:t>
            </a: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, 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mirror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chambers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, </a:t>
            </a: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optic elements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,</a:t>
            </a: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 slits and diagnostic)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2. 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T</a:t>
            </a: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ender 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for </a:t>
            </a: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BL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second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end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station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mbria" pitchFamily="18" charset="0"/>
              </a:rPr>
              <a:t>finishe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d</a:t>
            </a: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18</a:t>
            </a:r>
            <a:r>
              <a:rPr lang="en-GB" baseline="30000" dirty="0" err="1">
                <a:solidFill>
                  <a:srgbClr val="000000"/>
                </a:solidFill>
                <a:latin typeface="Cambria" pitchFamily="18" charset="0"/>
              </a:rPr>
              <a:t>th</a:t>
            </a: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November</a:t>
            </a: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 2014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(one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offer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was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submitted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)</a:t>
            </a:r>
            <a:endParaRPr lang="en-GB" dirty="0">
              <a:solidFill>
                <a:srgbClr val="000000"/>
              </a:solidFill>
              <a:latin typeface="Cambria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3. Installation plan assumes to finish of the BL infrastructure in 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January</a:t>
            </a: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 201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5</a:t>
            </a:r>
            <a:endParaRPr lang="en-GB" dirty="0">
              <a:solidFill>
                <a:srgbClr val="000000"/>
              </a:solidFill>
              <a:latin typeface="Cambria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4. Front end installation finish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es</a:t>
            </a: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December</a:t>
            </a: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 2014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- </a:t>
            </a: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no obstacles for machine commissioning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dirty="0" smtClean="0">
                <a:solidFill>
                  <a:srgbClr val="000000"/>
                </a:solidFill>
                <a:latin typeface="Cambria" pitchFamily="18" charset="0"/>
              </a:rPr>
              <a:t>5</a:t>
            </a:r>
            <a:r>
              <a:rPr lang="en-GB" dirty="0" smtClean="0">
                <a:solidFill>
                  <a:srgbClr val="000000"/>
                </a:solidFill>
                <a:latin typeface="Cambria" pitchFamily="18" charset="0"/>
              </a:rPr>
              <a:t>. </a:t>
            </a: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Plan for maximum outsourcing of the </a:t>
            </a:r>
            <a:r>
              <a:rPr lang="en-GB" dirty="0" err="1">
                <a:solidFill>
                  <a:srgbClr val="000000"/>
                </a:solidFill>
                <a:latin typeface="Cambria" pitchFamily="18" charset="0"/>
              </a:rPr>
              <a:t>beamline</a:t>
            </a: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 control system development and integration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. MPS and PSS for BL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should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be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ready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by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February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pl-PL" dirty="0" smtClean="0">
                <a:solidFill>
                  <a:srgbClr val="000000"/>
                </a:solidFill>
                <a:latin typeface="Cambria" pitchFamily="18" charset="0"/>
              </a:rPr>
              <a:t>2015</a:t>
            </a:r>
            <a:r>
              <a:rPr lang="en-GB" dirty="0" smtClean="0">
                <a:solidFill>
                  <a:srgbClr val="000000"/>
                </a:solidFill>
                <a:latin typeface="Cambria" pitchFamily="18" charset="0"/>
              </a:rPr>
              <a:t>.</a:t>
            </a:r>
            <a:endParaRPr lang="pl-PL" dirty="0" smtClean="0">
              <a:solidFill>
                <a:srgbClr val="000000"/>
              </a:solidFill>
              <a:latin typeface="Cambria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GB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pl-PL" dirty="0" smtClean="0">
                <a:solidFill>
                  <a:srgbClr val="000000"/>
                </a:solidFill>
                <a:latin typeface="Cambria" pitchFamily="18" charset="0"/>
              </a:rPr>
              <a:t>6. </a:t>
            </a:r>
            <a:r>
              <a:rPr lang="pl-PL" dirty="0" err="1" smtClean="0">
                <a:solidFill>
                  <a:srgbClr val="000000"/>
                </a:solidFill>
                <a:latin typeface="Cambria" pitchFamily="18" charset="0"/>
              </a:rPr>
              <a:t>Delay</a:t>
            </a:r>
            <a:r>
              <a:rPr lang="pl-PL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in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optic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elements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(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grating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)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delivery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implicates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delay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in </a:t>
            </a: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BL </a:t>
            </a:r>
            <a:r>
              <a:rPr lang="pl-PL" dirty="0" err="1">
                <a:solidFill>
                  <a:srgbClr val="000000"/>
                </a:solidFill>
                <a:latin typeface="Cambria" pitchFamily="18" charset="0"/>
              </a:rPr>
              <a:t>vacuum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Cambria" pitchFamily="18" charset="0"/>
              </a:rPr>
              <a:t>installation</a:t>
            </a:r>
            <a:r>
              <a:rPr lang="pl-PL" dirty="0">
                <a:solidFill>
                  <a:srgbClr val="000000"/>
                </a:solidFill>
                <a:latin typeface="Cambria" pitchFamily="18" charset="0"/>
              </a:rPr>
              <a:t>. </a:t>
            </a:r>
            <a:r>
              <a:rPr lang="pl-PL" b="1" dirty="0">
                <a:solidFill>
                  <a:srgbClr val="000000"/>
                </a:solidFill>
                <a:latin typeface="Cambria" pitchFamily="18" charset="0"/>
              </a:rPr>
              <a:t>It</a:t>
            </a:r>
            <a:r>
              <a:rPr lang="en-GB" b="1" dirty="0">
                <a:solidFill>
                  <a:srgbClr val="000000"/>
                </a:solidFill>
                <a:latin typeface="Cambria" pitchFamily="18" charset="0"/>
              </a:rPr>
              <a:t> should </a:t>
            </a:r>
            <a:r>
              <a:rPr lang="pl-PL" b="1" dirty="0" smtClean="0">
                <a:solidFill>
                  <a:srgbClr val="000000"/>
                </a:solidFill>
                <a:latin typeface="Cambria" pitchFamily="18" charset="0"/>
              </a:rPr>
              <a:t>be </a:t>
            </a:r>
            <a:r>
              <a:rPr lang="en-GB" b="1" dirty="0" smtClean="0">
                <a:solidFill>
                  <a:srgbClr val="000000"/>
                </a:solidFill>
                <a:latin typeface="Cambria" pitchFamily="18" charset="0"/>
              </a:rPr>
              <a:t>finish</a:t>
            </a:r>
            <a:r>
              <a:rPr lang="pl-PL" b="1" dirty="0" err="1" smtClean="0">
                <a:solidFill>
                  <a:srgbClr val="000000"/>
                </a:solidFill>
                <a:latin typeface="Cambria" pitchFamily="18" charset="0"/>
              </a:rPr>
              <a:t>ed</a:t>
            </a:r>
            <a:r>
              <a:rPr lang="pl-PL" b="1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pl-PL" b="1" dirty="0">
                <a:solidFill>
                  <a:srgbClr val="000000"/>
                </a:solidFill>
                <a:latin typeface="Cambria" pitchFamily="18" charset="0"/>
              </a:rPr>
              <a:t>end of </a:t>
            </a:r>
            <a:r>
              <a:rPr lang="pl-PL" b="1" dirty="0" err="1">
                <a:solidFill>
                  <a:srgbClr val="000000"/>
                </a:solidFill>
                <a:latin typeface="Cambria" pitchFamily="18" charset="0"/>
              </a:rPr>
              <a:t>April</a:t>
            </a:r>
            <a:r>
              <a:rPr lang="en-GB" b="1" dirty="0">
                <a:solidFill>
                  <a:srgbClr val="000000"/>
                </a:solidFill>
                <a:latin typeface="Cambria" pitchFamily="18" charset="0"/>
              </a:rPr>
              <a:t> 201</a:t>
            </a:r>
            <a:r>
              <a:rPr lang="pl-PL" b="1" dirty="0">
                <a:solidFill>
                  <a:srgbClr val="000000"/>
                </a:solidFill>
                <a:latin typeface="Cambria" pitchFamily="18" charset="0"/>
              </a:rPr>
              <a:t>5</a:t>
            </a:r>
            <a:endParaRPr lang="en-GB" b="1" dirty="0">
              <a:solidFill>
                <a:srgbClr val="000000"/>
              </a:solidFill>
              <a:latin typeface="Cambria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pl-PL" dirty="0" smtClean="0">
                <a:solidFill>
                  <a:srgbClr val="000000"/>
                </a:solidFill>
                <a:latin typeface="Cambria" pitchFamily="18" charset="0"/>
              </a:rPr>
              <a:t>. </a:t>
            </a:r>
            <a:endParaRPr lang="en-GB" dirty="0">
              <a:solidFill>
                <a:srgbClr val="000000"/>
              </a:solidFill>
              <a:latin typeface="Cambria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368" y="1341966"/>
            <a:ext cx="3264120" cy="5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Nauka\moje\krakow\IPhone\IMG_00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2" b="20897"/>
          <a:stretch/>
        </p:blipFill>
        <p:spPr bwMode="auto">
          <a:xfrm>
            <a:off x="5687958" y="1363225"/>
            <a:ext cx="3223413" cy="275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37" y="3516460"/>
            <a:ext cx="3236851" cy="320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3039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pic>
        <p:nvPicPr>
          <p:cNvPr id="6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2615380" y="154331"/>
            <a:ext cx="45735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Beamlines</a:t>
            </a:r>
            <a:endParaRPr lang="pl-PL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21</a:t>
            </a:fld>
            <a:endParaRPr lang="en-US" sz="1200" dirty="0">
              <a:latin typeface="+mn-lt"/>
            </a:endParaRPr>
          </a:p>
        </p:txBody>
      </p:sp>
      <p:cxnSp>
        <p:nvCxnSpPr>
          <p:cNvPr id="8" name="Łącznik prostoliniowy 7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Prostokąt 4"/>
          <p:cNvSpPr/>
          <p:nvPr/>
        </p:nvSpPr>
        <p:spPr>
          <a:xfrm>
            <a:off x="181114" y="980728"/>
            <a:ext cx="8455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latin typeface="+mj-lt"/>
                <a:ea typeface="Times New Roman" pitchFamily="18" charset="0"/>
                <a:cs typeface="Arial" pitchFamily="34" charset="0"/>
              </a:rPr>
              <a:t>The </a:t>
            </a:r>
            <a:r>
              <a:rPr lang="pl-PL" b="1" dirty="0" smtClean="0">
                <a:latin typeface="+mj-lt"/>
                <a:ea typeface="Times New Roman" pitchFamily="18" charset="0"/>
                <a:cs typeface="Arial" pitchFamily="34" charset="0"/>
              </a:rPr>
              <a:t>ultra </a:t>
            </a:r>
            <a:r>
              <a:rPr lang="pl-PL" b="1" dirty="0" err="1" smtClean="0">
                <a:latin typeface="+mj-lt"/>
                <a:ea typeface="Times New Roman" pitchFamily="18" charset="0"/>
                <a:cs typeface="Arial" pitchFamily="34" charset="0"/>
              </a:rPr>
              <a:t>angular</a:t>
            </a:r>
            <a:r>
              <a:rPr lang="pl-PL" b="1" dirty="0" smtClean="0"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pl-PL" b="1" dirty="0" err="1" smtClean="0">
                <a:latin typeface="+mj-lt"/>
                <a:ea typeface="Times New Roman" pitchFamily="18" charset="0"/>
                <a:cs typeface="Arial" pitchFamily="34" charset="0"/>
              </a:rPr>
              <a:t>resolved</a:t>
            </a:r>
            <a:r>
              <a:rPr lang="pl-PL" b="1" dirty="0" smtClean="0"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pl-PL" b="1" dirty="0" err="1" smtClean="0">
                <a:latin typeface="+mj-lt"/>
                <a:ea typeface="Times New Roman" pitchFamily="18" charset="0"/>
                <a:cs typeface="Arial" pitchFamily="34" charset="0"/>
              </a:rPr>
              <a:t>photoemission</a:t>
            </a:r>
            <a:r>
              <a:rPr lang="pl-PL" b="1" dirty="0" smtClean="0"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pl-PL" b="1" dirty="0" err="1" smtClean="0">
                <a:latin typeface="+mj-lt"/>
                <a:ea typeface="Times New Roman" pitchFamily="18" charset="0"/>
                <a:cs typeface="Arial" pitchFamily="34" charset="0"/>
              </a:rPr>
              <a:t>spectroscopy</a:t>
            </a:r>
            <a:r>
              <a:rPr lang="pl-PL" b="1" dirty="0"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pl-PL" b="1" dirty="0" smtClean="0">
                <a:latin typeface="+mj-lt"/>
                <a:ea typeface="Times New Roman" pitchFamily="18" charset="0"/>
                <a:cs typeface="Arial" pitchFamily="34" charset="0"/>
              </a:rPr>
              <a:t>(</a:t>
            </a:r>
            <a:r>
              <a:rPr lang="en-US" b="1" dirty="0" smtClean="0">
                <a:latin typeface="+mj-lt"/>
                <a:ea typeface="Times New Roman" pitchFamily="18" charset="0"/>
                <a:cs typeface="Arial" pitchFamily="34" charset="0"/>
              </a:rPr>
              <a:t>UARPES</a:t>
            </a:r>
            <a:r>
              <a:rPr lang="pl-PL" b="1" dirty="0" smtClean="0">
                <a:latin typeface="+mj-lt"/>
                <a:ea typeface="Times New Roman" pitchFamily="18" charset="0"/>
                <a:cs typeface="Arial" pitchFamily="34" charset="0"/>
              </a:rPr>
              <a:t>)</a:t>
            </a:r>
            <a:r>
              <a:rPr lang="en-US" b="1" dirty="0" smtClean="0"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+mj-lt"/>
                <a:ea typeface="Times New Roman" pitchFamily="18" charset="0"/>
                <a:cs typeface="Arial" pitchFamily="34" charset="0"/>
              </a:rPr>
              <a:t>beamline</a:t>
            </a:r>
            <a:endParaRPr lang="en-US" dirty="0">
              <a:latin typeface="+mj-lt"/>
              <a:cs typeface="Arial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0" y="1818690"/>
            <a:ext cx="66000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>
                <a:latin typeface="+mj-lt"/>
              </a:rPr>
              <a:t>The </a:t>
            </a:r>
            <a:r>
              <a:rPr lang="pl-PL" dirty="0" err="1" smtClean="0">
                <a:latin typeface="+mj-lt"/>
              </a:rPr>
              <a:t>source</a:t>
            </a:r>
            <a:r>
              <a:rPr lang="pl-PL" dirty="0" smtClean="0">
                <a:latin typeface="+mj-lt"/>
              </a:rPr>
              <a:t>  of the </a:t>
            </a:r>
            <a:r>
              <a:rPr lang="pl-PL" dirty="0" err="1" smtClean="0">
                <a:latin typeface="+mj-lt"/>
              </a:rPr>
              <a:t>beamline</a:t>
            </a:r>
            <a:r>
              <a:rPr lang="pl-PL" dirty="0" smtClean="0">
                <a:latin typeface="+mj-lt"/>
              </a:rPr>
              <a:t> : </a:t>
            </a:r>
            <a:r>
              <a:rPr lang="en-US" dirty="0" smtClean="0">
                <a:latin typeface="+mj-lt"/>
              </a:rPr>
              <a:t>EPU,  type APPLE II</a:t>
            </a:r>
          </a:p>
          <a:p>
            <a:pPr marL="285750" indent="-285750" algn="just">
              <a:buFontTx/>
              <a:buChar char="-"/>
            </a:pPr>
            <a:r>
              <a:rPr lang="en-US" dirty="0" smtClean="0">
                <a:latin typeface="+mj-lt"/>
              </a:rPr>
              <a:t>design and production  KYMA, SLOVENIA.</a:t>
            </a:r>
          </a:p>
          <a:p>
            <a:pPr marL="285750" indent="-285750" algn="just">
              <a:buFontTx/>
              <a:buChar char="-"/>
            </a:pPr>
            <a:r>
              <a:rPr lang="en-US" dirty="0" smtClean="0">
                <a:latin typeface="+mj-lt"/>
              </a:rPr>
              <a:t> </a:t>
            </a:r>
            <a:endParaRPr lang="pl-PL" dirty="0" smtClean="0">
              <a:latin typeface="+mj-lt"/>
            </a:endParaRPr>
          </a:p>
        </p:txBody>
      </p:sp>
      <p:pic>
        <p:nvPicPr>
          <p:cNvPr id="26" name="Obraz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48" y="1534726"/>
            <a:ext cx="4228759" cy="3050345"/>
          </a:xfrm>
          <a:prstGeom prst="rect">
            <a:avLst/>
          </a:prstGeom>
        </p:spPr>
      </p:pic>
      <p:sp>
        <p:nvSpPr>
          <p:cNvPr id="27" name="Prostokąt 26"/>
          <p:cNvSpPr/>
          <p:nvPr/>
        </p:nvSpPr>
        <p:spPr>
          <a:xfrm>
            <a:off x="0" y="2472184"/>
            <a:ext cx="490217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lnSpc>
                <a:spcPct val="150000"/>
              </a:lnSpc>
              <a:buSzPct val="155000"/>
              <a:buFont typeface="Wingdings" panose="05000000000000000000" pitchFamily="2" charset="2"/>
              <a:buChar char="ü"/>
              <a:defRPr/>
            </a:pPr>
            <a:r>
              <a:rPr lang="en-US" altLang="pl-PL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End-Station </a:t>
            </a:r>
            <a:r>
              <a:rPr lang="pl-PL" altLang="pl-PL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will</a:t>
            </a:r>
            <a:r>
              <a:rPr lang="pl-PL" altLang="pl-PL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be </a:t>
            </a:r>
            <a:r>
              <a:rPr lang="en-US" altLang="pl-PL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delivered by the end of </a:t>
            </a:r>
            <a:r>
              <a:rPr lang="pl-PL" altLang="pl-PL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March</a:t>
            </a:r>
            <a:r>
              <a:rPr lang="en-US" altLang="pl-PL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201</a:t>
            </a:r>
            <a:r>
              <a:rPr lang="pl-PL" altLang="pl-PL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5</a:t>
            </a:r>
          </a:p>
          <a:p>
            <a:pPr marL="285750" indent="-285750" algn="just" eaLnBrk="1" hangingPunct="1">
              <a:lnSpc>
                <a:spcPct val="150000"/>
              </a:lnSpc>
              <a:buSzPct val="155000"/>
              <a:buFont typeface="Wingdings" panose="05000000000000000000" pitchFamily="2" charset="2"/>
              <a:buChar char="ü"/>
              <a:defRPr/>
            </a:pPr>
            <a:r>
              <a:rPr lang="en-US" altLang="pl-PL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Front-End </a:t>
            </a:r>
            <a:r>
              <a:rPr lang="pl-PL" altLang="pl-PL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was </a:t>
            </a:r>
            <a:r>
              <a:rPr lang="en-US" altLang="pl-PL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delivered  </a:t>
            </a:r>
            <a:r>
              <a:rPr lang="pl-PL" altLang="pl-PL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yesterday</a:t>
            </a:r>
            <a:r>
              <a:rPr lang="en-US" altLang="pl-PL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pl-PL" altLang="pl-PL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pl-PL" altLang="pl-PL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and </a:t>
            </a:r>
            <a:r>
              <a:rPr lang="pl-PL" altLang="pl-PL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assembly</a:t>
            </a:r>
            <a:r>
              <a:rPr lang="pl-PL" altLang="pl-PL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in </a:t>
            </a:r>
            <a:r>
              <a:rPr lang="pl-PL" altLang="pl-PL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Dec. </a:t>
            </a:r>
            <a:r>
              <a:rPr lang="en-US" altLang="pl-PL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2014 </a:t>
            </a:r>
            <a:endParaRPr lang="pl-PL" altLang="pl-PL" dirty="0" smtClean="0">
              <a:solidFill>
                <a:schemeClr val="accent2">
                  <a:lumMod val="75000"/>
                </a:schemeClr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285750" indent="-285750" algn="just" eaLnBrk="1" hangingPunct="1">
              <a:buSzPct val="155000"/>
              <a:buFont typeface="Wingdings" panose="05000000000000000000" pitchFamily="2" charset="2"/>
              <a:buChar char="ü"/>
              <a:defRPr/>
            </a:pPr>
            <a:r>
              <a:rPr lang="en-US" altLang="pl-PL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Undulator </a:t>
            </a:r>
            <a:r>
              <a:rPr lang="pl-PL" altLang="pl-PL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delivery</a:t>
            </a:r>
            <a:r>
              <a:rPr lang="pl-PL" altLang="pl-PL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end of </a:t>
            </a:r>
            <a:r>
              <a:rPr lang="pl-PL" altLang="pl-PL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December</a:t>
            </a:r>
            <a:r>
              <a:rPr lang="pl-PL" altLang="pl-PL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2014</a:t>
            </a:r>
          </a:p>
          <a:p>
            <a:pPr marL="285750" indent="-285750" algn="just" eaLnBrk="1" hangingPunct="1">
              <a:buSzPct val="155000"/>
              <a:buFont typeface="Wingdings" panose="05000000000000000000" pitchFamily="2" charset="2"/>
              <a:buChar char="ü"/>
              <a:defRPr/>
            </a:pPr>
            <a:r>
              <a:rPr lang="pl-PL" altLang="pl-PL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Vacuum</a:t>
            </a:r>
            <a:r>
              <a:rPr lang="pl-PL" altLang="pl-PL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altLang="pl-PL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chamber</a:t>
            </a:r>
            <a:r>
              <a:rPr lang="pl-PL" altLang="pl-PL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altLang="pl-PL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delivered</a:t>
            </a:r>
            <a:r>
              <a:rPr lang="pl-PL" altLang="pl-PL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 algn="just" eaLnBrk="1" hangingPunct="1">
              <a:buSzPct val="155000"/>
              <a:buFont typeface="Wingdings" panose="05000000000000000000" pitchFamily="2" charset="2"/>
              <a:buChar char="ü"/>
              <a:defRPr/>
            </a:pPr>
            <a:r>
              <a:rPr lang="pl-PL" altLang="pl-PL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Beamline</a:t>
            </a:r>
            <a:r>
              <a:rPr lang="pl-PL" altLang="pl-PL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pl-PL" altLang="pl-PL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Final</a:t>
            </a:r>
            <a:r>
              <a:rPr lang="pl-PL" altLang="pl-PL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pl-PL" altLang="pl-PL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delivery</a:t>
            </a:r>
            <a:r>
              <a:rPr lang="pl-PL" altLang="pl-PL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Assembly and SAT by the end of March 2015</a:t>
            </a:r>
            <a:endParaRPr lang="en-US" altLang="pl-PL" dirty="0">
              <a:solidFill>
                <a:schemeClr val="accent2">
                  <a:lumMod val="75000"/>
                </a:schemeClr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285750" indent="-285750" algn="just" eaLnBrk="1" hangingPunct="1">
              <a:lnSpc>
                <a:spcPct val="150000"/>
              </a:lnSpc>
              <a:buSzPct val="155000"/>
              <a:buFont typeface="Wingdings" panose="05000000000000000000" pitchFamily="2" charset="2"/>
              <a:buChar char="ü"/>
              <a:defRPr/>
            </a:pPr>
            <a:endParaRPr lang="en-US" altLang="pl-PL" dirty="0">
              <a:solidFill>
                <a:schemeClr val="accent2">
                  <a:lumMod val="75000"/>
                </a:schemeClr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736" y="3526642"/>
            <a:ext cx="2119752" cy="2847475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43" y="3861223"/>
            <a:ext cx="2020771" cy="2630017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208022" y="1350060"/>
            <a:ext cx="679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The construction is done by ELETTRA –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Sincrotrone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Trieste, Italy 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29749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8676456" y="6555758"/>
            <a:ext cx="467544" cy="302242"/>
          </a:xfrm>
        </p:spPr>
        <p:txBody>
          <a:bodyPr/>
          <a:lstStyle/>
          <a:p>
            <a:pPr>
              <a:defRPr/>
            </a:pPr>
            <a:fld id="{6A3D0424-634E-459B-9508-F617EEA380C9}" type="slidenum">
              <a:rPr lang="en-GB" sz="1100" smtClean="0"/>
              <a:pPr>
                <a:defRPr/>
              </a:pPr>
              <a:t>22</a:t>
            </a:fld>
            <a:endParaRPr lang="en-GB" sz="1100" dirty="0"/>
          </a:p>
        </p:txBody>
      </p:sp>
      <p:sp>
        <p:nvSpPr>
          <p:cNvPr id="13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14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sp>
        <p:nvSpPr>
          <p:cNvPr id="15" name="Symbol zastępczy numeru slajdu 3"/>
          <p:cNvSpPr txBox="1">
            <a:spLocks/>
          </p:cNvSpPr>
          <p:nvPr/>
        </p:nvSpPr>
        <p:spPr bwMode="auto">
          <a:xfrm>
            <a:off x="8676456" y="6525344"/>
            <a:ext cx="405408" cy="304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200" dirty="0">
              <a:latin typeface="+mn-lt"/>
            </a:endParaRPr>
          </a:p>
        </p:txBody>
      </p:sp>
      <p:cxnSp>
        <p:nvCxnSpPr>
          <p:cNvPr id="16" name="Łącznik prostoliniowy 15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Subtitle 2"/>
          <p:cNvSpPr txBox="1">
            <a:spLocks/>
          </p:cNvSpPr>
          <p:nvPr/>
        </p:nvSpPr>
        <p:spPr bwMode="auto">
          <a:xfrm>
            <a:off x="1" y="1041156"/>
            <a:ext cx="8890000" cy="540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GB" sz="1600" kern="0" dirty="0" smtClean="0"/>
          </a:p>
          <a:p>
            <a:pPr>
              <a:buFont typeface="Arial"/>
              <a:buChar char="•"/>
            </a:pPr>
            <a:r>
              <a:rPr lang="en-GB" sz="1600" kern="0" dirty="0" smtClean="0"/>
              <a:t>Personnel </a:t>
            </a:r>
            <a:r>
              <a:rPr lang="pl-PL" sz="1600" kern="0" dirty="0" err="1" smtClean="0"/>
              <a:t>Safety</a:t>
            </a:r>
            <a:r>
              <a:rPr lang="en-GB" sz="1600" kern="0" dirty="0" smtClean="0"/>
              <a:t> </a:t>
            </a:r>
            <a:r>
              <a:rPr lang="en-GB" sz="1600" kern="0" dirty="0" smtClean="0"/>
              <a:t>System: Covered by </a:t>
            </a:r>
            <a:r>
              <a:rPr lang="en-GB" sz="1600" kern="0" dirty="0" err="1" smtClean="0"/>
              <a:t>Elettra</a:t>
            </a:r>
            <a:r>
              <a:rPr lang="en-GB" sz="1600" kern="0" dirty="0" smtClean="0"/>
              <a:t> – more work than planned</a:t>
            </a:r>
          </a:p>
          <a:p>
            <a:pPr>
              <a:buFont typeface="Arial"/>
              <a:buChar char="•"/>
            </a:pPr>
            <a:r>
              <a:rPr lang="en-GB" sz="1600" kern="0" dirty="0" smtClean="0"/>
              <a:t>Control System integration has been out-sourced – </a:t>
            </a:r>
            <a:r>
              <a:rPr lang="en-GB" sz="1600" kern="0" dirty="0" err="1" smtClean="0"/>
              <a:t>Cosylab</a:t>
            </a:r>
            <a:r>
              <a:rPr lang="en-GB" sz="1600" kern="0" dirty="0" smtClean="0"/>
              <a:t> going smoothly</a:t>
            </a:r>
          </a:p>
          <a:p>
            <a:pPr>
              <a:buFont typeface="Arial"/>
              <a:buChar char="•"/>
            </a:pPr>
            <a:r>
              <a:rPr lang="en-GB" sz="1600" kern="0" dirty="0" smtClean="0"/>
              <a:t>Machine Protection System – status is OK, </a:t>
            </a:r>
            <a:r>
              <a:rPr lang="en-GB" sz="1600" kern="0" dirty="0" err="1" smtClean="0"/>
              <a:t>linac</a:t>
            </a:r>
            <a:r>
              <a:rPr lang="en-GB" sz="1600" kern="0" dirty="0" smtClean="0"/>
              <a:t> ready, storage ring progressing</a:t>
            </a:r>
          </a:p>
          <a:p>
            <a:pPr>
              <a:buFont typeface="Arial"/>
              <a:buChar char="•"/>
            </a:pPr>
            <a:r>
              <a:rPr lang="en-GB" sz="1600" kern="0" dirty="0" smtClean="0"/>
              <a:t>Networks – </a:t>
            </a:r>
            <a:r>
              <a:rPr lang="en-GB" sz="1600" kern="0" dirty="0" err="1" smtClean="0"/>
              <a:t>Linac</a:t>
            </a:r>
            <a:r>
              <a:rPr lang="en-GB" sz="1600" kern="0" dirty="0" smtClean="0"/>
              <a:t> ready, Storage ring progressing as to plan</a:t>
            </a:r>
          </a:p>
          <a:p>
            <a:pPr>
              <a:buFont typeface="Arial"/>
              <a:buChar char="•"/>
            </a:pPr>
            <a:r>
              <a:rPr lang="en-GB" sz="1600" kern="0" dirty="0" smtClean="0"/>
              <a:t>Timing system – </a:t>
            </a:r>
            <a:r>
              <a:rPr lang="en-GB" sz="1600" kern="0" dirty="0" err="1" smtClean="0"/>
              <a:t>Linac</a:t>
            </a:r>
            <a:r>
              <a:rPr lang="en-GB" sz="1600" kern="0" dirty="0" smtClean="0"/>
              <a:t> ready, Storage ring progressing</a:t>
            </a:r>
          </a:p>
          <a:p>
            <a:pPr>
              <a:buFont typeface="Arial"/>
              <a:buChar char="•"/>
            </a:pPr>
            <a:r>
              <a:rPr lang="en-GB" sz="1600" kern="0" dirty="0" err="1" smtClean="0"/>
              <a:t>Linac</a:t>
            </a:r>
            <a:r>
              <a:rPr lang="en-GB" sz="1600" kern="0" dirty="0" smtClean="0"/>
              <a:t> software (low and high level) ready, physics SW progressing</a:t>
            </a:r>
          </a:p>
          <a:p>
            <a:pPr>
              <a:buFont typeface="Arial"/>
              <a:buChar char="•"/>
            </a:pPr>
            <a:r>
              <a:rPr lang="en-GB" sz="1600" kern="0" dirty="0" smtClean="0"/>
              <a:t>Storage ring software (low and high level) – work in progress</a:t>
            </a:r>
          </a:p>
          <a:p>
            <a:pPr>
              <a:buFont typeface="Arial"/>
              <a:buChar char="•"/>
            </a:pPr>
            <a:endParaRPr lang="en-GB" sz="1600" kern="0" dirty="0" smtClean="0"/>
          </a:p>
          <a:p>
            <a:pPr>
              <a:buFont typeface="Arial"/>
              <a:buChar char="•"/>
            </a:pPr>
            <a:r>
              <a:rPr lang="en-GB" sz="1600" kern="0" dirty="0" smtClean="0">
                <a:solidFill>
                  <a:srgbClr val="FF0000"/>
                </a:solidFill>
              </a:rPr>
              <a:t>Subsystem tests are critical – lack of personnel and time</a:t>
            </a:r>
          </a:p>
          <a:p>
            <a:pPr>
              <a:buFont typeface="Arial"/>
              <a:buChar char="•"/>
            </a:pPr>
            <a:endParaRPr lang="en-GB" sz="1600" kern="0" dirty="0" smtClean="0">
              <a:solidFill>
                <a:srgbClr val="FF0000"/>
              </a:solidFill>
            </a:endParaRPr>
          </a:p>
          <a:p>
            <a:pPr>
              <a:buFont typeface="Arial"/>
              <a:buChar char="•"/>
            </a:pPr>
            <a:r>
              <a:rPr lang="en-GB" sz="1600" kern="0" dirty="0" smtClean="0"/>
              <a:t>Instrumentation – All electronic equipment delivered, mechanical parts delivered according to FMB schedule</a:t>
            </a:r>
          </a:p>
          <a:p>
            <a:pPr>
              <a:buFont typeface="Arial"/>
              <a:buChar char="•"/>
            </a:pPr>
            <a:r>
              <a:rPr lang="en-GB" sz="1600" kern="0" dirty="0" smtClean="0"/>
              <a:t>Basic High Level SW for </a:t>
            </a:r>
            <a:r>
              <a:rPr lang="en-GB" sz="1600" kern="0" dirty="0" err="1" smtClean="0"/>
              <a:t>linac</a:t>
            </a:r>
            <a:r>
              <a:rPr lang="en-GB" sz="1600" kern="0" dirty="0" smtClean="0"/>
              <a:t> ready. Rest is in progress.</a:t>
            </a:r>
          </a:p>
          <a:p>
            <a:pPr>
              <a:buFont typeface="Arial"/>
              <a:buChar char="•"/>
            </a:pPr>
            <a:r>
              <a:rPr lang="en-GB" sz="1600" kern="0" dirty="0" smtClean="0"/>
              <a:t>Storage ring ramping – High Level (GIU) ready December, Tango server ready (final tests)</a:t>
            </a:r>
          </a:p>
          <a:p>
            <a:pPr>
              <a:buFont typeface="Arial"/>
              <a:buChar char="•"/>
            </a:pPr>
            <a:r>
              <a:rPr lang="en-GB" sz="1600" kern="0" dirty="0" smtClean="0"/>
              <a:t>Storage ring HLSW – in progress</a:t>
            </a:r>
            <a:endParaRPr lang="en-GB" sz="1800" kern="0" dirty="0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2163811" y="133062"/>
            <a:ext cx="5528350" cy="68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5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System, </a:t>
            </a:r>
            <a:r>
              <a:rPr lang="en-GB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pl-PL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GB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GB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PLC</a:t>
            </a:r>
            <a:br>
              <a:rPr lang="en-GB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Instrumentation &amp; HL-SW</a:t>
            </a:r>
            <a:endParaRPr lang="en-GB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93855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6264696" cy="1008112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Personnel Safety System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5" y="980728"/>
            <a:ext cx="5792491" cy="5407892"/>
          </a:xfrm>
        </p:spPr>
        <p:txBody>
          <a:bodyPr>
            <a:no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GB" sz="2000" dirty="0" smtClean="0"/>
              <a:t>Majority of team is formally trained (Cat B) and can operate the accelerators.</a:t>
            </a:r>
          </a:p>
          <a:p>
            <a:pPr marL="457200" indent="-457200" algn="l">
              <a:buFont typeface="Arial"/>
              <a:buChar char="•"/>
            </a:pPr>
            <a:r>
              <a:rPr lang="en-GB" sz="2000" dirty="0" smtClean="0"/>
              <a:t>Radiation monitors – delivered and operational</a:t>
            </a:r>
          </a:p>
          <a:p>
            <a:pPr algn="l"/>
            <a:r>
              <a:rPr lang="en-GB" sz="2000" dirty="0" smtClean="0"/>
              <a:t>	3 x Gamma and 2 x (Gamma + Neutron)</a:t>
            </a:r>
          </a:p>
          <a:p>
            <a:pPr marL="457200" indent="-457200" algn="l">
              <a:buFont typeface="Arial"/>
              <a:buChar char="•"/>
            </a:pPr>
            <a:r>
              <a:rPr lang="en-GB" sz="2000" dirty="0" smtClean="0"/>
              <a:t>Personal dosimeters in use.</a:t>
            </a:r>
          </a:p>
          <a:p>
            <a:pPr marL="457200" indent="-457200" algn="l">
              <a:buFont typeface="Arial"/>
              <a:buChar char="•"/>
            </a:pPr>
            <a:r>
              <a:rPr lang="en-GB" sz="2000" dirty="0" smtClean="0"/>
              <a:t>Elettra provided </a:t>
            </a:r>
            <a:r>
              <a:rPr lang="en-GB" sz="2000" dirty="0"/>
              <a:t>the PPS </a:t>
            </a:r>
            <a:r>
              <a:rPr lang="en-GB" sz="2000" dirty="0" smtClean="0"/>
              <a:t>logic, software </a:t>
            </a:r>
            <a:r>
              <a:rPr lang="en-GB" sz="2000" dirty="0"/>
              <a:t>and installation supervision </a:t>
            </a:r>
            <a:r>
              <a:rPr lang="en-GB" sz="2000" dirty="0" smtClean="0"/>
              <a:t>Took longer than anticipated – will require additional work for SR</a:t>
            </a:r>
            <a:endParaRPr lang="en-GB" sz="2000" dirty="0"/>
          </a:p>
          <a:p>
            <a:pPr marL="457200" indent="-457200" algn="l">
              <a:buFont typeface="Arial"/>
              <a:buChar char="•"/>
            </a:pPr>
            <a:r>
              <a:rPr lang="en-GB" sz="2000" dirty="0" smtClean="0"/>
              <a:t>PSS status:</a:t>
            </a:r>
          </a:p>
          <a:p>
            <a:pPr lvl="1" indent="0" algn="l">
              <a:buNone/>
            </a:pPr>
            <a:r>
              <a:rPr lang="en-GB" sz="2000" dirty="0" smtClean="0"/>
              <a:t>Linac: Operational (with temporary modifications to allow use while Storage Ring system still to do)</a:t>
            </a:r>
          </a:p>
          <a:p>
            <a:pPr lvl="1" indent="0" algn="l">
              <a:buNone/>
            </a:pPr>
            <a:r>
              <a:rPr lang="en-GB" sz="2000" dirty="0" smtClean="0"/>
              <a:t>Storage Ring: Dec/2014 (may be extended</a:t>
            </a:r>
          </a:p>
          <a:p>
            <a:pPr lvl="1" indent="0" algn="l">
              <a:buNone/>
            </a:pPr>
            <a:r>
              <a:rPr lang="en-GB" sz="2000" dirty="0" smtClean="0"/>
              <a:t>On Solaris request to end of Feb/2015)</a:t>
            </a: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251" y="908720"/>
            <a:ext cx="2942749" cy="2381144"/>
          </a:xfrm>
          <a:prstGeom prst="rect">
            <a:avLst/>
          </a:prstGeom>
        </p:spPr>
      </p:pic>
      <p:pic>
        <p:nvPicPr>
          <p:cNvPr id="6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Ada\Dropbox\Przekazane z aparatu\2014-10-14 12.15.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493" y="3140968"/>
            <a:ext cx="278430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a\Dropbox\Przekazane z aparatu\2014-10-14 14.41.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 t="5430" r="43350" b="57907"/>
          <a:stretch/>
        </p:blipFill>
        <p:spPr bwMode="auto">
          <a:xfrm>
            <a:off x="6162493" y="4745419"/>
            <a:ext cx="3085155" cy="21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8676456" y="6555758"/>
            <a:ext cx="467544" cy="302242"/>
          </a:xfrm>
        </p:spPr>
        <p:txBody>
          <a:bodyPr/>
          <a:lstStyle/>
          <a:p>
            <a:pPr>
              <a:defRPr/>
            </a:pPr>
            <a:fld id="{6A3D0424-634E-459B-9508-F617EEA380C9}" type="slidenum">
              <a:rPr lang="en-GB" sz="1100" smtClean="0"/>
              <a:pPr>
                <a:defRPr/>
              </a:pPr>
              <a:t>23</a:t>
            </a:fld>
            <a:endParaRPr lang="en-GB" sz="1100" dirty="0"/>
          </a:p>
        </p:txBody>
      </p:sp>
      <p:sp>
        <p:nvSpPr>
          <p:cNvPr id="10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11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cxnSp>
        <p:nvCxnSpPr>
          <p:cNvPr id="13" name="Łącznik prostoliniowy 12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1188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2088" y="-315416"/>
            <a:ext cx="7772400" cy="1470025"/>
          </a:xfrm>
        </p:spPr>
        <p:txBody>
          <a:bodyPr/>
          <a:lstStyle/>
          <a:p>
            <a:r>
              <a:rPr lang="en-GB" sz="3200" b="1" dirty="0" smtClean="0">
                <a:solidFill>
                  <a:schemeClr val="bg1"/>
                </a:solidFill>
                <a:latin typeface="+mn-lt"/>
              </a:rPr>
              <a:t>Solaris Personnel</a:t>
            </a:r>
            <a:endParaRPr lang="en-GB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234" y="1052736"/>
            <a:ext cx="84972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buFont typeface="Arial" charset="0"/>
              <a:buChar char="•"/>
            </a:pPr>
            <a:endParaRPr lang="en-GB" dirty="0">
              <a:latin typeface="+mn-lt"/>
              <a:cs typeface="Tahoma" charset="0"/>
            </a:endParaRPr>
          </a:p>
          <a:p>
            <a:pPr marL="361950" indent="-361950">
              <a:buFont typeface="Arial" charset="0"/>
              <a:buChar char="•"/>
            </a:pPr>
            <a:r>
              <a:rPr lang="en-GB" b="1" dirty="0">
                <a:latin typeface="+mj-lt"/>
                <a:cs typeface="Tahoma" charset="0"/>
              </a:rPr>
              <a:t>41 people active with Solaris at present + JU admin</a:t>
            </a:r>
          </a:p>
          <a:p>
            <a:pPr marL="361950" indent="-361950">
              <a:buFont typeface="Arial" charset="0"/>
              <a:buChar char="•"/>
            </a:pPr>
            <a:endParaRPr lang="en-GB" b="1" dirty="0">
              <a:latin typeface="+mj-lt"/>
              <a:cs typeface="Tahoma" charset="0"/>
            </a:endParaRPr>
          </a:p>
          <a:p>
            <a:pPr marL="361950" indent="-361950">
              <a:buFont typeface="Arial" charset="0"/>
              <a:buChar char="•"/>
            </a:pPr>
            <a:r>
              <a:rPr lang="en-GB" b="1" dirty="0">
                <a:latin typeface="+mj-lt"/>
                <a:cs typeface="Tahoma" charset="0"/>
              </a:rPr>
              <a:t>Technical people (33): Accelerator Physics(1), Controls (7+1), Vacuum (1), RF Systems (4), Magnets &amp; PS (2), </a:t>
            </a:r>
            <a:r>
              <a:rPr lang="en-GB" b="1" dirty="0" err="1">
                <a:latin typeface="+mj-lt"/>
                <a:cs typeface="Tahoma" charset="0"/>
              </a:rPr>
              <a:t>Mech</a:t>
            </a:r>
            <a:r>
              <a:rPr lang="en-GB" b="1" dirty="0">
                <a:latin typeface="+mj-lt"/>
                <a:cs typeface="Tahoma" charset="0"/>
              </a:rPr>
              <a:t> Engineers (4), Civil Engineering (4+2), Electrical Tech (1), </a:t>
            </a:r>
            <a:r>
              <a:rPr lang="en-GB" b="1" dirty="0" err="1">
                <a:latin typeface="+mj-lt"/>
                <a:cs typeface="Tahoma" charset="0"/>
              </a:rPr>
              <a:t>Beamlines</a:t>
            </a:r>
            <a:r>
              <a:rPr lang="en-GB" b="1" dirty="0">
                <a:latin typeface="+mj-lt"/>
                <a:cs typeface="Tahoma" charset="0"/>
              </a:rPr>
              <a:t> (3), Installation Coordinator (1), Radiation Protection (1), Instrumentation (1), [one PhD (diagnostics CERN)]</a:t>
            </a:r>
          </a:p>
          <a:p>
            <a:pPr marL="361950" indent="-361950">
              <a:buFont typeface="Arial" charset="0"/>
              <a:buChar char="•"/>
            </a:pPr>
            <a:endParaRPr lang="en-GB" b="1" dirty="0">
              <a:latin typeface="+mn-lt"/>
              <a:cs typeface="Tahoma" charset="0"/>
            </a:endParaRPr>
          </a:p>
          <a:p>
            <a:endParaRPr lang="en-GB" b="1" dirty="0">
              <a:latin typeface="+mn-lt"/>
              <a:cs typeface="Tahoma" charset="0"/>
            </a:endParaRPr>
          </a:p>
          <a:p>
            <a:pPr marL="361950" indent="-361950">
              <a:buFont typeface="Arial" charset="0"/>
              <a:buChar char="•"/>
            </a:pPr>
            <a:r>
              <a:rPr lang="en-GB" b="1" dirty="0" smtClean="0">
                <a:latin typeface="+mn-lt"/>
                <a:cs typeface="Tahoma" charset="0"/>
              </a:rPr>
              <a:t>Formed  groups</a:t>
            </a:r>
          </a:p>
          <a:p>
            <a:pPr lvl="1"/>
            <a:r>
              <a:rPr lang="en-GB" b="1" dirty="0" smtClean="0">
                <a:latin typeface="+mn-lt"/>
                <a:cs typeface="Tahoma" charset="0"/>
              </a:rPr>
              <a:t>RF – includes Gun, Linac, Storage Ring RF systems</a:t>
            </a:r>
            <a:r>
              <a:rPr lang="pl-PL" b="1" dirty="0" smtClean="0">
                <a:latin typeface="+mn-lt"/>
                <a:cs typeface="Tahoma" charset="0"/>
              </a:rPr>
              <a:t> (3)</a:t>
            </a:r>
            <a:endParaRPr lang="en-GB" b="1" dirty="0" smtClean="0">
              <a:latin typeface="+mn-lt"/>
              <a:cs typeface="Tahoma" charset="0"/>
            </a:endParaRPr>
          </a:p>
          <a:p>
            <a:pPr lvl="1"/>
            <a:r>
              <a:rPr lang="en-GB" b="1" dirty="0" smtClean="0">
                <a:latin typeface="+mn-lt"/>
                <a:cs typeface="Tahoma" charset="0"/>
              </a:rPr>
              <a:t>Mechanical Systems – Mechanical Engineering, Vacuum and Alignment</a:t>
            </a:r>
            <a:r>
              <a:rPr lang="pl-PL" b="1" dirty="0" smtClean="0">
                <a:latin typeface="+mn-lt"/>
                <a:cs typeface="Tahoma" charset="0"/>
              </a:rPr>
              <a:t> (3)</a:t>
            </a:r>
          </a:p>
          <a:p>
            <a:pPr lvl="1"/>
            <a:r>
              <a:rPr lang="pl-PL" b="1" dirty="0" smtClean="0">
                <a:latin typeface="+mn-lt"/>
                <a:cs typeface="Tahoma" charset="0"/>
              </a:rPr>
              <a:t>Controls and IT (8)</a:t>
            </a:r>
            <a:endParaRPr lang="en-GB" b="1" dirty="0">
              <a:latin typeface="+mn-lt"/>
              <a:cs typeface="Tahoma" charset="0"/>
            </a:endParaRPr>
          </a:p>
        </p:txBody>
      </p:sp>
      <p:pic>
        <p:nvPicPr>
          <p:cNvPr id="10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8676456" y="6555758"/>
            <a:ext cx="467544" cy="302242"/>
          </a:xfrm>
        </p:spPr>
        <p:txBody>
          <a:bodyPr/>
          <a:lstStyle/>
          <a:p>
            <a:pPr>
              <a:defRPr/>
            </a:pPr>
            <a:fld id="{6A3D0424-634E-459B-9508-F617EEA380C9}" type="slidenum">
              <a:rPr lang="en-GB" sz="1100" smtClean="0"/>
              <a:pPr>
                <a:defRPr/>
              </a:pPr>
              <a:t>24</a:t>
            </a:fld>
            <a:endParaRPr lang="en-GB" sz="1100" dirty="0"/>
          </a:p>
        </p:txBody>
      </p:sp>
      <p:sp>
        <p:nvSpPr>
          <p:cNvPr id="1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1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cxnSp>
        <p:nvCxnSpPr>
          <p:cNvPr id="14" name="Łącznik prostoliniowy 13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59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1907704" y="107921"/>
            <a:ext cx="58326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Commissioning</a:t>
            </a:r>
            <a:endParaRPr lang="pl-PL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53443" y="860107"/>
            <a:ext cx="1371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u="sng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Injector</a:t>
            </a:r>
            <a:r>
              <a:rPr lang="en-US" sz="24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en-US" sz="2400" b="1" u="sng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5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951616963"/>
              </p:ext>
            </p:extLst>
          </p:nvPr>
        </p:nvGraphicFramePr>
        <p:xfrm>
          <a:off x="156598" y="511583"/>
          <a:ext cx="8807890" cy="2845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960749597"/>
              </p:ext>
            </p:extLst>
          </p:nvPr>
        </p:nvGraphicFramePr>
        <p:xfrm>
          <a:off x="118169" y="2636912"/>
          <a:ext cx="8964488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1" name="pole tekstowe 20"/>
          <p:cNvSpPr txBox="1"/>
          <p:nvPr/>
        </p:nvSpPr>
        <p:spPr>
          <a:xfrm>
            <a:off x="179512" y="3096542"/>
            <a:ext cx="203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Storage Ring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22" name="Łącznik prostoliniowy 21"/>
          <p:cNvCxnSpPr/>
          <p:nvPr/>
        </p:nvCxnSpPr>
        <p:spPr>
          <a:xfrm>
            <a:off x="3779912" y="3414191"/>
            <a:ext cx="0" cy="1310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pole tekstowe 22"/>
          <p:cNvSpPr txBox="1"/>
          <p:nvPr/>
        </p:nvSpPr>
        <p:spPr>
          <a:xfrm>
            <a:off x="3933621" y="3188875"/>
            <a:ext cx="3411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April</a:t>
            </a:r>
            <a:r>
              <a:rPr lang="pl-PL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2015 - end of the </a:t>
            </a:r>
            <a:r>
              <a:rPr lang="pl-PL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project</a:t>
            </a:r>
            <a:r>
              <a:rPr lang="pl-PL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GB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5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8676456" y="6555758"/>
            <a:ext cx="467544" cy="302242"/>
          </a:xfrm>
        </p:spPr>
        <p:txBody>
          <a:bodyPr/>
          <a:lstStyle/>
          <a:p>
            <a:pPr>
              <a:defRPr/>
            </a:pPr>
            <a:fld id="{6A3D0424-634E-459B-9508-F617EEA380C9}" type="slidenum">
              <a:rPr lang="en-GB" sz="1100" smtClean="0"/>
              <a:pPr>
                <a:defRPr/>
              </a:pPr>
              <a:t>25</a:t>
            </a:fld>
            <a:endParaRPr lang="en-GB" sz="1100" dirty="0"/>
          </a:p>
        </p:txBody>
      </p:sp>
      <p:sp>
        <p:nvSpPr>
          <p:cNvPr id="26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27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cxnSp>
        <p:nvCxnSpPr>
          <p:cNvPr id="28" name="Łącznik prostoliniowy 27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9589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1000" y="1772816"/>
            <a:ext cx="4551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MAX IV TEAM</a:t>
            </a:r>
          </a:p>
        </p:txBody>
      </p:sp>
      <p:pic>
        <p:nvPicPr>
          <p:cNvPr id="8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6"/>
          <p:cNvSpPr txBox="1">
            <a:spLocks noChangeArrowheads="1"/>
          </p:cNvSpPr>
          <p:nvPr/>
        </p:nvSpPr>
        <p:spPr bwMode="auto">
          <a:xfrm>
            <a:off x="2987824" y="179928"/>
            <a:ext cx="38884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chemeClr val="bg1"/>
                </a:solidFill>
                <a:latin typeface="Cambria" pitchFamily="18" charset="0"/>
                <a:cs typeface="Arial"/>
              </a:rPr>
              <a:t>Acknowledgments</a:t>
            </a:r>
            <a:endParaRPr lang="en-US" sz="3200" b="1" dirty="0">
              <a:solidFill>
                <a:schemeClr val="bg1"/>
              </a:solidFill>
              <a:latin typeface="Cambria" pitchFamily="18" charset="0"/>
              <a:cs typeface="Arial"/>
            </a:endParaRPr>
          </a:p>
        </p:txBody>
      </p:sp>
      <p:pic>
        <p:nvPicPr>
          <p:cNvPr id="2050" name="Picture 2" descr="E:\Data2012\MAXIV\MAXlogo_lit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315" y="1204068"/>
            <a:ext cx="3843101" cy="157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98497" y="2841376"/>
            <a:ext cx="584833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+mj-lt"/>
              </a:rPr>
              <a:t>Machine </a:t>
            </a:r>
            <a:r>
              <a:rPr lang="en-US" sz="2800" b="1" dirty="0">
                <a:latin typeface="+mj-lt"/>
              </a:rPr>
              <a:t>Advisory Committee</a:t>
            </a:r>
          </a:p>
          <a:p>
            <a:pPr marL="0" indent="0">
              <a:buNone/>
            </a:pPr>
            <a:r>
              <a:rPr lang="en-US" sz="2800" b="1" dirty="0">
                <a:latin typeface="+mj-lt"/>
              </a:rPr>
              <a:t>Scientific Advisory Committee</a:t>
            </a:r>
          </a:p>
          <a:p>
            <a:pPr marL="0" indent="0">
              <a:buNone/>
            </a:pPr>
            <a:r>
              <a:rPr lang="en-US" sz="2800" b="1" dirty="0">
                <a:latin typeface="+mj-lt"/>
              </a:rPr>
              <a:t>Polish Synchrotrons Users’ Society</a:t>
            </a:r>
          </a:p>
          <a:p>
            <a:r>
              <a:rPr lang="pl-PL" sz="2800" b="1" dirty="0" err="1">
                <a:latin typeface="+mn-lt"/>
                <a:cs typeface="Times New Roman" pitchFamily="18" charset="0"/>
              </a:rPr>
              <a:t>Elettra</a:t>
            </a:r>
            <a:r>
              <a:rPr lang="pl-PL" sz="2800" b="1" dirty="0">
                <a:latin typeface="+mn-lt"/>
                <a:cs typeface="Times New Roman" pitchFamily="18" charset="0"/>
              </a:rPr>
              <a:t>, </a:t>
            </a:r>
            <a:r>
              <a:rPr lang="pl-PL" sz="2800" b="1" dirty="0" err="1">
                <a:latin typeface="+mn-lt"/>
                <a:cs typeface="Times New Roman" pitchFamily="18" charset="0"/>
              </a:rPr>
              <a:t>Sincrotrone</a:t>
            </a:r>
            <a:r>
              <a:rPr lang="pl-PL" sz="2800" b="1" dirty="0">
                <a:latin typeface="+mn-lt"/>
                <a:cs typeface="Times New Roman" pitchFamily="18" charset="0"/>
              </a:rPr>
              <a:t> </a:t>
            </a:r>
            <a:r>
              <a:rPr lang="pl-PL" sz="2800" b="1" dirty="0" err="1">
                <a:latin typeface="+mn-lt"/>
                <a:cs typeface="Times New Roman" pitchFamily="18" charset="0"/>
              </a:rPr>
              <a:t>Trieste</a:t>
            </a:r>
            <a:endParaRPr lang="pl-PL" sz="2800" b="1" dirty="0">
              <a:latin typeface="+mn-lt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800" b="1" dirty="0" err="1" smtClean="0">
                <a:latin typeface="+mj-lt"/>
              </a:rPr>
              <a:t>Jagiellonian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>
                <a:latin typeface="+mj-lt"/>
              </a:rPr>
              <a:t>University</a:t>
            </a:r>
          </a:p>
          <a:p>
            <a:pPr marL="0" indent="0">
              <a:buNone/>
            </a:pPr>
            <a:r>
              <a:rPr lang="en-US" sz="2800" b="1" dirty="0">
                <a:latin typeface="+mj-lt"/>
              </a:rPr>
              <a:t>SOLARIS </a:t>
            </a:r>
            <a:r>
              <a:rPr lang="en-US" sz="2800" b="1" dirty="0" smtClean="0">
                <a:latin typeface="+mj-lt"/>
              </a:rPr>
              <a:t>Team</a:t>
            </a:r>
            <a:endParaRPr lang="pl-PL" sz="2800" b="1" dirty="0" smtClean="0">
              <a:latin typeface="+mn-lt"/>
              <a:cs typeface="Times New Roman" pitchFamily="18" charset="0"/>
            </a:endParaRPr>
          </a:p>
          <a:p>
            <a:r>
              <a:rPr lang="pl-PL" sz="2800" b="1" dirty="0" smtClean="0">
                <a:latin typeface="+mn-lt"/>
                <a:cs typeface="Times New Roman" pitchFamily="18" charset="0"/>
              </a:rPr>
              <a:t>Special </a:t>
            </a:r>
            <a:r>
              <a:rPr lang="pl-PL" sz="2800" b="1" dirty="0" err="1" smtClean="0">
                <a:latin typeface="+mn-lt"/>
                <a:cs typeface="Times New Roman" pitchFamily="18" charset="0"/>
              </a:rPr>
              <a:t>thanks</a:t>
            </a:r>
            <a:r>
              <a:rPr lang="pl-PL" sz="2800" b="1" dirty="0" smtClean="0">
                <a:latin typeface="+mn-lt"/>
                <a:cs typeface="Times New Roman" pitchFamily="18" charset="0"/>
              </a:rPr>
              <a:t> to Dieter Einfeld</a:t>
            </a:r>
          </a:p>
          <a:p>
            <a:r>
              <a:rPr lang="pl-PL" sz="2800" b="1" dirty="0" smtClean="0">
                <a:latin typeface="+mn-lt"/>
                <a:cs typeface="Times New Roman" pitchFamily="18" charset="0"/>
              </a:rPr>
              <a:t>…</a:t>
            </a:r>
          </a:p>
          <a:p>
            <a:endParaRPr lang="pl-PL" sz="2800" b="1" dirty="0">
              <a:latin typeface="+mn-lt"/>
              <a:cs typeface="Times New Roman" pitchFamily="18" charset="0"/>
            </a:endParaRPr>
          </a:p>
        </p:txBody>
      </p:sp>
      <p:pic>
        <p:nvPicPr>
          <p:cNvPr id="3" name="Picture 2" descr="http://ess-symposium.cnr.it/img/logo_elett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836" y="3062104"/>
            <a:ext cx="85554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12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sp>
        <p:nvSpPr>
          <p:cNvPr id="13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26</a:t>
            </a:fld>
            <a:endParaRPr lang="en-US" sz="1200" dirty="0">
              <a:latin typeface="+mn-lt"/>
            </a:endParaRPr>
          </a:p>
        </p:txBody>
      </p:sp>
      <p:cxnSp>
        <p:nvCxnSpPr>
          <p:cNvPr id="14" name="Łącznik prostoliniowy 13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098" name="Picture 2" descr="E:\Data2014\Presentations\PTPSlog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t="5091" r="77934" b="4908"/>
          <a:stretch/>
        </p:blipFill>
        <p:spPr bwMode="auto">
          <a:xfrm>
            <a:off x="7092280" y="3102534"/>
            <a:ext cx="1296144" cy="84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Documents and Settings\Staszek\Pulpit\Graphic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184" y="5316276"/>
            <a:ext cx="558624" cy="7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29 Imagen" descr="logo_alb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24328" y="3926200"/>
            <a:ext cx="946935" cy="607571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0" t="25000" r="55950" b="48068"/>
          <a:stretch/>
        </p:blipFill>
        <p:spPr bwMode="auto">
          <a:xfrm>
            <a:off x="6148008" y="5350578"/>
            <a:ext cx="649332" cy="69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a 5"/>
          <p:cNvGrpSpPr/>
          <p:nvPr/>
        </p:nvGrpSpPr>
        <p:grpSpPr>
          <a:xfrm>
            <a:off x="5953993" y="3994789"/>
            <a:ext cx="1401815" cy="386352"/>
            <a:chOff x="5094905" y="4367471"/>
            <a:chExt cx="1565328" cy="386352"/>
          </a:xfrm>
        </p:grpSpPr>
        <p:sp>
          <p:nvSpPr>
            <p:cNvPr id="2" name="Prostokąt 1"/>
            <p:cNvSpPr/>
            <p:nvPr/>
          </p:nvSpPr>
          <p:spPr>
            <a:xfrm>
              <a:off x="5094905" y="4367471"/>
              <a:ext cx="1565328" cy="38635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4099" name="Picture 3" descr="E:\Data2014\Presentations\topmenulog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4372647"/>
              <a:ext cx="1332114" cy="3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0" name="Picture 4" descr="E:\Data2014\Presentations\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370" y="4592170"/>
            <a:ext cx="1302910" cy="46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Data2014\Presentations\panneau_Soleil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4574" r="52515" b="67161"/>
          <a:stretch/>
        </p:blipFill>
        <p:spPr bwMode="auto">
          <a:xfrm>
            <a:off x="7387475" y="4598180"/>
            <a:ext cx="1082043" cy="5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8458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pic>
        <p:nvPicPr>
          <p:cNvPr id="6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27</a:t>
            </a:fld>
            <a:endParaRPr lang="en-US" sz="1200" dirty="0">
              <a:latin typeface="+mn-lt"/>
            </a:endParaRPr>
          </a:p>
        </p:txBody>
      </p:sp>
      <p:cxnSp>
        <p:nvCxnSpPr>
          <p:cNvPr id="8" name="Łącznik prostoliniowy 7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467544" y="242088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 </a:t>
            </a:r>
            <a:endParaRPr lang="en-US" dirty="0"/>
          </a:p>
        </p:txBody>
      </p:sp>
      <p:pic>
        <p:nvPicPr>
          <p:cNvPr id="12" name="Picture 2" descr="C:\Users\Ada\Dropbox\Przekazane z aparatu\2014-10-14 12.19.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" y="-1"/>
            <a:ext cx="9238529" cy="69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3707904" y="5872728"/>
            <a:ext cx="2180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Thank</a:t>
            </a:r>
            <a:r>
              <a:rPr lang="pl-PL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pl-PL" sz="32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you</a:t>
            </a:r>
            <a:endParaRPr lang="en-GB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5487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pic>
        <p:nvPicPr>
          <p:cNvPr id="6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2267744" y="241955"/>
            <a:ext cx="49680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Overview</a:t>
            </a:r>
            <a:endParaRPr lang="pl-PL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3</a:t>
            </a:fld>
            <a:endParaRPr lang="en-US" sz="1200" dirty="0">
              <a:latin typeface="+mn-lt"/>
            </a:endParaRPr>
          </a:p>
        </p:txBody>
      </p:sp>
      <p:cxnSp>
        <p:nvCxnSpPr>
          <p:cNvPr id="8" name="Łącznik prostoliniowy 7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Subtitle 2"/>
          <p:cNvSpPr txBox="1">
            <a:spLocks/>
          </p:cNvSpPr>
          <p:nvPr/>
        </p:nvSpPr>
        <p:spPr>
          <a:xfrm>
            <a:off x="210127" y="1046017"/>
            <a:ext cx="8754362" cy="54078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GB" sz="2000" kern="0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34504" y="956203"/>
            <a:ext cx="8655496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sz="1600" b="1" dirty="0" smtClean="0">
                <a:latin typeface="Cambria" pitchFamily="18" charset="0"/>
                <a:cs typeface="Tahoma" charset="0"/>
              </a:rPr>
              <a:t>Tight collaboration with the MAX IV Laboratory in Lund, Sweden.  </a:t>
            </a:r>
          </a:p>
          <a:p>
            <a:pPr lvl="1" indent="0" eaLnBrk="1" hangingPunct="1">
              <a:spcBef>
                <a:spcPct val="50000"/>
              </a:spcBef>
            </a:pPr>
            <a:r>
              <a:rPr lang="en-US" sz="1400" b="1" dirty="0" smtClean="0">
                <a:latin typeface="Cambria" pitchFamily="18" charset="0"/>
                <a:cs typeface="Tahoma" charset="0"/>
              </a:rPr>
              <a:t>Agreement established between </a:t>
            </a:r>
            <a:r>
              <a:rPr lang="en-US" sz="1400" b="1" dirty="0" err="1" smtClean="0">
                <a:latin typeface="Cambria" pitchFamily="18" charset="0"/>
                <a:cs typeface="Tahoma" charset="0"/>
              </a:rPr>
              <a:t>Jagiellonian</a:t>
            </a:r>
            <a:r>
              <a:rPr lang="en-US" sz="1400" b="1" dirty="0" smtClean="0">
                <a:latin typeface="Cambria" pitchFamily="18" charset="0"/>
                <a:cs typeface="Tahoma" charset="0"/>
              </a:rPr>
              <a:t> and Lund Universities for mutual cooperation in the construction of Solaris based on MAX IV.</a:t>
            </a:r>
            <a:endParaRPr lang="pl-PL" sz="1400" b="1" dirty="0" smtClean="0">
              <a:latin typeface="Cambria" pitchFamily="18" charset="0"/>
              <a:cs typeface="Tahoma" charset="0"/>
            </a:endParaRPr>
          </a:p>
          <a:p>
            <a:pPr lvl="1" indent="0" eaLnBrk="1" hangingPunct="1">
              <a:spcBef>
                <a:spcPct val="50000"/>
              </a:spcBef>
            </a:pPr>
            <a:r>
              <a:rPr lang="en-US" sz="1400" b="1" dirty="0" smtClean="0">
                <a:latin typeface="Cambria" pitchFamily="18" charset="0"/>
                <a:cs typeface="Tahoma" charset="0"/>
              </a:rPr>
              <a:t>MAX IV freely giving all know-how, reports, designs, info on tenders, training, ..., to Solaris</a:t>
            </a:r>
          </a:p>
          <a:p>
            <a:pPr lvl="1" indent="0" eaLnBrk="1" hangingPunct="1">
              <a:spcBef>
                <a:spcPct val="50000"/>
              </a:spcBef>
            </a:pPr>
            <a:r>
              <a:rPr lang="en-US" sz="1400" b="1" dirty="0" smtClean="0">
                <a:latin typeface="Cambria" pitchFamily="18" charset="0"/>
                <a:cs typeface="Tahoma" charset="0"/>
              </a:rPr>
              <a:t>Solaris team (technical) is hosted at MAX</a:t>
            </a:r>
            <a:r>
              <a:rPr lang="pl-PL" sz="1400" b="1" dirty="0" smtClean="0">
                <a:latin typeface="Cambria" pitchFamily="18" charset="0"/>
                <a:cs typeface="Tahoma" charset="0"/>
              </a:rPr>
              <a:t> IV</a:t>
            </a:r>
            <a:r>
              <a:rPr lang="en-US" sz="1400" b="1" dirty="0" smtClean="0">
                <a:latin typeface="Cambria" pitchFamily="18" charset="0"/>
                <a:cs typeface="Tahoma" charset="0"/>
              </a:rPr>
              <a:t> and participate in project activities and training. Sharing of mutual resources</a:t>
            </a:r>
            <a:r>
              <a:rPr lang="pl-PL" sz="1400" b="1" dirty="0" smtClean="0">
                <a:latin typeface="Cambria" pitchFamily="18" charset="0"/>
                <a:cs typeface="Tahoma" charset="0"/>
              </a:rPr>
              <a:t> and </a:t>
            </a:r>
            <a:r>
              <a:rPr lang="pl-PL" sz="1400" b="1" dirty="0" err="1" smtClean="0">
                <a:latin typeface="Cambria" pitchFamily="18" charset="0"/>
                <a:cs typeface="Tahoma" charset="0"/>
              </a:rPr>
              <a:t>also</a:t>
            </a:r>
            <a:r>
              <a:rPr lang="pl-PL" sz="1400" b="1" dirty="0" smtClean="0">
                <a:latin typeface="Cambria" pitchFamily="18" charset="0"/>
                <a:cs typeface="Tahoma" charset="0"/>
              </a:rPr>
              <a:t> </a:t>
            </a:r>
            <a:r>
              <a:rPr lang="pl-PL" sz="1400" b="1" dirty="0" err="1" smtClean="0">
                <a:latin typeface="Cambria" pitchFamily="18" charset="0"/>
                <a:cs typeface="Tahoma" charset="0"/>
              </a:rPr>
              <a:t>providing</a:t>
            </a:r>
            <a:r>
              <a:rPr lang="pl-PL" sz="1400" b="1" dirty="0" smtClean="0">
                <a:latin typeface="Cambria" pitchFamily="18" charset="0"/>
                <a:cs typeface="Tahoma" charset="0"/>
              </a:rPr>
              <a:t> a </a:t>
            </a:r>
            <a:r>
              <a:rPr lang="pl-PL" sz="1400" b="1" dirty="0" err="1" smtClean="0">
                <a:latin typeface="Cambria" pitchFamily="18" charset="0"/>
                <a:cs typeface="Tahoma" charset="0"/>
              </a:rPr>
              <a:t>support</a:t>
            </a:r>
            <a:r>
              <a:rPr lang="pl-PL" sz="1400" b="1" dirty="0" smtClean="0">
                <a:latin typeface="Cambria" pitchFamily="18" charset="0"/>
                <a:cs typeface="Tahoma" charset="0"/>
              </a:rPr>
              <a:t> to MAXIV.</a:t>
            </a:r>
            <a:endParaRPr lang="en-US" sz="1400" b="1" dirty="0" smtClean="0">
              <a:latin typeface="Cambria" pitchFamily="18" charset="0"/>
              <a:cs typeface="Tahoma" charset="0"/>
            </a:endParaRPr>
          </a:p>
          <a:p>
            <a:pPr lvl="1" indent="0" eaLnBrk="1" hangingPunct="1">
              <a:spcBef>
                <a:spcPct val="50000"/>
              </a:spcBef>
            </a:pPr>
            <a:r>
              <a:rPr lang="en-US" sz="1400" b="1" dirty="0" smtClean="0">
                <a:latin typeface="Cambria" pitchFamily="18" charset="0"/>
                <a:cs typeface="Tahoma" charset="0"/>
              </a:rPr>
              <a:t>Procurements for Solaris are as options in MAX IV tenders.</a:t>
            </a:r>
            <a:endParaRPr lang="pl-PL" sz="1400" b="1" dirty="0" smtClean="0">
              <a:latin typeface="Cambria" pitchFamily="18" charset="0"/>
              <a:cs typeface="Tahoma" charset="0"/>
            </a:endParaRPr>
          </a:p>
          <a:p>
            <a:pPr lvl="1" indent="0" eaLnBrk="1" hangingPunct="1">
              <a:spcBef>
                <a:spcPct val="50000"/>
              </a:spcBef>
            </a:pPr>
            <a:endParaRPr lang="en-US" sz="1400" b="1" dirty="0" smtClean="0">
              <a:latin typeface="Cambria" pitchFamily="18" charset="0"/>
              <a:cs typeface="Tahoma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GB" sz="1600" b="1" dirty="0" smtClean="0">
                <a:latin typeface="Cambria" pitchFamily="18" charset="0"/>
                <a:cs typeface="Tahoma" charset="0"/>
              </a:rPr>
              <a:t>Budget 50 M€ </a:t>
            </a:r>
            <a:r>
              <a:rPr lang="en-US" sz="1600" b="1" dirty="0" smtClean="0">
                <a:latin typeface="Cambria" pitchFamily="18" charset="0"/>
                <a:cs typeface="Tahoma" charset="0"/>
              </a:rPr>
              <a:t>financed by the European Regional development Fund. The money covers:</a:t>
            </a:r>
          </a:p>
          <a:p>
            <a:pPr marL="449263" indent="1588"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1400" b="1" dirty="0" smtClean="0">
                <a:latin typeface="Cambria" pitchFamily="18" charset="0"/>
                <a:cs typeface="Tahoma" charset="0"/>
              </a:rPr>
              <a:t>	People/Services (1</a:t>
            </a:r>
            <a:r>
              <a:rPr lang="pl-PL" sz="1400" b="1" dirty="0" smtClean="0">
                <a:latin typeface="Cambria" pitchFamily="18" charset="0"/>
                <a:cs typeface="Tahoma" charset="0"/>
              </a:rPr>
              <a:t>6</a:t>
            </a:r>
            <a:r>
              <a:rPr lang="en-US" sz="1400" b="1" dirty="0" smtClean="0">
                <a:latin typeface="Cambria" pitchFamily="18" charset="0"/>
                <a:cs typeface="Tahoma" charset="0"/>
              </a:rPr>
              <a:t>%)</a:t>
            </a:r>
          </a:p>
          <a:p>
            <a:pPr marL="449263" indent="1588"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1400" b="1" dirty="0" smtClean="0">
                <a:latin typeface="Cambria" pitchFamily="18" charset="0"/>
                <a:cs typeface="Tahoma" charset="0"/>
              </a:rPr>
              <a:t>	Buildings and laboratories (~2</a:t>
            </a:r>
            <a:r>
              <a:rPr lang="pl-PL" sz="1400" b="1" dirty="0" smtClean="0">
                <a:latin typeface="Cambria" pitchFamily="18" charset="0"/>
                <a:cs typeface="Tahoma" charset="0"/>
              </a:rPr>
              <a:t>3</a:t>
            </a:r>
            <a:r>
              <a:rPr lang="en-US" sz="1400" b="1" dirty="0" smtClean="0">
                <a:latin typeface="Cambria" pitchFamily="18" charset="0"/>
                <a:cs typeface="Tahoma" charset="0"/>
              </a:rPr>
              <a:t>%)</a:t>
            </a:r>
          </a:p>
          <a:p>
            <a:pPr marL="449263" indent="1588"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1400" b="1" dirty="0" smtClean="0">
                <a:latin typeface="Cambria" pitchFamily="18" charset="0"/>
                <a:cs typeface="Tahoma" charset="0"/>
              </a:rPr>
              <a:t>	Accelerators (3</a:t>
            </a:r>
            <a:r>
              <a:rPr lang="pl-PL" sz="1400" b="1" dirty="0" smtClean="0">
                <a:latin typeface="Cambria" pitchFamily="18" charset="0"/>
                <a:cs typeface="Tahoma" charset="0"/>
              </a:rPr>
              <a:t>2</a:t>
            </a:r>
            <a:r>
              <a:rPr lang="en-US" sz="1400" b="1" dirty="0" smtClean="0">
                <a:latin typeface="Cambria" pitchFamily="18" charset="0"/>
                <a:cs typeface="Tahoma" charset="0"/>
              </a:rPr>
              <a:t>% Storage Ring, 1</a:t>
            </a:r>
            <a:r>
              <a:rPr lang="pl-PL" sz="1400" b="1" dirty="0" smtClean="0">
                <a:latin typeface="Cambria" pitchFamily="18" charset="0"/>
                <a:cs typeface="Tahoma" charset="0"/>
              </a:rPr>
              <a:t>6</a:t>
            </a:r>
            <a:r>
              <a:rPr lang="en-US" sz="1400" b="1" dirty="0" smtClean="0">
                <a:latin typeface="Cambria" pitchFamily="18" charset="0"/>
                <a:cs typeface="Tahoma" charset="0"/>
              </a:rPr>
              <a:t>% </a:t>
            </a:r>
            <a:r>
              <a:rPr lang="en-US" sz="1400" b="1" dirty="0" err="1" smtClean="0">
                <a:latin typeface="Cambria" pitchFamily="18" charset="0"/>
                <a:cs typeface="Tahoma" charset="0"/>
              </a:rPr>
              <a:t>Linac</a:t>
            </a:r>
            <a:r>
              <a:rPr lang="en-US" sz="1400" b="1" dirty="0" smtClean="0">
                <a:latin typeface="Cambria" pitchFamily="18" charset="0"/>
                <a:cs typeface="Tahoma" charset="0"/>
              </a:rPr>
              <a:t>)</a:t>
            </a:r>
          </a:p>
          <a:p>
            <a:pPr marL="449263" indent="1588"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1400" b="1" dirty="0" smtClean="0">
                <a:latin typeface="Cambria" pitchFamily="18" charset="0"/>
                <a:cs typeface="Tahoma" charset="0"/>
              </a:rPr>
              <a:t>	</a:t>
            </a:r>
            <a:r>
              <a:rPr lang="pl-PL" sz="1400" b="1" dirty="0" smtClean="0">
                <a:latin typeface="Cambria" pitchFamily="18" charset="0"/>
                <a:cs typeface="Tahoma" charset="0"/>
              </a:rPr>
              <a:t>2 </a:t>
            </a:r>
            <a:r>
              <a:rPr lang="en-US" sz="1400" b="1" dirty="0" err="1" smtClean="0">
                <a:latin typeface="Cambria" pitchFamily="18" charset="0"/>
                <a:cs typeface="Tahoma" charset="0"/>
              </a:rPr>
              <a:t>beamline</a:t>
            </a:r>
            <a:r>
              <a:rPr lang="pl-PL" sz="1400" b="1" dirty="0" smtClean="0">
                <a:latin typeface="Cambria" pitchFamily="18" charset="0"/>
                <a:cs typeface="Tahoma" charset="0"/>
              </a:rPr>
              <a:t>s</a:t>
            </a:r>
            <a:r>
              <a:rPr lang="en-US" sz="1400" b="1" dirty="0" smtClean="0">
                <a:latin typeface="Cambria" pitchFamily="18" charset="0"/>
                <a:cs typeface="Tahoma" charset="0"/>
              </a:rPr>
              <a:t> (</a:t>
            </a:r>
            <a:r>
              <a:rPr lang="pl-PL" sz="1400" b="1" dirty="0" smtClean="0">
                <a:latin typeface="Cambria" pitchFamily="18" charset="0"/>
                <a:cs typeface="Tahoma" charset="0"/>
              </a:rPr>
              <a:t>13</a:t>
            </a:r>
            <a:r>
              <a:rPr lang="en-US" sz="1400" b="1" dirty="0" smtClean="0">
                <a:latin typeface="Cambria" pitchFamily="18" charset="0"/>
                <a:cs typeface="Tahoma" charset="0"/>
              </a:rPr>
              <a:t>%)</a:t>
            </a:r>
          </a:p>
          <a:p>
            <a:pPr marL="285750" indent="-28575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600" b="1" dirty="0" smtClean="0">
                <a:latin typeface="Cambria" pitchFamily="18" charset="0"/>
                <a:cs typeface="Tahoma" charset="0"/>
              </a:rPr>
              <a:t>Land donated and administrative support by the </a:t>
            </a:r>
            <a:r>
              <a:rPr lang="en-US" sz="1600" b="1" dirty="0" err="1" smtClean="0">
                <a:latin typeface="Cambria" pitchFamily="18" charset="0"/>
                <a:cs typeface="Tahoma" charset="0"/>
              </a:rPr>
              <a:t>Jagiellonian</a:t>
            </a:r>
            <a:r>
              <a:rPr lang="en-US" sz="1600" b="1" dirty="0" smtClean="0">
                <a:latin typeface="Cambria" pitchFamily="18" charset="0"/>
                <a:cs typeface="Tahoma" charset="0"/>
              </a:rPr>
              <a:t> University</a:t>
            </a:r>
            <a:endParaRPr lang="pl-PL" sz="1600" b="1" dirty="0" smtClean="0">
              <a:latin typeface="Cambria" pitchFamily="18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4382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Arrow 17"/>
          <p:cNvSpPr/>
          <p:nvPr/>
        </p:nvSpPr>
        <p:spPr>
          <a:xfrm>
            <a:off x="6465785" y="3235533"/>
            <a:ext cx="1590544" cy="2016224"/>
          </a:xfrm>
          <a:prstGeom prst="rightArrow">
            <a:avLst>
              <a:gd name="adj1" fmla="val 50000"/>
              <a:gd name="adj2" fmla="val 51462"/>
            </a:avLst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  <a:gs pos="100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ight Arrow 7"/>
          <p:cNvSpPr/>
          <p:nvPr/>
        </p:nvSpPr>
        <p:spPr>
          <a:xfrm>
            <a:off x="107504" y="3212388"/>
            <a:ext cx="6580673" cy="2016224"/>
          </a:xfrm>
          <a:prstGeom prst="rightArrow">
            <a:avLst>
              <a:gd name="adj1" fmla="val 50000"/>
              <a:gd name="adj2" fmla="val 43367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381000" y="13716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l-P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0" y="90805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marL="1576388" lvl="3" indent="-366713">
              <a:buFont typeface="+mj-lt"/>
              <a:buAutoNum type="alphaUcPeriod"/>
              <a:defRPr/>
            </a:pP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196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56402804"/>
              </p:ext>
            </p:extLst>
          </p:nvPr>
        </p:nvGraphicFramePr>
        <p:xfrm>
          <a:off x="247518" y="1690906"/>
          <a:ext cx="8638480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542756" y="977841"/>
            <a:ext cx="6096000" cy="853539"/>
            <a:chOff x="0" y="2139"/>
            <a:chExt cx="6096000" cy="491399"/>
          </a:xfrm>
          <a:scene3d>
            <a:camera prst="orthographicFront"/>
            <a:lightRig rig="threePt" dir="t"/>
          </a:scene3d>
        </p:grpSpPr>
        <p:sp>
          <p:nvSpPr>
            <p:cNvPr id="10" name="Rounded Rectangle 9"/>
            <p:cNvSpPr/>
            <p:nvPr/>
          </p:nvSpPr>
          <p:spPr>
            <a:xfrm>
              <a:off x="0" y="2139"/>
              <a:ext cx="6096000" cy="491399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3988" y="26127"/>
              <a:ext cx="6048024" cy="4434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100" b="1" dirty="0" smtClean="0"/>
                <a:t>Timetable</a:t>
              </a:r>
            </a:p>
            <a:p>
              <a:pPr lvl="0" algn="ctr" defTabSz="9334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100" b="1" dirty="0" smtClean="0"/>
                <a:t>deadline</a:t>
              </a:r>
              <a:r>
                <a:rPr lang="en-US" sz="2100" b="1" dirty="0"/>
                <a:t>: </a:t>
              </a:r>
              <a:r>
                <a:rPr lang="en-US" sz="2100" b="1" dirty="0">
                  <a:solidFill>
                    <a:schemeClr val="bg1"/>
                  </a:solidFill>
                </a:rPr>
                <a:t>April </a:t>
              </a:r>
              <a:r>
                <a:rPr lang="en-US" sz="2100" b="1" dirty="0" smtClean="0">
                  <a:solidFill>
                    <a:schemeClr val="bg1"/>
                  </a:solidFill>
                </a:rPr>
                <a:t>2015 – </a:t>
              </a:r>
              <a:r>
                <a:rPr lang="pl-PL" sz="2100" b="1" dirty="0" smtClean="0">
                  <a:solidFill>
                    <a:schemeClr val="bg1"/>
                  </a:solidFill>
                </a:rPr>
                <a:t>5</a:t>
              </a:r>
              <a:r>
                <a:rPr lang="en-US" sz="2100" b="1" dirty="0" smtClean="0">
                  <a:solidFill>
                    <a:schemeClr val="bg1"/>
                  </a:solidFill>
                </a:rPr>
                <a:t> months to go</a:t>
              </a:r>
              <a:endParaRPr lang="en-US" sz="2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1519" y="3920479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Building,design,specs,learning,specs,tenders,contracts, tenders,learning,contracts,tenders,building....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49631" y="3928292"/>
            <a:ext cx="148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Installation,</a:t>
            </a:r>
          </a:p>
          <a:p>
            <a:r>
              <a:rPr lang="pl-PL" b="1" dirty="0" smtClean="0">
                <a:solidFill>
                  <a:schemeClr val="bg1"/>
                </a:solidFill>
              </a:rPr>
              <a:t>start-up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65766"/>
            <a:ext cx="2588589" cy="17250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533" y="3068960"/>
            <a:ext cx="3043292" cy="17182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53" y="3011705"/>
            <a:ext cx="2533605" cy="20734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209" y="3068960"/>
            <a:ext cx="2706266" cy="1769898"/>
          </a:xfrm>
          <a:prstGeom prst="rect">
            <a:avLst/>
          </a:prstGeom>
        </p:spPr>
      </p:pic>
      <p:sp>
        <p:nvSpPr>
          <p:cNvPr id="22" name="pole tekstowe 21"/>
          <p:cNvSpPr txBox="1">
            <a:spLocks noChangeArrowheads="1"/>
          </p:cNvSpPr>
          <p:nvPr/>
        </p:nvSpPr>
        <p:spPr bwMode="auto">
          <a:xfrm>
            <a:off x="2267744" y="241955"/>
            <a:ext cx="49680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Time Schedule</a:t>
            </a:r>
          </a:p>
        </p:txBody>
      </p:sp>
      <p:sp>
        <p:nvSpPr>
          <p:cNvPr id="23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24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sp>
        <p:nvSpPr>
          <p:cNvPr id="25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4</a:t>
            </a:fld>
            <a:endParaRPr lang="en-US" sz="1200" dirty="0">
              <a:latin typeface="+mn-lt"/>
            </a:endParaRPr>
          </a:p>
        </p:txBody>
      </p:sp>
      <p:cxnSp>
        <p:nvCxnSpPr>
          <p:cNvPr id="26" name="Łącznik prostoliniowy 25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7" name="Picture 2" descr="Solaris Site 2012-04-03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50" r="25539"/>
          <a:stretch/>
        </p:blipFill>
        <p:spPr bwMode="auto">
          <a:xfrm>
            <a:off x="743328" y="4940615"/>
            <a:ext cx="3186249" cy="1564192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a\Pictures\building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46" y="4927362"/>
            <a:ext cx="2451649" cy="1590698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IMG_8089-2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436" y="4928507"/>
            <a:ext cx="2842196" cy="1625601"/>
          </a:xfrm>
          <a:prstGeom prst="rect">
            <a:avLst/>
          </a:prstGeom>
        </p:spPr>
      </p:pic>
      <p:pic>
        <p:nvPicPr>
          <p:cNvPr id="1026" name="Picture 2" descr="C:\Users\Ada\Pictures\Od NOKIA Lumia 610 NFC\Z aparatu\WP_000953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 b="11247"/>
          <a:stretch/>
        </p:blipFill>
        <p:spPr bwMode="auto">
          <a:xfrm>
            <a:off x="4917959" y="4959447"/>
            <a:ext cx="2362310" cy="163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a\Pictures\Od NOKIA Lumia 610 NFC\Z aparatu\WP_001023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228" y="4887070"/>
            <a:ext cx="2232247" cy="167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3783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/>
          <p:nvPr/>
        </p:nvPicPr>
        <p:blipFill>
          <a:blip r:embed="rId2"/>
          <a:stretch>
            <a:fillRect/>
          </a:stretch>
        </p:blipFill>
        <p:spPr>
          <a:xfrm>
            <a:off x="3600376" y="1035499"/>
            <a:ext cx="5543624" cy="5668920"/>
          </a:xfrm>
          <a:prstGeom prst="rect">
            <a:avLst/>
          </a:prstGeom>
          <a:ln>
            <a:noFill/>
          </a:ln>
        </p:spPr>
      </p:pic>
      <p:pic>
        <p:nvPicPr>
          <p:cNvPr id="6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2615380" y="154331"/>
            <a:ext cx="45735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3200" b="1" dirty="0" err="1" smtClean="0">
                <a:solidFill>
                  <a:schemeClr val="bg1"/>
                </a:solidFill>
                <a:latin typeface="Cambria" pitchFamily="18" charset="0"/>
              </a:rPr>
              <a:t>Building</a:t>
            </a:r>
            <a:r>
              <a:rPr lang="pl-PL" sz="3200" b="1" dirty="0" smtClean="0">
                <a:solidFill>
                  <a:schemeClr val="bg1"/>
                </a:solidFill>
                <a:latin typeface="Cambria" pitchFamily="18" charset="0"/>
              </a:rPr>
              <a:t> Status </a:t>
            </a:r>
          </a:p>
        </p:txBody>
      </p:sp>
      <p:sp>
        <p:nvSpPr>
          <p:cNvPr id="9" name="Prostokąt 8"/>
          <p:cNvSpPr/>
          <p:nvPr/>
        </p:nvSpPr>
        <p:spPr>
          <a:xfrm>
            <a:off x="0" y="928432"/>
            <a:ext cx="5436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j-lt"/>
              </a:rPr>
              <a:t>Building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handover: </a:t>
            </a:r>
            <a:r>
              <a:rPr lang="pl-PL" b="1" dirty="0" smtClean="0">
                <a:solidFill>
                  <a:srgbClr val="FF0000"/>
                </a:solidFill>
                <a:latin typeface="+mj-lt"/>
              </a:rPr>
              <a:t>May 2014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765622" y="2633990"/>
            <a:ext cx="8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 smtClean="0">
                <a:latin typeface="+mn-lt"/>
              </a:rPr>
              <a:t>Office s</a:t>
            </a:r>
            <a:endParaRPr lang="en-US" i="1" dirty="0">
              <a:latin typeface="+mn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983760" y="1576281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 err="1" smtClean="0">
                <a:latin typeface="+mn-lt"/>
              </a:rPr>
              <a:t>Linac</a:t>
            </a:r>
            <a:r>
              <a:rPr lang="pl-PL" sz="1600" i="1" dirty="0" smtClean="0">
                <a:latin typeface="+mn-lt"/>
              </a:rPr>
              <a:t> &amp; </a:t>
            </a:r>
            <a:r>
              <a:rPr lang="pl-PL" sz="1600" i="1" dirty="0" err="1" smtClean="0">
                <a:latin typeface="+mn-lt"/>
              </a:rPr>
              <a:t>Technological</a:t>
            </a:r>
            <a:r>
              <a:rPr lang="pl-PL" sz="1600" i="1" dirty="0" smtClean="0">
                <a:latin typeface="+mn-lt"/>
              </a:rPr>
              <a:t> </a:t>
            </a:r>
            <a:r>
              <a:rPr lang="pl-PL" sz="1600" i="1" dirty="0" err="1" smtClean="0">
                <a:latin typeface="+mn-lt"/>
              </a:rPr>
              <a:t>Tunnels</a:t>
            </a:r>
            <a:endParaRPr lang="en-US" sz="1600" i="1" dirty="0">
              <a:latin typeface="+mn-lt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095423" y="4199021"/>
            <a:ext cx="167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 err="1" smtClean="0">
                <a:latin typeface="+mn-lt"/>
              </a:rPr>
              <a:t>Experimental</a:t>
            </a:r>
            <a:r>
              <a:rPr lang="pl-PL" sz="1600" i="1" dirty="0" smtClean="0">
                <a:latin typeface="+mn-lt"/>
              </a:rPr>
              <a:t> hall</a:t>
            </a:r>
            <a:endParaRPr lang="en-US" sz="1600" i="1" dirty="0">
              <a:latin typeface="+mn-lt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596336" y="2633990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latin typeface="+mj-lt"/>
              </a:rPr>
              <a:t>~110 m</a:t>
            </a:r>
            <a:endParaRPr lang="en-GB" b="1" dirty="0">
              <a:latin typeface="+mj-lt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5509682" y="850833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latin typeface="+mj-lt"/>
              </a:rPr>
              <a:t>~12 m</a:t>
            </a:r>
            <a:endParaRPr lang="en-GB" b="1" dirty="0">
              <a:latin typeface="+mj-lt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4723196" y="5260836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latin typeface="+mj-lt"/>
              </a:rPr>
              <a:t>50 m</a:t>
            </a:r>
            <a:endParaRPr lang="en-GB" b="1" dirty="0">
              <a:latin typeface="+mj-lt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6626931" y="6133946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latin typeface="+mj-lt"/>
              </a:rPr>
              <a:t>60 m</a:t>
            </a:r>
            <a:endParaRPr lang="en-GB" b="1" dirty="0">
              <a:latin typeface="+mj-lt"/>
            </a:endParaRPr>
          </a:p>
        </p:txBody>
      </p:sp>
      <p:sp>
        <p:nvSpPr>
          <p:cNvPr id="21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22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sp>
        <p:nvSpPr>
          <p:cNvPr id="23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5</a:t>
            </a:fld>
            <a:endParaRPr lang="en-US" sz="1200" dirty="0">
              <a:latin typeface="+mn-lt"/>
            </a:endParaRPr>
          </a:p>
        </p:txBody>
      </p:sp>
      <p:cxnSp>
        <p:nvCxnSpPr>
          <p:cNvPr id="24" name="Łącznik prostoliniowy 23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48493" y="1297764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Building systems being “commissioned</a:t>
            </a:r>
            <a:r>
              <a:rPr lang="en-GB" dirty="0" smtClean="0"/>
              <a:t>”</a:t>
            </a:r>
            <a:endParaRPr lang="pl-PL" dirty="0" smtClean="0"/>
          </a:p>
          <a:p>
            <a:endParaRPr lang="pl-PL" dirty="0"/>
          </a:p>
          <a:p>
            <a:pPr marL="285750" indent="-285750">
              <a:buFont typeface="Arial"/>
              <a:buChar char="•"/>
            </a:pPr>
            <a:r>
              <a:rPr lang="en-GB" sz="1600" dirty="0">
                <a:latin typeface="+mj-lt"/>
              </a:rPr>
              <a:t>Electrical Systems – Functional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solidFill>
                  <a:srgbClr val="000000"/>
                </a:solidFill>
                <a:latin typeface="+mj-lt"/>
              </a:rPr>
              <a:t>HVAC – Functional.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solidFill>
                  <a:srgbClr val="000000"/>
                </a:solidFill>
                <a:latin typeface="+mj-lt"/>
              </a:rPr>
              <a:t>Demi water system and backbone – </a:t>
            </a:r>
            <a:r>
              <a:rPr lang="pl-PL" sz="1600" dirty="0">
                <a:solidFill>
                  <a:srgbClr val="000000"/>
                </a:solidFill>
                <a:latin typeface="+mj-lt"/>
              </a:rPr>
              <a:t>f</a:t>
            </a:r>
            <a:r>
              <a:rPr lang="en-GB" sz="1600" dirty="0" err="1" smtClean="0">
                <a:solidFill>
                  <a:srgbClr val="000000"/>
                </a:solidFill>
                <a:latin typeface="+mj-lt"/>
              </a:rPr>
              <a:t>unctional</a:t>
            </a:r>
            <a:r>
              <a:rPr lang="pl-PL" sz="1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pl-PL" sz="1600" b="1" u="sng" dirty="0" err="1">
                <a:solidFill>
                  <a:srgbClr val="FF0000"/>
                </a:solidFill>
                <a:latin typeface="+mj-lt"/>
              </a:rPr>
              <a:t>Stable</a:t>
            </a:r>
            <a:r>
              <a:rPr lang="pl-PL" sz="16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pl-PL" sz="1600" b="1" u="sng" dirty="0" err="1">
                <a:solidFill>
                  <a:srgbClr val="FF0000"/>
                </a:solidFill>
                <a:latin typeface="+mj-lt"/>
              </a:rPr>
              <a:t>conductivity</a:t>
            </a:r>
            <a:r>
              <a:rPr lang="pl-PL" sz="16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pl-PL" sz="1600" b="1" u="sng" dirty="0" err="1">
                <a:solidFill>
                  <a:srgbClr val="FF0000"/>
                </a:solidFill>
                <a:latin typeface="+mj-lt"/>
              </a:rPr>
              <a:t>since</a:t>
            </a:r>
            <a:r>
              <a:rPr lang="pl-PL" sz="1600" b="1" u="sng" dirty="0">
                <a:solidFill>
                  <a:srgbClr val="FF0000"/>
                </a:solidFill>
                <a:latin typeface="+mj-lt"/>
              </a:rPr>
              <a:t> 4th </a:t>
            </a:r>
            <a:r>
              <a:rPr lang="pl-PL" sz="1600" b="1" u="sng" dirty="0" err="1">
                <a:solidFill>
                  <a:srgbClr val="FF0000"/>
                </a:solidFill>
                <a:latin typeface="+mj-lt"/>
              </a:rPr>
              <a:t>September</a:t>
            </a:r>
            <a:r>
              <a:rPr lang="pl-PL" sz="1600" b="1" u="sng" dirty="0">
                <a:solidFill>
                  <a:srgbClr val="FF0000"/>
                </a:solidFill>
                <a:latin typeface="+mj-lt"/>
              </a:rPr>
              <a:t> 2014: 0,5µS/cm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+mj-lt"/>
              </a:rPr>
              <a:t>Oxygen </a:t>
            </a:r>
            <a:r>
              <a:rPr lang="en-GB" sz="1600" dirty="0">
                <a:solidFill>
                  <a:srgbClr val="000000"/>
                </a:solidFill>
                <a:latin typeface="+mj-lt"/>
              </a:rPr>
              <a:t>control being implemented</a:t>
            </a:r>
          </a:p>
          <a:p>
            <a:r>
              <a:rPr lang="en-GB" sz="1600" dirty="0" smtClean="0">
                <a:latin typeface="+mj-lt"/>
              </a:rPr>
              <a:t> </a:t>
            </a:r>
            <a:endParaRPr lang="en-GB" sz="1600" dirty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latin typeface="+mj-lt"/>
              </a:rPr>
              <a:t>95% Storage Ring roof slabs removed to allow installation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latin typeface="+mj-lt"/>
              </a:rPr>
              <a:t>Iron shield plate on Front End walls in place.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latin typeface="+mj-lt"/>
              </a:rPr>
              <a:t>Concrete supports for storage ring magnets in place.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latin typeface="+mj-lt"/>
              </a:rPr>
              <a:t>Shield wall holes will be filled with bags of </a:t>
            </a:r>
            <a:r>
              <a:rPr lang="en-GB" sz="1600" dirty="0" err="1">
                <a:latin typeface="+mj-lt"/>
              </a:rPr>
              <a:t>baritic</a:t>
            </a:r>
            <a:r>
              <a:rPr lang="en-GB" sz="1600" dirty="0">
                <a:latin typeface="+mj-lt"/>
              </a:rPr>
              <a:t> concrete and plugs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solidFill>
                  <a:srgbClr val="000000"/>
                </a:solidFill>
                <a:latin typeface="+mj-lt"/>
              </a:rPr>
              <a:t>False floor in service gallery in place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solidFill>
                  <a:srgbClr val="000000"/>
                </a:solidFill>
                <a:latin typeface="+mj-lt"/>
              </a:rPr>
              <a:t>Cranes </a:t>
            </a:r>
            <a:r>
              <a:rPr lang="en-GB" sz="1600" dirty="0" smtClean="0">
                <a:solidFill>
                  <a:srgbClr val="000000"/>
                </a:solidFill>
                <a:latin typeface="+mj-lt"/>
              </a:rPr>
              <a:t>upgraded</a:t>
            </a:r>
            <a:r>
              <a:rPr lang="pl-PL" sz="1600" dirty="0" smtClean="0">
                <a:solidFill>
                  <a:srgbClr val="000000"/>
                </a:solidFill>
                <a:latin typeface="+mj-lt"/>
              </a:rPr>
              <a:t> and </a:t>
            </a:r>
            <a:r>
              <a:rPr lang="pl-PL" sz="1600" dirty="0" err="1" smtClean="0">
                <a:solidFill>
                  <a:srgbClr val="000000"/>
                </a:solidFill>
                <a:latin typeface="+mj-lt"/>
              </a:rPr>
              <a:t>functional</a:t>
            </a:r>
            <a:endParaRPr lang="en-GB" sz="160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latin typeface="+mj-lt"/>
              </a:rPr>
              <a:t>All </a:t>
            </a:r>
            <a:r>
              <a:rPr lang="en-GB" sz="1600" dirty="0" err="1">
                <a:latin typeface="+mj-lt"/>
              </a:rPr>
              <a:t>linac</a:t>
            </a:r>
            <a:r>
              <a:rPr lang="en-GB" sz="1600" dirty="0">
                <a:latin typeface="+mj-lt"/>
              </a:rPr>
              <a:t> shield wall holes filled (cable, piping and waveguide) – will adjust during operation</a:t>
            </a:r>
          </a:p>
          <a:p>
            <a:pPr marL="285750" indent="-285750">
              <a:buFont typeface="Arial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48257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pic>
        <p:nvPicPr>
          <p:cNvPr id="6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6</a:t>
            </a:fld>
            <a:endParaRPr lang="en-US" sz="1200" dirty="0">
              <a:latin typeface="+mn-lt"/>
            </a:endParaRPr>
          </a:p>
        </p:txBody>
      </p:sp>
      <p:pic>
        <p:nvPicPr>
          <p:cNvPr id="8194" name="Picture 2" descr="E:\Data2014\PHOTOS\DSC_4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229"/>
            <a:ext cx="4550759" cy="298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Data2014\PHOTOS\DSC_4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00" y="880408"/>
            <a:ext cx="4506163" cy="298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Data2014\PHOTOS\DSC_41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98"/>
          <a:stretch/>
        </p:blipFill>
        <p:spPr bwMode="auto">
          <a:xfrm>
            <a:off x="-14369" y="3875755"/>
            <a:ext cx="2569694" cy="29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Data2014\PHOTOS\DSC_41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35"/>
          <a:stretch/>
        </p:blipFill>
        <p:spPr bwMode="auto">
          <a:xfrm>
            <a:off x="2555325" y="3865010"/>
            <a:ext cx="2603053" cy="300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Data2014\PHOTOS\DSC_41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68" y="3875755"/>
            <a:ext cx="4392488" cy="290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>
            <a:spLocks noChangeArrowheads="1"/>
          </p:cNvSpPr>
          <p:nvPr/>
        </p:nvSpPr>
        <p:spPr bwMode="auto">
          <a:xfrm>
            <a:off x="2615380" y="-27384"/>
            <a:ext cx="45735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3200" b="1" dirty="0" err="1" smtClean="0">
                <a:solidFill>
                  <a:schemeClr val="bg1"/>
                </a:solidFill>
                <a:latin typeface="Cambria" pitchFamily="18" charset="0"/>
              </a:rPr>
              <a:t>Building</a:t>
            </a:r>
            <a:r>
              <a:rPr lang="pl-PL" sz="3200" b="1" dirty="0" smtClean="0">
                <a:solidFill>
                  <a:schemeClr val="bg1"/>
                </a:solidFill>
                <a:latin typeface="Cambria" pitchFamily="18" charset="0"/>
              </a:rPr>
              <a:t> Status</a:t>
            </a:r>
          </a:p>
          <a:p>
            <a:pPr algn="ctr" eaLnBrk="1" hangingPunct="1"/>
            <a:r>
              <a:rPr lang="pl-PL" sz="2800" b="1" dirty="0" smtClean="0">
                <a:solidFill>
                  <a:schemeClr val="bg1"/>
                </a:solidFill>
                <a:latin typeface="Cambria" pitchFamily="18" charset="0"/>
              </a:rPr>
              <a:t>May 2014 </a:t>
            </a:r>
          </a:p>
        </p:txBody>
      </p:sp>
      <p:sp>
        <p:nvSpPr>
          <p:cNvPr id="17" name="Symbol zastępczy daty 1"/>
          <p:cNvSpPr txBox="1">
            <a:spLocks/>
          </p:cNvSpPr>
          <p:nvPr/>
        </p:nvSpPr>
        <p:spPr bwMode="auto">
          <a:xfrm>
            <a:off x="84756" y="6540694"/>
            <a:ext cx="2530624" cy="287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100" smtClean="0">
                <a:latin typeface="+mn-lt"/>
              </a:rPr>
              <a:t>Monday, 22 September 2014</a:t>
            </a:r>
            <a:endParaRPr lang="en-US" sz="1100" dirty="0">
              <a:latin typeface="+mn-lt"/>
            </a:endParaRPr>
          </a:p>
        </p:txBody>
      </p:sp>
      <p:sp>
        <p:nvSpPr>
          <p:cNvPr id="22" name="Symbol zastępczy stopki 2"/>
          <p:cNvSpPr txBox="1">
            <a:spLocks/>
          </p:cNvSpPr>
          <p:nvPr/>
        </p:nvSpPr>
        <p:spPr bwMode="auto">
          <a:xfrm>
            <a:off x="2195736" y="6525344"/>
            <a:ext cx="5696272" cy="33265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100" smtClean="0">
                <a:latin typeface="+mn-lt"/>
              </a:rPr>
              <a:t>A.I. Wawrzyniak, Synchrotron SOLARIS -  ALBA, Barcelona, Spain</a:t>
            </a:r>
            <a:endParaRPr lang="en-US" sz="1100" dirty="0">
              <a:latin typeface="+mn-lt"/>
            </a:endParaRPr>
          </a:p>
        </p:txBody>
      </p:sp>
      <p:sp>
        <p:nvSpPr>
          <p:cNvPr id="23" name="Symbol zastępczy numeru slajdu 3"/>
          <p:cNvSpPr txBox="1">
            <a:spLocks/>
          </p:cNvSpPr>
          <p:nvPr/>
        </p:nvSpPr>
        <p:spPr bwMode="auto">
          <a:xfrm>
            <a:off x="8676456" y="6525344"/>
            <a:ext cx="405408" cy="304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6</a:t>
            </a:fld>
            <a:endParaRPr lang="en-US" sz="1200" dirty="0">
              <a:latin typeface="+mn-lt"/>
            </a:endParaRPr>
          </a:p>
        </p:txBody>
      </p:sp>
      <p:cxnSp>
        <p:nvCxnSpPr>
          <p:cNvPr id="24" name="Łącznik prostoliniowy 23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9751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Ada\Pictures\Od NOKIA Lumia 610 NFC\Z aparatu\WP_0009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260" y="2204864"/>
            <a:ext cx="2321184" cy="174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pic>
        <p:nvPicPr>
          <p:cNvPr id="6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2615380" y="154331"/>
            <a:ext cx="45735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Installation Services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7</a:t>
            </a:fld>
            <a:endParaRPr lang="en-US" sz="1200" dirty="0">
              <a:latin typeface="+mn-lt"/>
            </a:endParaRPr>
          </a:p>
        </p:txBody>
      </p:sp>
      <p:cxnSp>
        <p:nvCxnSpPr>
          <p:cNvPr id="8" name="Łącznik prostoliniowy 7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6"/>
          <p:cNvSpPr txBox="1"/>
          <p:nvPr/>
        </p:nvSpPr>
        <p:spPr>
          <a:xfrm>
            <a:off x="113608" y="990616"/>
            <a:ext cx="58985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Installation tenders all </a:t>
            </a:r>
            <a:r>
              <a:rPr lang="en-GB" b="1" dirty="0" smtClean="0">
                <a:solidFill>
                  <a:srgbClr val="FF0000"/>
                </a:solidFill>
              </a:rPr>
              <a:t>operational</a:t>
            </a:r>
            <a:r>
              <a:rPr lang="pl-PL" b="1" dirty="0" smtClean="0">
                <a:solidFill>
                  <a:srgbClr val="FF0000"/>
                </a:solidFill>
              </a:rPr>
              <a:t>. </a:t>
            </a:r>
            <a:r>
              <a:rPr lang="en-GB" b="1" dirty="0" smtClean="0">
                <a:solidFill>
                  <a:srgbClr val="FF0000"/>
                </a:solidFill>
              </a:rPr>
              <a:t>The </a:t>
            </a:r>
            <a:r>
              <a:rPr lang="en-GB" b="1" dirty="0">
                <a:solidFill>
                  <a:srgbClr val="FF0000"/>
                </a:solidFill>
              </a:rPr>
              <a:t>contracts are sufficiently flexible to adjust for </a:t>
            </a:r>
            <a:r>
              <a:rPr lang="en-GB" b="1" dirty="0" smtClean="0">
                <a:solidFill>
                  <a:srgbClr val="FF0000"/>
                </a:solidFill>
              </a:rPr>
              <a:t>differences</a:t>
            </a:r>
            <a:r>
              <a:rPr lang="pl-PL" b="1" dirty="0" smtClean="0">
                <a:solidFill>
                  <a:srgbClr val="FF0000"/>
                </a:solidFill>
              </a:rPr>
              <a:t>.</a:t>
            </a:r>
            <a:endParaRPr lang="pl-PL" b="1" dirty="0" smtClean="0">
              <a:latin typeface="+mn-lt"/>
            </a:endParaRPr>
          </a:p>
          <a:p>
            <a:r>
              <a:rPr lang="en-GB" b="1" dirty="0">
                <a:latin typeface="+mn-lt"/>
              </a:rPr>
              <a:t>	</a:t>
            </a:r>
            <a:endParaRPr lang="pl-PL" b="1" dirty="0" smtClean="0">
              <a:latin typeface="+mn-lt"/>
            </a:endParaRPr>
          </a:p>
          <a:p>
            <a:r>
              <a:rPr lang="en-GB" b="1" dirty="0" smtClean="0">
                <a:latin typeface="+mn-lt"/>
              </a:rPr>
              <a:t>Cabling</a:t>
            </a:r>
            <a:r>
              <a:rPr lang="pl-PL" b="1" dirty="0" smtClean="0">
                <a:latin typeface="+mn-lt"/>
              </a:rPr>
              <a:t>  (ZSK)</a:t>
            </a:r>
            <a:endParaRPr lang="en-GB" b="1" dirty="0">
              <a:latin typeface="+mn-lt"/>
            </a:endParaRPr>
          </a:p>
          <a:p>
            <a:r>
              <a:rPr lang="en-GB" b="1" dirty="0" smtClean="0">
                <a:latin typeface="+mn-lt"/>
              </a:rPr>
              <a:t>Plumbing</a:t>
            </a:r>
            <a:r>
              <a:rPr lang="pl-PL" b="1" dirty="0" smtClean="0">
                <a:latin typeface="+mn-lt"/>
              </a:rPr>
              <a:t> (ZSK)</a:t>
            </a:r>
            <a:endParaRPr lang="en-GB" b="1" dirty="0">
              <a:latin typeface="+mn-lt"/>
            </a:endParaRPr>
          </a:p>
          <a:p>
            <a:r>
              <a:rPr lang="en-GB" b="1" dirty="0" smtClean="0">
                <a:latin typeface="+mn-lt"/>
              </a:rPr>
              <a:t>PLC </a:t>
            </a:r>
            <a:r>
              <a:rPr lang="en-GB" b="1" dirty="0">
                <a:latin typeface="+mn-lt"/>
              </a:rPr>
              <a:t>and </a:t>
            </a:r>
            <a:r>
              <a:rPr lang="en-GB" b="1" dirty="0" smtClean="0">
                <a:latin typeface="+mn-lt"/>
              </a:rPr>
              <a:t>P</a:t>
            </a:r>
            <a:r>
              <a:rPr lang="pl-PL" b="1" dirty="0" smtClean="0">
                <a:latin typeface="+mn-lt"/>
              </a:rPr>
              <a:t>S</a:t>
            </a:r>
            <a:r>
              <a:rPr lang="en-GB" b="1" dirty="0" smtClean="0">
                <a:latin typeface="+mn-lt"/>
              </a:rPr>
              <a:t>S</a:t>
            </a:r>
            <a:r>
              <a:rPr lang="pl-PL" b="1" dirty="0" smtClean="0">
                <a:latin typeface="+mn-lt"/>
              </a:rPr>
              <a:t> (ZSK)</a:t>
            </a:r>
            <a:endParaRPr lang="en-GB" b="1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 </a:t>
            </a:r>
            <a:r>
              <a:rPr lang="en-GB" dirty="0">
                <a:latin typeface="+mj-lt"/>
              </a:rPr>
              <a:t>Some delays with the design work for the piping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+mj-lt"/>
              </a:rPr>
              <a:t>Minor delays with purchasing of some cables</a:t>
            </a:r>
          </a:p>
          <a:p>
            <a:endParaRPr lang="pl-PL" b="1" dirty="0" smtClean="0">
              <a:latin typeface="+mn-lt"/>
            </a:endParaRPr>
          </a:p>
          <a:p>
            <a:r>
              <a:rPr lang="en-GB" b="1" dirty="0" smtClean="0">
                <a:latin typeface="+mn-lt"/>
              </a:rPr>
              <a:t>Logistics</a:t>
            </a:r>
            <a:r>
              <a:rPr lang="pl-PL" b="1" dirty="0" smtClean="0">
                <a:latin typeface="+mn-lt"/>
              </a:rPr>
              <a:t> (</a:t>
            </a:r>
            <a:r>
              <a:rPr lang="pl-PL" b="1" dirty="0" err="1" smtClean="0">
                <a:latin typeface="+mn-lt"/>
              </a:rPr>
              <a:t>Dudmet</a:t>
            </a:r>
            <a:r>
              <a:rPr lang="pl-PL" b="1" dirty="0" smtClean="0">
                <a:latin typeface="+mn-lt"/>
              </a:rPr>
              <a:t>)</a:t>
            </a:r>
          </a:p>
          <a:p>
            <a:r>
              <a:rPr lang="en-GB" b="1" dirty="0" smtClean="0">
                <a:latin typeface="+mj-lt"/>
              </a:rPr>
              <a:t>Mechanical </a:t>
            </a:r>
            <a:r>
              <a:rPr lang="en-GB" b="1" dirty="0">
                <a:latin typeface="+mj-lt"/>
              </a:rPr>
              <a:t>Constructions for stands, supports, strong-back</a:t>
            </a:r>
            <a:r>
              <a:rPr lang="en-GB" dirty="0"/>
              <a:t>, </a:t>
            </a:r>
            <a:r>
              <a:rPr lang="en-GB" dirty="0" err="1" smtClean="0"/>
              <a:t>etc</a:t>
            </a:r>
            <a:endParaRPr lang="en-GB" dirty="0"/>
          </a:p>
          <a:p>
            <a:endParaRPr lang="pl-PL" b="1" dirty="0">
              <a:latin typeface="+mn-lt"/>
            </a:endParaRPr>
          </a:p>
          <a:p>
            <a:r>
              <a:rPr lang="pl-PL" b="1" dirty="0" smtClean="0">
                <a:latin typeface="+mn-lt"/>
              </a:rPr>
              <a:t>	</a:t>
            </a:r>
          </a:p>
          <a:p>
            <a:r>
              <a:rPr lang="en-GB" b="1" dirty="0" smtClean="0">
                <a:latin typeface="+mn-lt"/>
              </a:rPr>
              <a:t>Vacuum installation</a:t>
            </a:r>
            <a:r>
              <a:rPr lang="pl-PL" b="1" dirty="0" smtClean="0">
                <a:latin typeface="+mn-lt"/>
              </a:rPr>
              <a:t> (NCBJ Świerk)</a:t>
            </a:r>
          </a:p>
          <a:p>
            <a:r>
              <a:rPr lang="pl-PL" b="1" dirty="0" smtClean="0">
                <a:latin typeface="+mn-lt"/>
              </a:rPr>
              <a:t>	</a:t>
            </a:r>
            <a:r>
              <a:rPr lang="pl-PL" b="1" dirty="0" err="1" smtClean="0">
                <a:latin typeface="+mn-lt"/>
              </a:rPr>
              <a:t>Dynamic</a:t>
            </a:r>
            <a:r>
              <a:rPr lang="pl-PL" b="1" dirty="0" smtClean="0">
                <a:latin typeface="+mn-lt"/>
              </a:rPr>
              <a:t> </a:t>
            </a:r>
            <a:r>
              <a:rPr lang="pl-PL" b="1" dirty="0" err="1" smtClean="0">
                <a:latin typeface="+mn-lt"/>
              </a:rPr>
              <a:t>resource</a:t>
            </a:r>
            <a:r>
              <a:rPr lang="pl-PL" b="1" dirty="0" smtClean="0">
                <a:latin typeface="+mn-lt"/>
              </a:rPr>
              <a:t> </a:t>
            </a:r>
            <a:r>
              <a:rPr lang="pl-PL" b="1" dirty="0" err="1" smtClean="0">
                <a:latin typeface="+mn-lt"/>
              </a:rPr>
              <a:t>assignments</a:t>
            </a:r>
            <a:endParaRPr lang="pl-PL" b="1" dirty="0">
              <a:latin typeface="+mn-lt"/>
            </a:endParaRPr>
          </a:p>
          <a:p>
            <a:endParaRPr lang="pl-PL" b="1" dirty="0">
              <a:latin typeface="+mn-lt"/>
            </a:endParaRPr>
          </a:p>
          <a:p>
            <a:r>
              <a:rPr lang="en-GB" b="1" dirty="0" smtClean="0">
                <a:latin typeface="+mn-lt"/>
              </a:rPr>
              <a:t>Control system integration</a:t>
            </a:r>
            <a:r>
              <a:rPr lang="pl-PL" b="1" dirty="0" smtClean="0">
                <a:latin typeface="+mn-lt"/>
              </a:rPr>
              <a:t> (</a:t>
            </a:r>
            <a:r>
              <a:rPr lang="pl-PL" b="1" dirty="0" err="1" smtClean="0">
                <a:latin typeface="+mn-lt"/>
              </a:rPr>
              <a:t>Cosylab</a:t>
            </a:r>
            <a:r>
              <a:rPr lang="pl-PL" b="1" dirty="0" smtClean="0">
                <a:latin typeface="+mn-lt"/>
              </a:rPr>
              <a:t>)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426" y="4515468"/>
            <a:ext cx="109028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41063"/>
            <a:ext cx="2238734" cy="67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569" y="3211265"/>
            <a:ext cx="1068344" cy="60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60" y="908720"/>
            <a:ext cx="2321184" cy="1577442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260" y="3645024"/>
            <a:ext cx="2321184" cy="1740888"/>
          </a:xfrm>
          <a:prstGeom prst="rect">
            <a:avLst/>
          </a:prstGeom>
        </p:spPr>
      </p:pic>
      <p:pic>
        <p:nvPicPr>
          <p:cNvPr id="16" name="Picture 3" descr="C:\Users\Ada\Pictures\Od NOKIA Lumia 610 NFC\Z aparatu\WP_00093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095" y="4894665"/>
            <a:ext cx="2304349" cy="172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a\Dropbox\Przekazane z aparatu\2014-10-14 14.41.4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255" y="5229200"/>
            <a:ext cx="1989840" cy="14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/>
          <p:nvPr/>
        </p:nvPicPr>
        <p:blipFill rotWithShape="1">
          <a:blip r:embed="rId11"/>
          <a:srcRect l="30120" r="28708"/>
          <a:stretch/>
        </p:blipFill>
        <p:spPr bwMode="auto">
          <a:xfrm>
            <a:off x="2564020" y="6000840"/>
            <a:ext cx="1851554" cy="50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63039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41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"/>
          <p:cNvSpPr>
            <a:spLocks noChangeArrowheads="1"/>
          </p:cNvSpPr>
          <p:nvPr/>
        </p:nvSpPr>
        <p:spPr bwMode="auto">
          <a:xfrm>
            <a:off x="2591780" y="51970"/>
            <a:ext cx="39604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3200" b="1" dirty="0" err="1" smtClean="0">
                <a:solidFill>
                  <a:schemeClr val="bg1"/>
                </a:solidFill>
                <a:latin typeface="Cambria" pitchFamily="18" charset="0"/>
              </a:rPr>
              <a:t>Injector</a:t>
            </a:r>
            <a:r>
              <a:rPr lang="pl-PL" sz="3200" b="1" dirty="0" smtClean="0">
                <a:solidFill>
                  <a:schemeClr val="bg1"/>
                </a:solidFill>
                <a:latin typeface="Cambria" pitchFamily="18" charset="0"/>
              </a:rPr>
              <a:t> status</a:t>
            </a:r>
            <a:endParaRPr lang="pl-PL" sz="32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468330" y="6226409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b="1" dirty="0" smtClean="0">
                <a:solidFill>
                  <a:schemeClr val="bg1"/>
                </a:solidFill>
              </a:rPr>
              <a:t>Piotr Goryl</a:t>
            </a:r>
            <a:endParaRPr lang="pl-PL" sz="800" b="1" dirty="0">
              <a:solidFill>
                <a:schemeClr val="bg1"/>
              </a:solidFill>
            </a:endParaRPr>
          </a:p>
        </p:txBody>
      </p:sp>
      <p:sp>
        <p:nvSpPr>
          <p:cNvPr id="18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19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sp>
        <p:nvSpPr>
          <p:cNvPr id="20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8</a:t>
            </a:fld>
            <a:endParaRPr lang="en-US" sz="1200" dirty="0">
              <a:latin typeface="+mn-lt"/>
            </a:endParaRPr>
          </a:p>
        </p:txBody>
      </p:sp>
      <p:cxnSp>
        <p:nvCxnSpPr>
          <p:cNvPr id="21" name="Łącznik prostoliniowy 20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218" name="Picture 2" descr="C:\Users\Ada\Dropbox\Przekazane z aparatu\2014-10-14 12.20.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742" y="818308"/>
            <a:ext cx="3232931" cy="242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12937" y="1052735"/>
            <a:ext cx="491778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+mj-lt"/>
              </a:rPr>
              <a:t>Gun System</a:t>
            </a:r>
          </a:p>
          <a:p>
            <a:pPr marL="342900" indent="-342900">
              <a:buFont typeface="Arial"/>
              <a:buChar char="•"/>
            </a:pPr>
            <a:r>
              <a:rPr lang="en-GB" dirty="0">
                <a:latin typeface="+mj-lt"/>
              </a:rPr>
              <a:t>Delivered and positioned in tunnel</a:t>
            </a:r>
          </a:p>
          <a:p>
            <a:pPr marL="342900" indent="-342900">
              <a:buFont typeface="Arial"/>
              <a:buChar char="•"/>
            </a:pPr>
            <a:r>
              <a:rPr lang="en-GB" dirty="0">
                <a:latin typeface="+mj-lt"/>
              </a:rPr>
              <a:t>Still to place kicker PS and connect</a:t>
            </a:r>
          </a:p>
          <a:p>
            <a:pPr marL="342900" indent="-342900">
              <a:buFont typeface="Arial"/>
              <a:buChar char="•"/>
            </a:pPr>
            <a:r>
              <a:rPr lang="en-GB" dirty="0">
                <a:latin typeface="+mj-lt"/>
              </a:rPr>
              <a:t>Minor issues to resolve (cooling connections, mirror to view cathode, wrong waveguide length)</a:t>
            </a:r>
            <a:endParaRPr lang="en-GB" sz="14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endParaRPr lang="en-GB" dirty="0">
              <a:latin typeface="+mj-lt"/>
            </a:endParaRPr>
          </a:p>
          <a:p>
            <a:r>
              <a:rPr lang="en-GB" b="1" dirty="0">
                <a:latin typeface="+mj-lt"/>
              </a:rPr>
              <a:t>Gun &amp; </a:t>
            </a:r>
            <a:r>
              <a:rPr lang="en-GB" b="1" dirty="0" err="1">
                <a:latin typeface="+mj-lt"/>
              </a:rPr>
              <a:t>Linac</a:t>
            </a:r>
            <a:r>
              <a:rPr lang="en-GB" b="1" dirty="0">
                <a:latin typeface="+mj-lt"/>
              </a:rPr>
              <a:t> Modulators:</a:t>
            </a:r>
          </a:p>
          <a:p>
            <a:pPr marL="342900" indent="-342900">
              <a:buFont typeface="Arial"/>
              <a:buChar char="•"/>
            </a:pPr>
            <a:r>
              <a:rPr lang="en-GB" dirty="0">
                <a:latin typeface="+mj-lt"/>
              </a:rPr>
              <a:t>SAT performed and operational</a:t>
            </a:r>
          </a:p>
          <a:p>
            <a:pPr marL="342900" indent="-342900">
              <a:buFont typeface="Arial"/>
              <a:buChar char="•"/>
            </a:pPr>
            <a:endParaRPr lang="en-GB" dirty="0">
              <a:solidFill>
                <a:srgbClr val="000000"/>
              </a:solidFill>
              <a:latin typeface="+mj-lt"/>
            </a:endParaRPr>
          </a:p>
          <a:p>
            <a:r>
              <a:rPr lang="en-GB" b="1" dirty="0" err="1">
                <a:solidFill>
                  <a:srgbClr val="000000"/>
                </a:solidFill>
                <a:latin typeface="+mj-lt"/>
              </a:rPr>
              <a:t>Linac</a:t>
            </a:r>
            <a:r>
              <a:rPr lang="en-GB" b="1" dirty="0">
                <a:solidFill>
                  <a:srgbClr val="000000"/>
                </a:solidFill>
                <a:latin typeface="+mj-lt"/>
              </a:rPr>
              <a:t> Structures</a:t>
            </a:r>
          </a:p>
          <a:p>
            <a:pPr marL="342900" indent="-342900">
              <a:buFont typeface="Arial"/>
              <a:buChar char="•"/>
            </a:pPr>
            <a:r>
              <a:rPr lang="en-GB" dirty="0" err="1">
                <a:solidFill>
                  <a:srgbClr val="000000"/>
                </a:solidFill>
                <a:latin typeface="+mj-lt"/>
              </a:rPr>
              <a:t>Linac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, SLED &amp; Waveguides installed</a:t>
            </a:r>
          </a:p>
          <a:p>
            <a:pPr marL="342900" indent="-342900"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+mj-lt"/>
              </a:rPr>
              <a:t>Intersections </a:t>
            </a:r>
            <a:r>
              <a:rPr lang="pl-PL" dirty="0" smtClean="0">
                <a:solidFill>
                  <a:srgbClr val="000000"/>
                </a:solidFill>
                <a:latin typeface="+mj-lt"/>
              </a:rPr>
              <a:t>with </a:t>
            </a:r>
            <a:r>
              <a:rPr lang="pl-PL" dirty="0" err="1" smtClean="0">
                <a:solidFill>
                  <a:srgbClr val="000000"/>
                </a:solidFill>
                <a:latin typeface="+mj-lt"/>
              </a:rPr>
              <a:t>magnets</a:t>
            </a:r>
            <a:r>
              <a:rPr lang="pl-PL" dirty="0" smtClean="0">
                <a:solidFill>
                  <a:srgbClr val="000000"/>
                </a:solidFill>
                <a:latin typeface="+mj-lt"/>
              </a:rPr>
              <a:t> and diagnostics </a:t>
            </a:r>
            <a:r>
              <a:rPr lang="en-GB" dirty="0" smtClean="0">
                <a:solidFill>
                  <a:srgbClr val="000000"/>
                </a:solidFill>
                <a:latin typeface="+mj-lt"/>
              </a:rPr>
              <a:t>installed</a:t>
            </a:r>
            <a:endParaRPr lang="pl-PL" dirty="0" smtClean="0">
              <a:solidFill>
                <a:srgbClr val="000000"/>
              </a:solidFill>
              <a:latin typeface="+mj-lt"/>
            </a:endParaRPr>
          </a:p>
          <a:p>
            <a:endParaRPr lang="pl-PL" dirty="0" smtClean="0">
              <a:solidFill>
                <a:srgbClr val="000000"/>
              </a:solidFill>
              <a:latin typeface="+mj-lt"/>
            </a:endParaRPr>
          </a:p>
          <a:p>
            <a:r>
              <a:rPr lang="pl-PL" b="1" dirty="0" err="1" smtClean="0">
                <a:solidFill>
                  <a:srgbClr val="000000"/>
                </a:solidFill>
                <a:latin typeface="+mj-lt"/>
              </a:rPr>
              <a:t>Racks</a:t>
            </a:r>
            <a:r>
              <a:rPr lang="pl-PL" b="1" dirty="0" smtClean="0">
                <a:solidFill>
                  <a:srgbClr val="000000"/>
                </a:solidFill>
                <a:latin typeface="+mj-lt"/>
              </a:rPr>
              <a:t> with </a:t>
            </a:r>
            <a:r>
              <a:rPr lang="pl-PL" b="1" dirty="0" err="1" smtClean="0">
                <a:solidFill>
                  <a:srgbClr val="000000"/>
                </a:solidFill>
                <a:latin typeface="+mj-lt"/>
              </a:rPr>
              <a:t>Instrumentations</a:t>
            </a:r>
            <a:r>
              <a:rPr lang="pl-PL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pl-PL" b="1" dirty="0" smtClean="0">
                <a:solidFill>
                  <a:srgbClr val="000000"/>
                </a:solidFill>
                <a:latin typeface="+mj-lt"/>
              </a:rPr>
              <a:t>and Power </a:t>
            </a:r>
            <a:r>
              <a:rPr lang="pl-PL" b="1" dirty="0" err="1" smtClean="0">
                <a:solidFill>
                  <a:srgbClr val="000000"/>
                </a:solidFill>
                <a:latin typeface="+mj-lt"/>
              </a:rPr>
              <a:t>Supplies</a:t>
            </a:r>
            <a:endParaRPr lang="en-GB" b="1" dirty="0">
              <a:solidFill>
                <a:srgbClr val="000000"/>
              </a:solidFill>
              <a:latin typeface="+mj-lt"/>
            </a:endParaRPr>
          </a:p>
          <a:p>
            <a:r>
              <a:rPr lang="en-GB" dirty="0" smtClean="0">
                <a:solidFill>
                  <a:srgbClr val="000000"/>
                </a:solidFill>
                <a:latin typeface="+mj-lt"/>
              </a:rPr>
              <a:t>RF </a:t>
            </a:r>
            <a:r>
              <a:rPr lang="en-GB" u="sng" dirty="0" err="1">
                <a:solidFill>
                  <a:srgbClr val="000000"/>
                </a:solidFill>
                <a:latin typeface="+mj-lt"/>
              </a:rPr>
              <a:t>Linac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 Conditioning starts </a:t>
            </a:r>
            <a:r>
              <a:rPr lang="pl-PL" dirty="0" err="1" smtClean="0">
                <a:solidFill>
                  <a:srgbClr val="000000"/>
                </a:solidFill>
                <a:latin typeface="+mj-lt"/>
              </a:rPr>
              <a:t>November</a:t>
            </a:r>
            <a:r>
              <a:rPr lang="pl-PL" dirty="0" smtClean="0">
                <a:solidFill>
                  <a:srgbClr val="000000"/>
                </a:solidFill>
                <a:latin typeface="+mj-lt"/>
              </a:rPr>
              <a:t>, 17th</a:t>
            </a:r>
            <a:endParaRPr lang="en-GB" dirty="0">
              <a:solidFill>
                <a:srgbClr val="000000"/>
              </a:solidFill>
              <a:latin typeface="+mj-lt"/>
            </a:endParaRPr>
          </a:p>
          <a:p>
            <a:r>
              <a:rPr lang="en-GB" dirty="0">
                <a:solidFill>
                  <a:srgbClr val="000000"/>
                </a:solidFill>
                <a:latin typeface="+mj-lt"/>
              </a:rPr>
              <a:t>Gun conditioning depends of waveguide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+mj-lt"/>
              </a:rPr>
              <a:t>Beam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tests ~ December (depends on gun)</a:t>
            </a:r>
          </a:p>
        </p:txBody>
      </p:sp>
      <p:pic>
        <p:nvPicPr>
          <p:cNvPr id="2050" name="Picture 2" descr="C:\Users\Ada\Dropbox\Przekazane z aparatu\2014-10-14 12.12.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061" y="1682525"/>
            <a:ext cx="3184612" cy="238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a\Dropbox\Przekazane z aparatu\2014-10-14 12.17.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742" y="2876755"/>
            <a:ext cx="3232931" cy="242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a\Dropbox\Przekazane z aparatu\2014-10-14 12.11.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742" y="4410868"/>
            <a:ext cx="3206545" cy="240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4100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Ada\Dropbox\Przekazane z aparatu\2014-10-14 12.17.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80" y="1052736"/>
            <a:ext cx="3652489" cy="27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4756" y="6540694"/>
            <a:ext cx="2530624" cy="287610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Tuesday, 25th November 2014</a:t>
            </a:r>
            <a:endParaRPr lang="en-US" sz="1100" dirty="0">
              <a:latin typeface="+mn-lt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525344"/>
            <a:ext cx="5696272" cy="332656"/>
          </a:xfrm>
        </p:spPr>
        <p:txBody>
          <a:bodyPr/>
          <a:lstStyle/>
          <a:p>
            <a:pPr>
              <a:defRPr/>
            </a:pPr>
            <a:r>
              <a:rPr lang="en-US" sz="1100" smtClean="0">
                <a:latin typeface="+mn-lt"/>
              </a:rPr>
              <a:t>A.I. Wawrzyniak, SOLARIS  Status -  XXII ESLS Workshop, ESRF, Grenoble, France</a:t>
            </a:r>
            <a:endParaRPr lang="en-US" sz="1100" dirty="0">
              <a:latin typeface="+mn-lt"/>
            </a:endParaRPr>
          </a:p>
        </p:txBody>
      </p:sp>
      <p:pic>
        <p:nvPicPr>
          <p:cNvPr id="6" name="Picture 10" descr="C:\Documents and Settings\Piotr Zabicki\Pulpit\solari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6688"/>
            <a:ext cx="16541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2615380" y="154331"/>
            <a:ext cx="45735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Transfer </a:t>
            </a:r>
            <a:r>
              <a:rPr lang="pl-P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line</a:t>
            </a: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and </a:t>
            </a:r>
            <a:r>
              <a:rPr lang="pl-P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Injection</a:t>
            </a:r>
            <a:endParaRPr lang="pl-PL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76456" y="6525344"/>
            <a:ext cx="405408" cy="304850"/>
          </a:xfrm>
        </p:spPr>
        <p:txBody>
          <a:bodyPr/>
          <a:lstStyle/>
          <a:p>
            <a:pPr>
              <a:defRPr/>
            </a:pPr>
            <a:fld id="{720E424E-72E2-4F3D-9A35-18DEE1C52DCA}" type="slidenum">
              <a:rPr lang="en-US" sz="1200" smtClean="0">
                <a:latin typeface="+mn-lt"/>
              </a:rPr>
              <a:pPr>
                <a:defRPr/>
              </a:pPr>
              <a:t>9</a:t>
            </a:fld>
            <a:endParaRPr lang="en-US" sz="1200" dirty="0">
              <a:latin typeface="+mn-lt"/>
            </a:endParaRPr>
          </a:p>
        </p:txBody>
      </p:sp>
      <p:cxnSp>
        <p:nvCxnSpPr>
          <p:cNvPr id="8" name="Łącznik prostoliniowy 7"/>
          <p:cNvCxnSpPr/>
          <p:nvPr/>
        </p:nvCxnSpPr>
        <p:spPr>
          <a:xfrm>
            <a:off x="208022" y="6597352"/>
            <a:ext cx="8756466" cy="0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Subtitle 2"/>
          <p:cNvSpPr txBox="1">
            <a:spLocks/>
          </p:cNvSpPr>
          <p:nvPr/>
        </p:nvSpPr>
        <p:spPr>
          <a:xfrm>
            <a:off x="100229" y="948328"/>
            <a:ext cx="5040511" cy="365521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000" b="1" u="sng" kern="0" dirty="0" smtClean="0"/>
              <a:t>Transfer Line</a:t>
            </a:r>
            <a:endParaRPr lang="en-GB" sz="1800" b="1" u="sng" kern="0" dirty="0" smtClean="0"/>
          </a:p>
          <a:p>
            <a:pPr>
              <a:buFont typeface="Arial"/>
              <a:buChar char="•"/>
            </a:pPr>
            <a:r>
              <a:rPr lang="en-GB" sz="1800" kern="0" dirty="0" smtClean="0"/>
              <a:t>Lower part of Transfer Line installed to beam stops. Cables (disconnected) and piping ready.</a:t>
            </a:r>
          </a:p>
          <a:p>
            <a:pPr>
              <a:buFont typeface="Arial"/>
              <a:buChar char="•"/>
            </a:pPr>
            <a:r>
              <a:rPr lang="en-GB" sz="1800" kern="0" dirty="0" smtClean="0"/>
              <a:t>Upper part pre-assembled and waiting for alignment</a:t>
            </a:r>
          </a:p>
          <a:p>
            <a:pPr>
              <a:buFont typeface="Arial"/>
              <a:buChar char="•"/>
            </a:pPr>
            <a:r>
              <a:rPr lang="en-GB" sz="1800" kern="0" dirty="0" smtClean="0"/>
              <a:t>Upper part will be installed last (mid-Feb)</a:t>
            </a:r>
          </a:p>
          <a:p>
            <a:pPr>
              <a:buFont typeface="Arial"/>
              <a:buChar char="•"/>
            </a:pPr>
            <a:r>
              <a:rPr lang="en-GB" sz="1800" kern="0" dirty="0" smtClean="0"/>
              <a:t>Mock-up made and used to verify installation from above.</a:t>
            </a:r>
          </a:p>
          <a:p>
            <a:pPr>
              <a:buFont typeface="Arial"/>
              <a:buChar char="•"/>
            </a:pPr>
            <a:r>
              <a:rPr lang="en-GB" sz="1800" kern="0" dirty="0" smtClean="0"/>
              <a:t>Temporary shielding over TL holes for </a:t>
            </a:r>
            <a:r>
              <a:rPr lang="en-GB" sz="1800" kern="0" dirty="0" err="1" smtClean="0"/>
              <a:t>Linac</a:t>
            </a:r>
            <a:r>
              <a:rPr lang="en-GB" sz="1800" kern="0" dirty="0" smtClean="0"/>
              <a:t> operation</a:t>
            </a:r>
          </a:p>
          <a:p>
            <a:pPr>
              <a:buFont typeface="Arial"/>
              <a:buChar char="•"/>
            </a:pPr>
            <a:r>
              <a:rPr lang="en-GB" sz="1800" kern="0" dirty="0" smtClean="0"/>
              <a:t>Special SR DBA magnet stands manufactured and ready for installation</a:t>
            </a: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3807462"/>
            <a:ext cx="2041797" cy="2733646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061" y="3861048"/>
            <a:ext cx="1761105" cy="2357842"/>
          </a:xfrm>
          <a:prstGeom prst="rect">
            <a:avLst/>
          </a:prstGeom>
        </p:spPr>
      </p:pic>
      <p:sp>
        <p:nvSpPr>
          <p:cNvPr id="19" name="Subtitle 2"/>
          <p:cNvSpPr txBox="1">
            <a:spLocks/>
          </p:cNvSpPr>
          <p:nvPr/>
        </p:nvSpPr>
        <p:spPr>
          <a:xfrm>
            <a:off x="113930" y="4797152"/>
            <a:ext cx="4788244" cy="1668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822325" indent="-457200" algn="l" defTabSz="457200" rtl="0" eaLnBrk="1" latinLnBrk="0" hangingPunct="1">
              <a:spcBef>
                <a:spcPct val="20000"/>
              </a:spcBef>
              <a:buSzPct val="100000"/>
              <a:buFont typeface="Wingdings" charset="2"/>
              <a:buChar char="§"/>
              <a:defRPr sz="2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81088" indent="-36353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354013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"/>
              <a:defRPr sz="20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indent="-3937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dirty="0" smtClean="0">
                <a:latin typeface="+mj-lt"/>
              </a:rPr>
              <a:t>Injection</a:t>
            </a:r>
          </a:p>
          <a:p>
            <a:pPr marL="342900" indent="-342900">
              <a:buFont typeface="Arial"/>
              <a:buChar char="•"/>
            </a:pPr>
            <a:r>
              <a:rPr lang="en-GB" sz="1600" b="0" dirty="0" smtClean="0">
                <a:latin typeface="+mj-lt"/>
              </a:rPr>
              <a:t>Kicker, </a:t>
            </a:r>
            <a:r>
              <a:rPr lang="en-GB" sz="1600" b="0" dirty="0" err="1" smtClean="0">
                <a:latin typeface="+mj-lt"/>
              </a:rPr>
              <a:t>pinger</a:t>
            </a:r>
            <a:r>
              <a:rPr lang="en-GB" sz="1600" b="0" dirty="0" smtClean="0">
                <a:latin typeface="+mj-lt"/>
              </a:rPr>
              <a:t> and power supplies from BINP delivered</a:t>
            </a:r>
            <a:r>
              <a:rPr lang="pl-PL" sz="1600" b="0" dirty="0" smtClean="0">
                <a:latin typeface="+mj-lt"/>
              </a:rPr>
              <a:t> </a:t>
            </a:r>
            <a:r>
              <a:rPr lang="pl-PL" sz="1600" b="0" dirty="0" err="1" smtClean="0">
                <a:latin typeface="+mj-lt"/>
              </a:rPr>
              <a:t>last</a:t>
            </a:r>
            <a:r>
              <a:rPr lang="pl-PL" sz="1600" b="0" dirty="0" smtClean="0">
                <a:latin typeface="+mj-lt"/>
              </a:rPr>
              <a:t> </a:t>
            </a:r>
            <a:r>
              <a:rPr lang="pl-PL" sz="1600" b="0" dirty="0" err="1" smtClean="0">
                <a:latin typeface="+mj-lt"/>
              </a:rPr>
              <a:t>week</a:t>
            </a:r>
            <a:r>
              <a:rPr lang="pl-PL" sz="1600" b="0" dirty="0" smtClean="0">
                <a:latin typeface="+mj-lt"/>
              </a:rPr>
              <a:t>.</a:t>
            </a:r>
            <a:endParaRPr lang="en-GB" sz="1600" b="0" dirty="0" smtClean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GB" sz="1600" b="0" dirty="0" smtClean="0">
                <a:latin typeface="+mj-lt"/>
              </a:rPr>
              <a:t>Team from BINP </a:t>
            </a:r>
            <a:r>
              <a:rPr lang="pl-PL" sz="1600" b="0" dirty="0" err="1" smtClean="0">
                <a:latin typeface="+mj-lt"/>
              </a:rPr>
              <a:t>is</a:t>
            </a:r>
            <a:r>
              <a:rPr lang="pl-PL" sz="1600" b="0" dirty="0" smtClean="0">
                <a:latin typeface="+mj-lt"/>
              </a:rPr>
              <a:t> </a:t>
            </a:r>
            <a:r>
              <a:rPr lang="pl-PL" sz="1600" b="0" dirty="0" err="1" smtClean="0">
                <a:latin typeface="+mj-lt"/>
              </a:rPr>
              <a:t>present</a:t>
            </a:r>
            <a:r>
              <a:rPr lang="pl-PL" sz="1600" b="0" dirty="0" smtClean="0">
                <a:latin typeface="+mj-lt"/>
              </a:rPr>
              <a:t> </a:t>
            </a:r>
            <a:r>
              <a:rPr lang="pl-PL" sz="1600" b="0" dirty="0" err="1" smtClean="0">
                <a:latin typeface="+mj-lt"/>
              </a:rPr>
              <a:t>at</a:t>
            </a:r>
            <a:r>
              <a:rPr lang="pl-PL" sz="1600" b="0" dirty="0" smtClean="0">
                <a:latin typeface="+mj-lt"/>
              </a:rPr>
              <a:t> Solaris </a:t>
            </a:r>
            <a:r>
              <a:rPr lang="pl-PL" sz="1600" b="0" dirty="0" err="1" smtClean="0">
                <a:latin typeface="+mj-lt"/>
              </a:rPr>
              <a:t>this</a:t>
            </a:r>
            <a:r>
              <a:rPr lang="pl-PL" sz="1600" b="0" dirty="0" smtClean="0">
                <a:latin typeface="+mj-lt"/>
              </a:rPr>
              <a:t> </a:t>
            </a:r>
            <a:r>
              <a:rPr lang="pl-PL" sz="1600" b="0" dirty="0" err="1" smtClean="0">
                <a:latin typeface="+mj-lt"/>
              </a:rPr>
              <a:t>week</a:t>
            </a:r>
            <a:r>
              <a:rPr lang="en-GB" sz="1600" b="0" dirty="0" smtClean="0">
                <a:latin typeface="+mj-lt"/>
              </a:rPr>
              <a:t> to assemble and test</a:t>
            </a:r>
            <a:r>
              <a:rPr lang="pl-PL" sz="1600" b="0" dirty="0" smtClean="0">
                <a:latin typeface="+mj-lt"/>
              </a:rPr>
              <a:t> the </a:t>
            </a:r>
            <a:r>
              <a:rPr lang="pl-PL" sz="1600" b="0" dirty="0" err="1" smtClean="0">
                <a:latin typeface="+mj-lt"/>
              </a:rPr>
              <a:t>equipment</a:t>
            </a:r>
            <a:r>
              <a:rPr lang="pl-PL" sz="1600" b="0" dirty="0" smtClean="0">
                <a:latin typeface="+mj-lt"/>
              </a:rPr>
              <a:t>.</a:t>
            </a:r>
            <a:r>
              <a:rPr lang="en-GB" sz="1600" b="0" dirty="0" smtClean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24921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olaris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34317</TotalTime>
  <Words>2562</Words>
  <Application>Microsoft Office PowerPoint</Application>
  <PresentationFormat>Pokaz na ekranie (4:3)</PresentationFormat>
  <Paragraphs>381</Paragraphs>
  <Slides>27</Slides>
  <Notes>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Projekt domyślny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Personnel Safety System</vt:lpstr>
      <vt:lpstr>Solaris Personnel</vt:lpstr>
      <vt:lpstr>Prezentacja programu PowerPoint</vt:lpstr>
      <vt:lpstr>Prezentacja programu PowerPoint</vt:lpstr>
      <vt:lpstr>Prezentacja programu PowerPoint</vt:lpstr>
    </vt:vector>
  </TitlesOfParts>
  <Company>UniwersytetJagiellonski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Łukasz Stadnicki</dc:creator>
  <cp:lastModifiedBy>Ada</cp:lastModifiedBy>
  <cp:revision>698</cp:revision>
  <cp:lastPrinted>1601-01-01T00:00:00Z</cp:lastPrinted>
  <dcterms:created xsi:type="dcterms:W3CDTF">2010-03-26T12:43:07Z</dcterms:created>
  <dcterms:modified xsi:type="dcterms:W3CDTF">2014-11-25T09:48:22Z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9</vt:i4>
  </property>
</Properties>
</file>