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7" r:id="rId2"/>
    <p:sldId id="380" r:id="rId3"/>
    <p:sldId id="383" r:id="rId4"/>
    <p:sldId id="384" r:id="rId5"/>
    <p:sldId id="348" r:id="rId6"/>
    <p:sldId id="324" r:id="rId7"/>
    <p:sldId id="320" r:id="rId8"/>
    <p:sldId id="350" r:id="rId9"/>
    <p:sldId id="347" r:id="rId10"/>
    <p:sldId id="360" r:id="rId11"/>
    <p:sldId id="352" r:id="rId12"/>
    <p:sldId id="336" r:id="rId13"/>
    <p:sldId id="363" r:id="rId14"/>
    <p:sldId id="315" r:id="rId15"/>
    <p:sldId id="386" r:id="rId16"/>
    <p:sldId id="362" r:id="rId17"/>
    <p:sldId id="358" r:id="rId18"/>
    <p:sldId id="382" r:id="rId19"/>
    <p:sldId id="357" r:id="rId20"/>
    <p:sldId id="379" r:id="rId21"/>
    <p:sldId id="312" r:id="rId22"/>
    <p:sldId id="3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id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009"/>
    <a:srgbClr val="840707"/>
    <a:srgbClr val="030483"/>
    <a:srgbClr val="F78C35"/>
    <a:srgbClr val="848486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04" autoAdjust="0"/>
  </p:normalViewPr>
  <p:slideViewPr>
    <p:cSldViewPr showGuides="1">
      <p:cViewPr varScale="1">
        <p:scale>
          <a:sx n="108" d="100"/>
          <a:sy n="108" d="100"/>
        </p:scale>
        <p:origin x="1662" y="96"/>
      </p:cViewPr>
      <p:guideLst>
        <p:guide orient="horz" pos="913"/>
        <p:guide pos="249"/>
      </p:guideLst>
    </p:cSldViewPr>
  </p:slideViewPr>
  <p:outlineViewPr>
    <p:cViewPr>
      <p:scale>
        <a:sx n="33" d="100"/>
        <a:sy n="33" d="100"/>
      </p:scale>
      <p:origin x="0" y="-25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468" y="-3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6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67535472189467E-2"/>
          <c:y val="8.0267558528428096E-2"/>
          <c:w val="0.93575932000692963"/>
          <c:h val="0.7793979933110367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Sheet1!$B$1</c:f>
              <c:numCache>
                <c:formatCode>General</c:formatCode>
                <c:ptCount val="1"/>
                <c:pt idx="0">
                  <c:v>3.05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6A-4A76-B417-14F78582145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Sheet1!$A$2:$B$2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xVal>
          <c:yVal>
            <c:numRef>
              <c:f>Sheet1!$I$2:$J$2</c:f>
              <c:numCache>
                <c:formatCode>General</c:formatCode>
                <c:ptCount val="2"/>
                <c:pt idx="0">
                  <c:v>2.8</c:v>
                </c:pt>
                <c:pt idx="1">
                  <c:v>2.95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6A-4A76-B417-14F78582145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Sheet1!$A$3:$D$3</c:f>
              <c:numCache>
                <c:formatCode>General</c:formatCode>
                <c:ptCount val="4"/>
                <c:pt idx="0">
                  <c:v>77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</c:numCache>
            </c:numRef>
          </c:xVal>
          <c:yVal>
            <c:numRef>
              <c:f>Sheet1!$I$3:$L$3</c:f>
              <c:numCache>
                <c:formatCode>General</c:formatCode>
                <c:ptCount val="4"/>
                <c:pt idx="0">
                  <c:v>2.63</c:v>
                </c:pt>
                <c:pt idx="1">
                  <c:v>2.69</c:v>
                </c:pt>
                <c:pt idx="2">
                  <c:v>2.88</c:v>
                </c:pt>
                <c:pt idx="3">
                  <c:v>2.95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6A-4A76-B417-14F785821452}"/>
            </c:ext>
          </c:extLst>
        </c:ser>
        <c:ser>
          <c:idx val="3"/>
          <c:order val="3"/>
          <c:tx>
            <c:strRef>
              <c:f>Sheet1!$A$4:$F$4</c:f>
              <c:strCache>
                <c:ptCount val="6"/>
                <c:pt idx="0">
                  <c:v>81</c:v>
                </c:pt>
                <c:pt idx="1">
                  <c:v>81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Sheet1!$A$4:$F$4</c:f>
              <c:numCache>
                <c:formatCode>General</c:formatCode>
                <c:ptCount val="6"/>
                <c:pt idx="0">
                  <c:v>81</c:v>
                </c:pt>
                <c:pt idx="1">
                  <c:v>81</c:v>
                </c:pt>
                <c:pt idx="2">
                  <c:v>81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</c:numCache>
            </c:numRef>
          </c:xVal>
          <c:yVal>
            <c:numRef>
              <c:f>Sheet1!$I$4:$N$4</c:f>
              <c:numCache>
                <c:formatCode>General</c:formatCode>
                <c:ptCount val="6"/>
                <c:pt idx="0">
                  <c:v>2.4900000000000002</c:v>
                </c:pt>
                <c:pt idx="1">
                  <c:v>2.64</c:v>
                </c:pt>
                <c:pt idx="2">
                  <c:v>2.88</c:v>
                </c:pt>
                <c:pt idx="3">
                  <c:v>2.89</c:v>
                </c:pt>
                <c:pt idx="4">
                  <c:v>2.9</c:v>
                </c:pt>
                <c:pt idx="5">
                  <c:v>2.94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6A-4A76-B417-14F785821452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Sheet1!$A$5:$E$5</c:f>
              <c:numCache>
                <c:formatCode>General</c:formatCode>
                <c:ptCount val="5"/>
                <c:pt idx="0">
                  <c:v>125</c:v>
                </c:pt>
                <c:pt idx="1">
                  <c:v>125</c:v>
                </c:pt>
                <c:pt idx="2">
                  <c:v>125</c:v>
                </c:pt>
                <c:pt idx="3">
                  <c:v>125</c:v>
                </c:pt>
                <c:pt idx="4">
                  <c:v>125</c:v>
                </c:pt>
              </c:numCache>
            </c:numRef>
          </c:xVal>
          <c:yVal>
            <c:numRef>
              <c:f>Sheet1!$I$5:$N$5</c:f>
              <c:numCache>
                <c:formatCode>General</c:formatCode>
                <c:ptCount val="6"/>
                <c:pt idx="0">
                  <c:v>2.36</c:v>
                </c:pt>
                <c:pt idx="1">
                  <c:v>2.5299999999999998</c:v>
                </c:pt>
                <c:pt idx="2">
                  <c:v>2.78</c:v>
                </c:pt>
                <c:pt idx="3">
                  <c:v>2.82</c:v>
                </c:pt>
                <c:pt idx="4">
                  <c:v>2.84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6A-4A76-B417-14F785821452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Sheet1!$A$6:$F$6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</c:numCache>
            </c:numRef>
          </c:xVal>
          <c:yVal>
            <c:numRef>
              <c:f>Sheet1!$I$6:$N$6</c:f>
              <c:numCache>
                <c:formatCode>General</c:formatCode>
                <c:ptCount val="6"/>
                <c:pt idx="0">
                  <c:v>2.3199999999999998</c:v>
                </c:pt>
                <c:pt idx="1">
                  <c:v>2.37</c:v>
                </c:pt>
                <c:pt idx="2">
                  <c:v>2.4900000000000002</c:v>
                </c:pt>
                <c:pt idx="3">
                  <c:v>2.8</c:v>
                </c:pt>
                <c:pt idx="4">
                  <c:v>2.83</c:v>
                </c:pt>
                <c:pt idx="5">
                  <c:v>2.84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6A-4A76-B417-14F78582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367616"/>
        <c:axId val="80369536"/>
      </c:scatterChart>
      <c:valAx>
        <c:axId val="80367616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69536"/>
        <c:crosses val="autoZero"/>
        <c:crossBetween val="midCat"/>
      </c:valAx>
      <c:valAx>
        <c:axId val="80369536"/>
        <c:scaling>
          <c:orientation val="minMax"/>
          <c:max val="3.1"/>
          <c:min val="2.2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67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0047120706224"/>
          <c:y val="3.3182968765149812E-2"/>
          <c:w val="0.84603251096149501"/>
          <c:h val="0.7783696238469670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1200</c:v>
                </c:pt>
                <c:pt idx="1">
                  <c:v>300</c:v>
                </c:pt>
                <c:pt idx="2">
                  <c:v>2350</c:v>
                </c:pt>
                <c:pt idx="3">
                  <c:v>2400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BA-4CFE-A889-59C425E94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664192"/>
        <c:axId val="434665728"/>
      </c:scatterChart>
      <c:valAx>
        <c:axId val="434664192"/>
        <c:scaling>
          <c:orientation val="minMax"/>
          <c:max val="105"/>
          <c:min val="0"/>
        </c:scaling>
        <c:delete val="0"/>
        <c:axPos val="b"/>
        <c:numFmt formatCode="General" sourceLinked="1"/>
        <c:majorTickMark val="out"/>
        <c:minorTickMark val="out"/>
        <c:tickLblPos val="nextTo"/>
        <c:crossAx val="434665728"/>
        <c:crosses val="autoZero"/>
        <c:crossBetween val="midCat"/>
        <c:majorUnit val="10"/>
      </c:valAx>
      <c:valAx>
        <c:axId val="434665728"/>
        <c:scaling>
          <c:orientation val="minMax"/>
          <c:max val="3000"/>
          <c:min val="1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crossAx val="434664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25.03.2019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25.03.2019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0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34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21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150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3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24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96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69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8418D-A5B3-422E-B0AD-770DDBD3E4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2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00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21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3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71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3DFA89-33F5-48CA-AC5F-B190206CA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22-Aug-18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4765-34D1-4D0D-8DB9-E6C73549E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4D2F5D-58D8-467B-B9C1-EC1D501329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6620"/>
            <a:ext cx="137333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33" y="655452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| Chemistry at extreme conditions: Fe-O system at ultra-high pressure | Elena Bykova, 12.03.2019</a:t>
            </a:r>
            <a:endParaRPr lang="en-US" noProof="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36396" y="655452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A7ECE4-9C2A-4FF5-8078-5F95EEE70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0" r:id="rId6"/>
    <p:sldLayoutId id="2147483673" r:id="rId7"/>
    <p:sldLayoutId id="2147483669" r:id="rId8"/>
    <p:sldLayoutId id="2147483666" r:id="rId9"/>
    <p:sldLayoutId id="2147483667" r:id="rId10"/>
    <p:sldLayoutId id="214748367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tiff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tiff"/><Relationship Id="rId5" Type="http://schemas.openxmlformats.org/officeDocument/2006/relationships/image" Target="../media/image59.tiff"/><Relationship Id="rId4" Type="http://schemas.openxmlformats.org/officeDocument/2006/relationships/image" Target="../media/image58.t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iff"/><Relationship Id="rId3" Type="http://schemas.openxmlformats.org/officeDocument/2006/relationships/image" Target="../media/image62.tiff"/><Relationship Id="rId7" Type="http://schemas.openxmlformats.org/officeDocument/2006/relationships/image" Target="../media/image64.tiff"/><Relationship Id="rId12" Type="http://schemas.openxmlformats.org/officeDocument/2006/relationships/image" Target="../media/image69.tif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tiff"/><Relationship Id="rId11" Type="http://schemas.openxmlformats.org/officeDocument/2006/relationships/image" Target="../media/image68.tiff"/><Relationship Id="rId5" Type="http://schemas.openxmlformats.org/officeDocument/2006/relationships/image" Target="../media/image51.tiff"/><Relationship Id="rId10" Type="http://schemas.openxmlformats.org/officeDocument/2006/relationships/image" Target="../media/image67.tiff"/><Relationship Id="rId4" Type="http://schemas.openxmlformats.org/officeDocument/2006/relationships/image" Target="../media/image63.tiff"/><Relationship Id="rId9" Type="http://schemas.openxmlformats.org/officeDocument/2006/relationships/image" Target="../media/image6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7" Type="http://schemas.openxmlformats.org/officeDocument/2006/relationships/image" Target="../media/image6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tiff"/><Relationship Id="rId5" Type="http://schemas.openxmlformats.org/officeDocument/2006/relationships/image" Target="../media/image71.tiff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tiff"/><Relationship Id="rId3" Type="http://schemas.openxmlformats.org/officeDocument/2006/relationships/image" Target="../media/image73.tiff"/><Relationship Id="rId7" Type="http://schemas.openxmlformats.org/officeDocument/2006/relationships/image" Target="../media/image62.tiff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tiff"/><Relationship Id="rId5" Type="http://schemas.openxmlformats.org/officeDocument/2006/relationships/image" Target="../media/image75.tiff"/><Relationship Id="rId4" Type="http://schemas.openxmlformats.org/officeDocument/2006/relationships/image" Target="../media/image74.tiff"/><Relationship Id="rId9" Type="http://schemas.openxmlformats.org/officeDocument/2006/relationships/image" Target="../media/image7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0.tiff"/><Relationship Id="rId4" Type="http://schemas.openxmlformats.org/officeDocument/2006/relationships/image" Target="../media/image7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tiff"/><Relationship Id="rId5" Type="http://schemas.openxmlformats.org/officeDocument/2006/relationships/image" Target="../media/image83.tiff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13" Type="http://schemas.openxmlformats.org/officeDocument/2006/relationships/image" Target="../media/image18.tiff"/><Relationship Id="rId18" Type="http://schemas.openxmlformats.org/officeDocument/2006/relationships/image" Target="../media/image23.tiff"/><Relationship Id="rId3" Type="http://schemas.openxmlformats.org/officeDocument/2006/relationships/image" Target="../media/image8.tiff"/><Relationship Id="rId21" Type="http://schemas.openxmlformats.org/officeDocument/2006/relationships/image" Target="../media/image26.tiff"/><Relationship Id="rId7" Type="http://schemas.openxmlformats.org/officeDocument/2006/relationships/image" Target="../media/image12.tiff"/><Relationship Id="rId12" Type="http://schemas.openxmlformats.org/officeDocument/2006/relationships/image" Target="../media/image17.tiff"/><Relationship Id="rId17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tiff"/><Relationship Id="rId20" Type="http://schemas.openxmlformats.org/officeDocument/2006/relationships/image" Target="../media/image25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tiff"/><Relationship Id="rId11" Type="http://schemas.openxmlformats.org/officeDocument/2006/relationships/image" Target="../media/image16.tiff"/><Relationship Id="rId5" Type="http://schemas.openxmlformats.org/officeDocument/2006/relationships/image" Target="../media/image10.tiff"/><Relationship Id="rId15" Type="http://schemas.openxmlformats.org/officeDocument/2006/relationships/image" Target="../media/image20.tiff"/><Relationship Id="rId10" Type="http://schemas.openxmlformats.org/officeDocument/2006/relationships/image" Target="../media/image15.tiff"/><Relationship Id="rId19" Type="http://schemas.openxmlformats.org/officeDocument/2006/relationships/image" Target="../media/image24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Relationship Id="rId1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12" Type="http://schemas.openxmlformats.org/officeDocument/2006/relationships/image" Target="../media/image3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tiff"/><Relationship Id="rId11" Type="http://schemas.openxmlformats.org/officeDocument/2006/relationships/image" Target="../media/image36.tiff"/><Relationship Id="rId5" Type="http://schemas.openxmlformats.org/officeDocument/2006/relationships/image" Target="../media/image30.tiff"/><Relationship Id="rId10" Type="http://schemas.openxmlformats.org/officeDocument/2006/relationships/image" Target="../media/image35.tiff"/><Relationship Id="rId4" Type="http://schemas.openxmlformats.org/officeDocument/2006/relationships/image" Target="../media/image29.tiff"/><Relationship Id="rId9" Type="http://schemas.openxmlformats.org/officeDocument/2006/relationships/image" Target="../media/image3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2.png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10" Type="http://schemas.openxmlformats.org/officeDocument/2006/relationships/image" Target="../media/image48.tiff"/><Relationship Id="rId4" Type="http://schemas.openxmlformats.org/officeDocument/2006/relationships/chart" Target="../charts/chart1.xml"/><Relationship Id="rId9" Type="http://schemas.openxmlformats.org/officeDocument/2006/relationships/image" Target="../media/image4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emf"/><Relationship Id="rId4" Type="http://schemas.openxmlformats.org/officeDocument/2006/relationships/image" Target="../media/image4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7" y="361770"/>
            <a:ext cx="8353425" cy="1855254"/>
          </a:xfrm>
        </p:spPr>
        <p:txBody>
          <a:bodyPr/>
          <a:lstStyle/>
          <a:p>
            <a:r>
              <a:rPr lang="en-US" sz="3600" dirty="0"/>
              <a:t>Chemistry at extreme conditions: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Fe-O </a:t>
            </a:r>
            <a:r>
              <a:rPr lang="en-US" sz="3600" dirty="0"/>
              <a:t>system at ultra-high pressure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7988381" cy="7003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 dirty="0"/>
              <a:t>E. </a:t>
            </a:r>
            <a:r>
              <a:rPr lang="de-DE" sz="2000" dirty="0" smtClean="0"/>
              <a:t>Bykova</a:t>
            </a:r>
            <a:endParaRPr lang="de-DE" sz="2000" baseline="30000" dirty="0" smtClean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30" name="Picture 6" descr="Картинки по запросу helmholtz association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8" b="20162"/>
          <a:stretch/>
        </p:blipFill>
        <p:spPr bwMode="auto">
          <a:xfrm>
            <a:off x="395287" y="5589240"/>
            <a:ext cx="247488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748713" cy="451098"/>
          </a:xfrm>
        </p:spPr>
        <p:txBody>
          <a:bodyPr>
            <a:normAutofit/>
          </a:bodyPr>
          <a:lstStyle/>
          <a:p>
            <a:r>
              <a:rPr lang="en-US" b="1" dirty="0" smtClean="0"/>
              <a:t>Decomposition of Fe</a:t>
            </a:r>
            <a:r>
              <a:rPr lang="en-US" b="1" baseline="-25000" dirty="0" smtClean="0"/>
              <a:t>0.94</a:t>
            </a:r>
            <a:r>
              <a:rPr lang="en-US" b="1" dirty="0" smtClean="0"/>
              <a:t>O </a:t>
            </a:r>
            <a:r>
              <a:rPr lang="en-US" b="1" dirty="0"/>
              <a:t>at </a:t>
            </a:r>
            <a:r>
              <a:rPr lang="en-US" b="1" dirty="0" smtClean="0"/>
              <a:t>extreme conditions</a:t>
            </a:r>
            <a:endParaRPr lang="en-US" b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7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2696338" y="2292763"/>
            <a:ext cx="459094" cy="5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2672275" y="2908329"/>
            <a:ext cx="548458" cy="6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_Work\Abstracts\Abstract_AIRAPT2015_Madrid\Fe25O32_only_4_picts_old_cif_Picture 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8223" r="3290" b="18102"/>
          <a:stretch/>
        </p:blipFill>
        <p:spPr bwMode="auto">
          <a:xfrm>
            <a:off x="277891" y="1811955"/>
            <a:ext cx="2178595" cy="15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_Work\Abstracts\Abstract_AIRAPT2015_Madrid\Fe25O32_only_4_picts_old_cif_Picture 3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899" r="2561" b="9086"/>
          <a:stretch/>
        </p:blipFill>
        <p:spPr bwMode="auto">
          <a:xfrm>
            <a:off x="2573431" y="1752205"/>
            <a:ext cx="592848" cy="5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887" y="97064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92 GPa and 2550(100) 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047" y="3645445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126 GPa and 3150(100) K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0683" y="4536973"/>
            <a:ext cx="27330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Fe</a:t>
            </a:r>
            <a:r>
              <a:rPr lang="en-US" b="1" baseline="-25000" dirty="0" smtClean="0"/>
              <a:t>3</a:t>
            </a:r>
            <a:r>
              <a:rPr lang="en-US" b="1" dirty="0" smtClean="0"/>
              <a:t>O</a:t>
            </a:r>
            <a:r>
              <a:rPr lang="en-US" b="1" baseline="-25000" dirty="0"/>
              <a:t>4</a:t>
            </a:r>
            <a:r>
              <a:rPr lang="en-US" b="1" dirty="0" smtClean="0"/>
              <a:t> </a:t>
            </a:r>
          </a:p>
          <a:p>
            <a:pPr algn="just"/>
            <a:r>
              <a:rPr lang="en-US" b="1" dirty="0" smtClean="0"/>
              <a:t>CaFe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="1" dirty="0" smtClean="0"/>
              <a:t>-type</a:t>
            </a:r>
          </a:p>
          <a:p>
            <a:pPr algn="just"/>
            <a:r>
              <a:rPr lang="en-US" i="1" dirty="0" err="1" smtClean="0"/>
              <a:t>Pnma</a:t>
            </a:r>
            <a:endParaRPr lang="en-US" dirty="0"/>
          </a:p>
          <a:p>
            <a:r>
              <a:rPr lang="en-US" i="1" dirty="0"/>
              <a:t>a </a:t>
            </a:r>
            <a:r>
              <a:rPr lang="en-US" dirty="0"/>
              <a:t>= 7.915(2</a:t>
            </a:r>
            <a:r>
              <a:rPr lang="en-US" dirty="0" smtClean="0"/>
              <a:t>),</a:t>
            </a:r>
          </a:p>
          <a:p>
            <a:r>
              <a:rPr lang="en-US" i="1" dirty="0" smtClean="0"/>
              <a:t>b </a:t>
            </a:r>
            <a:r>
              <a:rPr lang="en-US" dirty="0"/>
              <a:t>= 2.4992(18),</a:t>
            </a:r>
          </a:p>
          <a:p>
            <a:r>
              <a:rPr lang="en-US" i="1" dirty="0" smtClean="0"/>
              <a:t>c </a:t>
            </a:r>
            <a:r>
              <a:rPr lang="en-US" dirty="0"/>
              <a:t>= 9.248(7</a:t>
            </a:r>
            <a:r>
              <a:rPr lang="en-US" dirty="0" smtClean="0"/>
              <a:t>) Å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3377" r="13520" b="2057"/>
          <a:stretch/>
        </p:blipFill>
        <p:spPr>
          <a:xfrm>
            <a:off x="208674" y="4445499"/>
            <a:ext cx="2025217" cy="17183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889" y="1311369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r>
              <a:rPr lang="el-GR" dirty="0" smtClean="0"/>
              <a:t>·</a:t>
            </a:r>
            <a:r>
              <a:rPr lang="en-US" dirty="0" smtClean="0"/>
              <a:t>Fe</a:t>
            </a:r>
            <a:r>
              <a:rPr lang="en-US" baseline="-25000" dirty="0" smtClean="0"/>
              <a:t>0.94</a:t>
            </a:r>
            <a:r>
              <a:rPr lang="en-US" dirty="0" smtClean="0"/>
              <a:t>O → Fe</a:t>
            </a:r>
            <a:r>
              <a:rPr lang="en-US" baseline="-25000" dirty="0" smtClean="0"/>
              <a:t>25</a:t>
            </a:r>
            <a:r>
              <a:rPr lang="en-US" dirty="0" smtClean="0"/>
              <a:t>O</a:t>
            </a:r>
            <a:r>
              <a:rPr lang="en-US" baseline="-25000" dirty="0" smtClean="0"/>
              <a:t>32</a:t>
            </a:r>
            <a:r>
              <a:rPr lang="en-US" dirty="0" smtClean="0"/>
              <a:t> + 5.08</a:t>
            </a:r>
            <a:r>
              <a:rPr lang="el-GR" dirty="0" smtClean="0"/>
              <a:t>·</a:t>
            </a:r>
            <a:r>
              <a:rPr lang="en-US" dirty="0"/>
              <a:t>Fe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936" y="39687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·</a:t>
            </a:r>
            <a:r>
              <a:rPr lang="en-US" dirty="0" smtClean="0"/>
              <a:t>Fe</a:t>
            </a:r>
            <a:r>
              <a:rPr lang="en-US" baseline="-25000" dirty="0" smtClean="0"/>
              <a:t>0.94</a:t>
            </a:r>
            <a:r>
              <a:rPr lang="en-US" dirty="0" smtClean="0"/>
              <a:t>O → 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+ 0.76</a:t>
            </a:r>
            <a:r>
              <a:rPr lang="el-GR" dirty="0" smtClean="0"/>
              <a:t>·</a:t>
            </a:r>
            <a:r>
              <a:rPr lang="en-US" dirty="0" smtClean="0"/>
              <a:t>Fe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2385148"/>
            <a:ext cx="3612106" cy="2989612"/>
          </a:xfrm>
          <a:prstGeom prst="rect">
            <a:avLst/>
          </a:prstGeom>
        </p:spPr>
      </p:pic>
      <p:pic>
        <p:nvPicPr>
          <p:cNvPr id="34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2638955" y="4921641"/>
            <a:ext cx="459094" cy="5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2614892" y="5537207"/>
            <a:ext cx="548458" cy="6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111" y="1752205"/>
            <a:ext cx="20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Fe</a:t>
            </a:r>
            <a:r>
              <a:rPr lang="en-US" b="1" baseline="-25000" dirty="0" smtClean="0"/>
              <a:t>25</a:t>
            </a:r>
            <a:r>
              <a:rPr lang="en-US" b="1" dirty="0" smtClean="0"/>
              <a:t>O</a:t>
            </a:r>
            <a:r>
              <a:rPr lang="en-US" b="1" baseline="-25000" dirty="0" smtClean="0"/>
              <a:t>32</a:t>
            </a:r>
            <a:endParaRPr lang="en-US" b="1" dirty="0" smtClean="0"/>
          </a:p>
          <a:p>
            <a:pPr algn="just"/>
            <a:r>
              <a:rPr lang="en-US" i="1" dirty="0" smtClean="0"/>
              <a:t>P</a:t>
            </a:r>
            <a:r>
              <a:rPr lang="en-US" dirty="0" smtClean="0"/>
              <a:t>6-2</a:t>
            </a:r>
            <a:r>
              <a:rPr lang="en-US" i="1" dirty="0" smtClean="0"/>
              <a:t>m</a:t>
            </a:r>
            <a:endParaRPr lang="en-US" dirty="0"/>
          </a:p>
          <a:p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 smtClean="0"/>
              <a:t>13.246(2),</a:t>
            </a:r>
            <a:endParaRPr lang="en-US" dirty="0"/>
          </a:p>
          <a:p>
            <a:r>
              <a:rPr lang="en-US" i="1" dirty="0" smtClean="0"/>
              <a:t>c </a:t>
            </a:r>
            <a:r>
              <a:rPr lang="en-US" dirty="0"/>
              <a:t>= </a:t>
            </a:r>
            <a:r>
              <a:rPr lang="en-US" dirty="0" smtClean="0"/>
              <a:t>2.5626(14</a:t>
            </a:r>
            <a:r>
              <a:rPr lang="en-US" dirty="0"/>
              <a:t>) </a:t>
            </a:r>
            <a:r>
              <a:rPr lang="en-US" dirty="0" smtClean="0"/>
              <a:t>Å</a:t>
            </a:r>
          </a:p>
        </p:txBody>
      </p:sp>
    </p:spTree>
    <p:extLst>
      <p:ext uri="{BB962C8B-B14F-4D97-AF65-F5344CB8AC3E}">
        <p14:creationId xmlns:p14="http://schemas.microsoft.com/office/powerpoint/2010/main" val="9938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FeO</a:t>
            </a:r>
            <a:r>
              <a:rPr lang="en-US" dirty="0" smtClean="0"/>
              <a:t> </a:t>
            </a:r>
            <a:r>
              <a:rPr lang="en-US" sz="3200" dirty="0"/>
              <a:t>in the deep Earth’s interiors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404664" y="1556792"/>
            <a:ext cx="7338526" cy="6738048"/>
            <a:chOff x="-1442146" y="1412776"/>
            <a:chExt cx="7338526" cy="6738048"/>
          </a:xfrm>
        </p:grpSpPr>
        <p:grpSp>
          <p:nvGrpSpPr>
            <p:cNvPr id="6" name="Group 5"/>
            <p:cNvGrpSpPr/>
            <p:nvPr/>
          </p:nvGrpSpPr>
          <p:grpSpPr>
            <a:xfrm>
              <a:off x="-401813" y="1412776"/>
              <a:ext cx="6298193" cy="5566813"/>
              <a:chOff x="3968" y="1470297"/>
              <a:chExt cx="6298193" cy="5566813"/>
            </a:xfrm>
          </p:grpSpPr>
          <p:pic>
            <p:nvPicPr>
              <p:cNvPr id="8" name="Picture 2" descr="C:\_Work\Thesis\Presentation\Earth_profile.tif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68" y="1470297"/>
                <a:ext cx="5833493" cy="4594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10238" y="6030484"/>
                <a:ext cx="53091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3+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3598821">
                <a:off x="-22829" y="1970284"/>
                <a:ext cx="4882098" cy="48285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3, </a:t>
                </a:r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18713" y="6030484"/>
                <a:ext cx="530915" cy="3077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2+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3419" y="6030484"/>
                <a:ext cx="460382" cy="3077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746739">
                <a:off x="-3258" y="4712592"/>
                <a:ext cx="2337348" cy="2311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err="1" smtClean="0"/>
                  <a:t>Fe,Ni</a:t>
                </a:r>
                <a:r>
                  <a:rPr lang="en-US" sz="1400" dirty="0" smtClean="0"/>
                  <a:t> + (O,S,P,N)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670500">
              <a:off x="-1442146" y="3322321"/>
              <a:ext cx="4882098" cy="4828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prstTxWarp prst="textArchUp">
                <a:avLst>
                  <a:gd name="adj" fmla="val 13959752"/>
                </a:avLst>
              </a:prstTxWarp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)O, 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)(</a:t>
              </a:r>
              <a:r>
                <a:rPr lang="en-US" sz="1400" dirty="0" err="1" smtClean="0"/>
                <a:t>Si,Al</a:t>
              </a:r>
              <a:r>
                <a:rPr lang="en-US" sz="1400" dirty="0" smtClean="0"/>
                <a:t>)O</a:t>
              </a:r>
              <a:r>
                <a:rPr lang="en-US" sz="1400" baseline="-25000" dirty="0"/>
                <a:t>3</a:t>
              </a:r>
              <a:endParaRPr lang="en-US" sz="1400" baseline="-25000" dirty="0" smtClean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848" y="2616924"/>
            <a:ext cx="4036941" cy="35294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FeO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Across the </a:t>
            </a:r>
            <a:r>
              <a:rPr lang="en-US" dirty="0" err="1" smtClean="0"/>
              <a:t>geotherm</a:t>
            </a:r>
            <a:r>
              <a:rPr lang="en-US" dirty="0" smtClean="0"/>
              <a:t> line (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i="1" dirty="0" smtClean="0"/>
              <a:t>T</a:t>
            </a:r>
            <a:r>
              <a:rPr lang="en-US" dirty="0" smtClean="0"/>
              <a:t> profile of the Earth) </a:t>
            </a:r>
            <a:r>
              <a:rPr lang="en-US" dirty="0" err="1" smtClean="0"/>
              <a:t>FeO</a:t>
            </a:r>
            <a:r>
              <a:rPr lang="en-US" dirty="0" smtClean="0"/>
              <a:t> is not chemically stable. </a:t>
            </a:r>
          </a:p>
          <a:p>
            <a:r>
              <a:rPr lang="en-US" dirty="0" smtClean="0"/>
              <a:t>Numerous structures of </a:t>
            </a:r>
            <a:r>
              <a:rPr lang="en-US" dirty="0" err="1" smtClean="0"/>
              <a:t>FeO</a:t>
            </a:r>
            <a:r>
              <a:rPr lang="en-US" dirty="0" smtClean="0"/>
              <a:t> based on </a:t>
            </a:r>
            <a:r>
              <a:rPr lang="en-US" dirty="0" err="1" smtClean="0"/>
              <a:t>wuestite</a:t>
            </a:r>
            <a:r>
              <a:rPr lang="en-US" dirty="0" smtClean="0"/>
              <a:t> (</a:t>
            </a:r>
            <a:r>
              <a:rPr lang="en-US" dirty="0" err="1" smtClean="0"/>
              <a:t>NaCl</a:t>
            </a:r>
            <a:r>
              <a:rPr lang="en-US" dirty="0" smtClean="0"/>
              <a:t>) structure exist suggesting possible electronic or magnetic ordering at high-pressure.</a:t>
            </a:r>
          </a:p>
          <a:p>
            <a:r>
              <a:rPr lang="en-US" dirty="0" smtClean="0"/>
              <a:t>WC-</a:t>
            </a:r>
            <a:r>
              <a:rPr lang="en-US" dirty="0" err="1" smtClean="0"/>
              <a:t>FeO</a:t>
            </a:r>
            <a:r>
              <a:rPr lang="en-US" dirty="0" smtClean="0"/>
              <a:t> with trigonal-prismatic coordination may form at core/core-mantle boundary instead of B1-FeO where Fe2+ is located in octahedra. 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49699" y="1040256"/>
            <a:ext cx="4414789" cy="1373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Fe</a:t>
            </a:r>
            <a:r>
              <a:rPr lang="en-US" b="1" baseline="30000" dirty="0" smtClean="0"/>
              <a:t>2+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present </a:t>
            </a:r>
            <a:r>
              <a:rPr lang="en-US" dirty="0"/>
              <a:t>in the Earth’s deep </a:t>
            </a:r>
            <a:r>
              <a:rPr lang="en-US" dirty="0" smtClean="0"/>
              <a:t>interiors as component of main constituents of the lower mantle such as </a:t>
            </a:r>
            <a:r>
              <a:rPr lang="en-US" dirty="0" err="1" smtClean="0"/>
              <a:t>magnesiowuestite</a:t>
            </a:r>
            <a:r>
              <a:rPr lang="en-US" dirty="0" smtClean="0"/>
              <a:t> and bridgmanite. </a:t>
            </a:r>
            <a:r>
              <a:rPr lang="en-US" dirty="0" err="1" smtClean="0"/>
              <a:t>FeO</a:t>
            </a:r>
            <a:r>
              <a:rPr lang="en-US" dirty="0" smtClean="0"/>
              <a:t> can also form on core-mantle boundary.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phases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16" y="548680"/>
            <a:ext cx="6757591" cy="51689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211960" y="1249495"/>
            <a:ext cx="354584" cy="35458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7221" y="1185962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71 GPa, 2700-3000 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564916" y="894911"/>
            <a:ext cx="354584" cy="35458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8967" y="1280913"/>
            <a:ext cx="197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200 GPa, 3000 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52275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HS/M-Fe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8657" y="999778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HS/M</a:t>
            </a:r>
            <a:r>
              <a:rPr lang="en-US" sz="1600" dirty="0" smtClean="0">
                <a:sym typeface="Wingdings" panose="05000000000000000000" pitchFamily="2" charset="2"/>
              </a:rPr>
              <a:t>LS/NM</a:t>
            </a:r>
            <a:r>
              <a:rPr lang="en-US" sz="1600" dirty="0" smtClean="0"/>
              <a:t>-Fe</a:t>
            </a:r>
            <a:r>
              <a:rPr lang="en-US" sz="1600" baseline="-25000" dirty="0" smtClean="0"/>
              <a:t>O</a:t>
            </a:r>
            <a:r>
              <a:rPr lang="en-US" sz="1600" baseline="30000" dirty="0" smtClean="0"/>
              <a:t>3+</a:t>
            </a:r>
          </a:p>
          <a:p>
            <a:r>
              <a:rPr lang="en-US" sz="1600" dirty="0" smtClean="0"/>
              <a:t>HS/M-Fe</a:t>
            </a:r>
            <a:r>
              <a:rPr lang="en-US" sz="1600" baseline="-25000" dirty="0" smtClean="0"/>
              <a:t>P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2631" y="4327823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LS/NM</a:t>
            </a:r>
            <a:r>
              <a:rPr lang="en-US" sz="1600" dirty="0" smtClean="0"/>
              <a:t>-Fe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6044" y="1930793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HS/M</a:t>
            </a:r>
            <a:r>
              <a:rPr lang="en-US" sz="1600" dirty="0" smtClean="0"/>
              <a:t>-Fe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1028" y="5637088"/>
            <a:ext cx="230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HS </a:t>
            </a:r>
            <a:r>
              <a:rPr lang="en-US" dirty="0" smtClean="0"/>
              <a:t>– high-spin</a:t>
            </a:r>
            <a:endParaRPr lang="en-US" b="1" dirty="0" smtClean="0"/>
          </a:p>
          <a:p>
            <a:r>
              <a:rPr lang="en-US" b="1" dirty="0" smtClean="0"/>
              <a:t>LS </a:t>
            </a:r>
            <a:r>
              <a:rPr lang="en-US" dirty="0" smtClean="0"/>
              <a:t>– low-spin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36044" y="2210302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HS/NM</a:t>
            </a:r>
            <a:r>
              <a:rPr lang="en-US" sz="1600" dirty="0" smtClean="0"/>
              <a:t>-Fe</a:t>
            </a:r>
            <a:r>
              <a:rPr lang="en-US" sz="1600" baseline="30000" dirty="0" smtClean="0"/>
              <a:t>3+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4541" r="7999" b="4103"/>
          <a:stretch/>
        </p:blipFill>
        <p:spPr>
          <a:xfrm>
            <a:off x="6544415" y="1681663"/>
            <a:ext cx="2520280" cy="37444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95579" y="5610367"/>
            <a:ext cx="230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HS </a:t>
            </a:r>
            <a:r>
              <a:rPr lang="en-US" dirty="0" smtClean="0"/>
              <a:t>– high-spin</a:t>
            </a:r>
            <a:endParaRPr lang="en-US" b="1" dirty="0" smtClean="0"/>
          </a:p>
          <a:p>
            <a:r>
              <a:rPr lang="en-US" b="1" dirty="0" smtClean="0"/>
              <a:t>LS </a:t>
            </a:r>
            <a:r>
              <a:rPr lang="en-US" dirty="0" smtClean="0"/>
              <a:t>– low-spin</a:t>
            </a:r>
            <a:endParaRPr lang="en-US" dirty="0"/>
          </a:p>
        </p:txBody>
      </p:sp>
      <p:pic>
        <p:nvPicPr>
          <p:cNvPr id="10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7076196" y="5699400"/>
            <a:ext cx="437464" cy="5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4913698" y="5659939"/>
            <a:ext cx="540214" cy="5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453912" y="5721653"/>
            <a:ext cx="1548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63041" y="5750707"/>
            <a:ext cx="132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43" y="3263159"/>
            <a:ext cx="2978531" cy="2232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of </a:t>
            </a: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55259" y="3374000"/>
            <a:ext cx="2638589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19</a:t>
            </a:r>
            <a:r>
              <a:rPr lang="en-US" sz="1600" b="1" dirty="0" smtClean="0"/>
              <a:t> </a:t>
            </a:r>
          </a:p>
          <a:p>
            <a:pPr algn="just"/>
            <a:r>
              <a:rPr lang="en-US" sz="1600" i="1" dirty="0" smtClean="0"/>
              <a:t>I2/m</a:t>
            </a:r>
          </a:p>
          <a:p>
            <a:pPr algn="just"/>
            <a:r>
              <a:rPr lang="en-US" sz="1600" i="1" dirty="0" smtClean="0"/>
              <a:t>a </a:t>
            </a:r>
            <a:r>
              <a:rPr lang="en-US" sz="1600" dirty="0"/>
              <a:t>= 9.4111(13</a:t>
            </a:r>
            <a:r>
              <a:rPr lang="en-US" sz="1600" dirty="0" smtClean="0"/>
              <a:t>),</a:t>
            </a:r>
            <a:endParaRPr lang="en-US" sz="1600" dirty="0"/>
          </a:p>
          <a:p>
            <a:r>
              <a:rPr lang="en-US" sz="1600" i="1" dirty="0"/>
              <a:t>b</a:t>
            </a:r>
            <a:r>
              <a:rPr lang="en-US" sz="1600" dirty="0"/>
              <a:t> = 2.5219(11)</a:t>
            </a:r>
            <a:r>
              <a:rPr lang="en-US" sz="1600" dirty="0" smtClean="0"/>
              <a:t>,</a:t>
            </a:r>
            <a:endParaRPr lang="en-US" sz="1600" dirty="0"/>
          </a:p>
          <a:p>
            <a:r>
              <a:rPr lang="en-US" sz="1600" i="1" dirty="0" smtClean="0"/>
              <a:t>c </a:t>
            </a:r>
            <a:r>
              <a:rPr lang="en-US" sz="1600" dirty="0"/>
              <a:t>= </a:t>
            </a:r>
            <a:r>
              <a:rPr lang="en-US" sz="1600" dirty="0" smtClean="0"/>
              <a:t>16.8948(18</a:t>
            </a:r>
            <a:r>
              <a:rPr lang="en-US" sz="1600" dirty="0"/>
              <a:t>) </a:t>
            </a:r>
            <a:r>
              <a:rPr lang="en-US" sz="1600" dirty="0" smtClean="0"/>
              <a:t>Å</a:t>
            </a:r>
            <a:endParaRPr lang="en-US" sz="1600" dirty="0"/>
          </a:p>
          <a:p>
            <a:r>
              <a:rPr lang="en-US" sz="1600" dirty="0">
                <a:latin typeface="Calibri" panose="020F0502020204030204" pitchFamily="34" charset="0"/>
              </a:rPr>
              <a:t>β = </a:t>
            </a:r>
            <a:r>
              <a:rPr lang="en-US" sz="1600" dirty="0"/>
              <a:t>91.689(13)</a:t>
            </a:r>
            <a:r>
              <a:rPr lang="en-US" sz="1600" dirty="0" smtClean="0"/>
              <a:t> 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endParaRPr lang="en-US" sz="1600" dirty="0"/>
          </a:p>
          <a:p>
            <a:endParaRPr lang="en-US" sz="1600" baseline="-25000" dirty="0"/>
          </a:p>
          <a:p>
            <a:r>
              <a:rPr lang="en-US" sz="1600" i="1" dirty="0"/>
              <a:t>R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  <a:r>
              <a:rPr lang="en-US" sz="1600" dirty="0" smtClean="0"/>
              <a:t>7.7 </a:t>
            </a:r>
            <a:r>
              <a:rPr lang="en-US" sz="1600" dirty="0"/>
              <a:t>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460" y="3389993"/>
            <a:ext cx="2300177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</a:p>
          <a:p>
            <a:pPr algn="just"/>
            <a:r>
              <a:rPr lang="en-US" sz="1600" b="1" dirty="0" smtClean="0"/>
              <a:t>distorted Th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P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-type </a:t>
            </a:r>
          </a:p>
          <a:p>
            <a:pPr algn="just"/>
            <a:r>
              <a:rPr lang="en-US" sz="1600" i="1" dirty="0" smtClean="0"/>
              <a:t>I</a:t>
            </a:r>
            <a:r>
              <a:rPr lang="en-US" sz="1600" dirty="0" smtClean="0"/>
              <a:t>4</a:t>
            </a:r>
            <a:r>
              <a:rPr lang="en-US" sz="1600" baseline="-25000" dirty="0" smtClean="0"/>
              <a:t>1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amd</a:t>
            </a:r>
            <a:r>
              <a:rPr lang="en-US" sz="1600" i="1" dirty="0" smtClean="0"/>
              <a:t> </a:t>
            </a:r>
          </a:p>
          <a:p>
            <a:pPr algn="just"/>
            <a:r>
              <a:rPr lang="en-US" sz="1600" i="1" dirty="0" smtClean="0"/>
              <a:t>a </a:t>
            </a:r>
            <a:r>
              <a:rPr lang="en-US" sz="1600" dirty="0"/>
              <a:t>= 5.951(8</a:t>
            </a:r>
            <a:r>
              <a:rPr lang="en-US" sz="1600" dirty="0" smtClean="0"/>
              <a:t>),</a:t>
            </a:r>
          </a:p>
          <a:p>
            <a:r>
              <a:rPr lang="en-US" sz="1600" i="1" dirty="0" smtClean="0"/>
              <a:t>c </a:t>
            </a:r>
            <a:r>
              <a:rPr lang="en-US" sz="1600" dirty="0"/>
              <a:t>= 5.859(11</a:t>
            </a:r>
            <a:r>
              <a:rPr lang="en-US" sz="1600" dirty="0" smtClean="0"/>
              <a:t>) </a:t>
            </a:r>
            <a:r>
              <a:rPr lang="en-US" sz="1600" dirty="0"/>
              <a:t>Å</a:t>
            </a:r>
            <a:r>
              <a:rPr lang="en-US" sz="1600" dirty="0" smtClean="0"/>
              <a:t>,</a:t>
            </a:r>
          </a:p>
          <a:p>
            <a:endParaRPr lang="en-US" sz="1600" baseline="-25000" dirty="0"/>
          </a:p>
          <a:p>
            <a:r>
              <a:rPr lang="en-US" sz="1600" i="1" dirty="0"/>
              <a:t>R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  <a:r>
              <a:rPr lang="en-US" sz="1600" dirty="0" smtClean="0"/>
              <a:t>10.5 </a:t>
            </a:r>
            <a:r>
              <a:rPr lang="en-US" sz="1600" dirty="0"/>
              <a:t>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8637" y="6111471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→ 2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13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19</a:t>
            </a:r>
            <a:r>
              <a:rPr lang="en-US" sz="1600" dirty="0" smtClean="0"/>
              <a:t> + 0.5</a:t>
            </a:r>
            <a:r>
              <a:rPr lang="el-GR" sz="1600" dirty="0" smtClean="0"/>
              <a:t>·</a:t>
            </a:r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5147" y="5537576"/>
            <a:ext cx="811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FeO7</a:t>
            </a:r>
            <a:endParaRPr lang="en-US" sz="16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001" r="16667" b="7827"/>
          <a:stretch/>
        </p:blipFill>
        <p:spPr>
          <a:xfrm>
            <a:off x="1065912" y="5430057"/>
            <a:ext cx="599162" cy="533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831" r="16667" b="9164"/>
          <a:stretch/>
        </p:blipFill>
        <p:spPr>
          <a:xfrm>
            <a:off x="1665074" y="5430057"/>
            <a:ext cx="592667" cy="5401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4226" y="6111471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→ 2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+ 0.5</a:t>
            </a:r>
            <a:r>
              <a:rPr lang="el-GR" sz="1600" dirty="0" smtClean="0"/>
              <a:t>·</a:t>
            </a:r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64577" y="5460662"/>
            <a:ext cx="811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FeO7</a:t>
            </a:r>
            <a:endParaRPr lang="en-US" sz="1600" dirty="0" smtClean="0"/>
          </a:p>
        </p:txBody>
      </p:sp>
      <p:pic>
        <p:nvPicPr>
          <p:cNvPr id="21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4425908" y="5343056"/>
            <a:ext cx="592832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5093997" y="5315453"/>
            <a:ext cx="708228" cy="7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812752" y="5458110"/>
            <a:ext cx="811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FeO6</a:t>
            </a:r>
            <a:endParaRPr lang="en-US" sz="1600" dirty="0" smtClean="0"/>
          </a:p>
        </p:txBody>
      </p:sp>
      <p:pic>
        <p:nvPicPr>
          <p:cNvPr id="27" name="Picture 3" descr="C:\_Work\Abstracts\Abstract_AIRAPT2015_Madrid\Fe25O32_only_4_picts_old_cif_Picture 3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899" r="2561" b="9086"/>
          <a:stretch/>
        </p:blipFill>
        <p:spPr bwMode="auto">
          <a:xfrm>
            <a:off x="6870692" y="5495865"/>
            <a:ext cx="706395" cy="6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4826" r="18499" b="3775"/>
          <a:stretch/>
        </p:blipFill>
        <p:spPr>
          <a:xfrm>
            <a:off x="7687152" y="5389160"/>
            <a:ext cx="633618" cy="7159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31" r="11667" b="9164"/>
          <a:stretch/>
        </p:blipFill>
        <p:spPr>
          <a:xfrm>
            <a:off x="179512" y="3501008"/>
            <a:ext cx="2488948" cy="19269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292" y="3004668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above 200 GPa and 3000 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5730" y="254588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→ 2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7</a:t>
            </a:r>
            <a:r>
              <a:rPr lang="en-US" sz="1600" dirty="0" smtClean="0"/>
              <a:t> + 0.5</a:t>
            </a:r>
            <a:r>
              <a:rPr lang="el-GR" sz="1600" dirty="0" smtClean="0"/>
              <a:t>·</a:t>
            </a:r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0742" y="933557"/>
            <a:ext cx="2042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7 </a:t>
            </a:r>
            <a:r>
              <a:rPr lang="en-US" sz="1600" b="1" dirty="0" smtClean="0"/>
              <a:t>(FeO·2Fe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dirty="0"/>
          </a:p>
        </p:txBody>
      </p:sp>
      <p:pic>
        <p:nvPicPr>
          <p:cNvPr id="33" name="Picture 32" descr="C:\_Work\Papers\Paper_diversFe2O3\Pict\Fe5O7_P5_3_packing2.tif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11745" r="13704" b="13655"/>
          <a:stretch/>
        </p:blipFill>
        <p:spPr bwMode="auto">
          <a:xfrm>
            <a:off x="332809" y="1225632"/>
            <a:ext cx="2052338" cy="16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900742" y="1275639"/>
            <a:ext cx="1584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C2/m</a:t>
            </a:r>
          </a:p>
          <a:p>
            <a:r>
              <a:rPr lang="en-US" sz="1600" i="1" dirty="0" smtClean="0"/>
              <a:t>a </a:t>
            </a:r>
            <a:r>
              <a:rPr lang="en-US" sz="1600" dirty="0"/>
              <a:t>= 9.208(7</a:t>
            </a:r>
            <a:r>
              <a:rPr lang="en-US" sz="1600" dirty="0" smtClean="0"/>
              <a:t>),</a:t>
            </a:r>
          </a:p>
          <a:p>
            <a:r>
              <a:rPr lang="en-US" sz="1600" i="1" dirty="0"/>
              <a:t>b </a:t>
            </a:r>
            <a:r>
              <a:rPr lang="en-US" sz="1600" dirty="0" smtClean="0"/>
              <a:t>= 2.7327(10),</a:t>
            </a:r>
          </a:p>
          <a:p>
            <a:r>
              <a:rPr lang="en-US" sz="1600" i="1" dirty="0"/>
              <a:t>c</a:t>
            </a:r>
            <a:r>
              <a:rPr lang="en-US" sz="1600" i="1" dirty="0" smtClean="0"/>
              <a:t> </a:t>
            </a:r>
            <a:r>
              <a:rPr lang="en-US" sz="1600" dirty="0"/>
              <a:t>= 8.270(5</a:t>
            </a:r>
            <a:r>
              <a:rPr lang="en-US" sz="1600" dirty="0" smtClean="0"/>
              <a:t>) Å,</a:t>
            </a:r>
          </a:p>
        </p:txBody>
      </p:sp>
      <p:pic>
        <p:nvPicPr>
          <p:cNvPr id="35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3564197" y="1914370"/>
            <a:ext cx="696931" cy="7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_Work\Abstracts\Abstract_AIRAPT2015_Madrid\Fe25O32_only_4_picts_old_cif_Picture 3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899" r="2561" b="9086"/>
          <a:stretch/>
        </p:blipFill>
        <p:spPr bwMode="auto">
          <a:xfrm>
            <a:off x="2702086" y="1914370"/>
            <a:ext cx="753338" cy="6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816171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71 GPa 2700-3000 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98863" y="15180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dirty="0"/>
              <a:t>β</a:t>
            </a:r>
            <a:r>
              <a:rPr lang="en-US" sz="1600" i="1" dirty="0"/>
              <a:t> </a:t>
            </a:r>
            <a:r>
              <a:rPr lang="en-US" sz="1600" dirty="0"/>
              <a:t>= 105.50(8)°,</a:t>
            </a:r>
          </a:p>
          <a:p>
            <a:r>
              <a:rPr lang="en-US" sz="1600" i="1" dirty="0"/>
              <a:t>V </a:t>
            </a:r>
            <a:r>
              <a:rPr lang="en-US" sz="1600" dirty="0"/>
              <a:t>= 200.5(2) Å</a:t>
            </a:r>
            <a:r>
              <a:rPr lang="en-US" sz="1600" baseline="30000" dirty="0"/>
              <a:t>3</a:t>
            </a:r>
          </a:p>
          <a:p>
            <a:r>
              <a:rPr lang="en-US" sz="1600" i="1" dirty="0" smtClean="0"/>
              <a:t>R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/>
              <a:t>= 6.4 %</a:t>
            </a:r>
          </a:p>
        </p:txBody>
      </p:sp>
    </p:spTree>
    <p:extLst>
      <p:ext uri="{BB962C8B-B14F-4D97-AF65-F5344CB8AC3E}">
        <p14:creationId xmlns:p14="http://schemas.microsoft.com/office/powerpoint/2010/main" val="3060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_Work\Papers\Paper_diversFe2O3\Seminar\Fe3O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4356" r="16269" b="9444"/>
          <a:stretch/>
        </p:blipFill>
        <p:spPr bwMode="auto">
          <a:xfrm>
            <a:off x="2237568" y="2872038"/>
            <a:ext cx="1742072" cy="14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143415"/>
              </p:ext>
            </p:extLst>
          </p:nvPr>
        </p:nvGraphicFramePr>
        <p:xfrm>
          <a:off x="611560" y="844547"/>
          <a:ext cx="5266856" cy="424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High-pressure high-temperature behavior of Fe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O</a:t>
            </a:r>
            <a:r>
              <a:rPr lang="en-US" sz="2600" b="1" baseline="-25000" dirty="0" smtClean="0"/>
              <a:t>4</a:t>
            </a:r>
            <a:endParaRPr lang="en-US" sz="2600" b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6456" y="3082527"/>
            <a:ext cx="69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Fm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-3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Fe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2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70988" y="4534144"/>
            <a:ext cx="173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Pressure, GPa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-160585" y="2479545"/>
            <a:ext cx="154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Temperature, K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0557" y="5865616"/>
            <a:ext cx="3626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Schollenbruch</a:t>
            </a:r>
            <a:r>
              <a:rPr lang="en-US" sz="800" dirty="0" smtClean="0"/>
              <a:t>, K. </a:t>
            </a:r>
            <a:r>
              <a:rPr lang="en-US" sz="800" i="1" dirty="0" smtClean="0"/>
              <a:t>et al.</a:t>
            </a:r>
            <a:r>
              <a:rPr lang="en-US" sz="800" dirty="0" smtClean="0"/>
              <a:t> (2011) </a:t>
            </a:r>
            <a:r>
              <a:rPr lang="en-US" sz="800" i="1" dirty="0" smtClean="0"/>
              <a:t>Am. Miner</a:t>
            </a:r>
            <a:r>
              <a:rPr lang="en-US" sz="800" dirty="0" smtClean="0"/>
              <a:t>, </a:t>
            </a:r>
            <a:r>
              <a:rPr lang="en-US" sz="800" b="1" dirty="0" smtClean="0"/>
              <a:t>96</a:t>
            </a:r>
            <a:r>
              <a:rPr lang="en-US" sz="800" dirty="0" smtClean="0"/>
              <a:t>, 820</a:t>
            </a:r>
            <a:endParaRPr lang="en-US" sz="800" dirty="0"/>
          </a:p>
        </p:txBody>
      </p:sp>
      <p:sp>
        <p:nvSpPr>
          <p:cNvPr id="32" name="5-Point Star 31"/>
          <p:cNvSpPr/>
          <p:nvPr/>
        </p:nvSpPr>
        <p:spPr>
          <a:xfrm>
            <a:off x="4528115" y="957581"/>
            <a:ext cx="354584" cy="35458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82699" y="946394"/>
            <a:ext cx="161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80 GPa, 2900 K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763616" y="2753542"/>
            <a:ext cx="76200" cy="533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0557" y="5997560"/>
            <a:ext cx="3613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Woodland, A.B. </a:t>
            </a:r>
            <a:r>
              <a:rPr lang="en-US" sz="800" i="1" dirty="0" smtClean="0"/>
              <a:t>et al.</a:t>
            </a:r>
            <a:r>
              <a:rPr lang="en-US" sz="800" dirty="0" smtClean="0"/>
              <a:t> (2012) </a:t>
            </a:r>
            <a:r>
              <a:rPr lang="en-US" sz="800" i="1" dirty="0" smtClean="0"/>
              <a:t>Am. Miner</a:t>
            </a:r>
            <a:r>
              <a:rPr lang="en-US" sz="800" dirty="0" smtClean="0"/>
              <a:t>, </a:t>
            </a:r>
            <a:r>
              <a:rPr lang="en-US" sz="800" b="1" dirty="0" smtClean="0"/>
              <a:t>97</a:t>
            </a:r>
            <a:r>
              <a:rPr lang="en-US" sz="800" dirty="0" smtClean="0"/>
              <a:t>, 1808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2109402" y="2526193"/>
            <a:ext cx="313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CaTi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-type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Bbmm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2303" y="2100881"/>
            <a:ext cx="106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+ Fe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557" y="6124898"/>
            <a:ext cx="4756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Ricolleau</a:t>
            </a:r>
            <a:r>
              <a:rPr lang="en-US" sz="800" dirty="0" smtClean="0"/>
              <a:t> A. and </a:t>
            </a:r>
            <a:r>
              <a:rPr lang="en-US" sz="800" dirty="0" err="1" smtClean="0"/>
              <a:t>Fei</a:t>
            </a:r>
            <a:r>
              <a:rPr lang="en-US" sz="800" dirty="0" smtClean="0"/>
              <a:t> Y. (2016) </a:t>
            </a:r>
            <a:r>
              <a:rPr lang="en-US" sz="800" i="1" dirty="0" smtClean="0"/>
              <a:t>Am. Miner</a:t>
            </a:r>
            <a:r>
              <a:rPr lang="en-US" sz="800" dirty="0" smtClean="0"/>
              <a:t>, </a:t>
            </a:r>
            <a:r>
              <a:rPr lang="en-US" sz="800" b="1" dirty="0" smtClean="0"/>
              <a:t>101</a:t>
            </a:r>
            <a:r>
              <a:rPr lang="en-US" sz="800" dirty="0" smtClean="0"/>
              <a:t>, 719</a:t>
            </a:r>
            <a:endParaRPr 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08168" y="2454598"/>
            <a:ext cx="174848" cy="1029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1912198" y="3124400"/>
            <a:ext cx="20587" cy="11665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640431" y="3135164"/>
            <a:ext cx="82289" cy="1184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0557" y="6249036"/>
            <a:ext cx="4756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Greenberg E. (2017) </a:t>
            </a:r>
            <a:r>
              <a:rPr lang="en-US" sz="800" i="1" dirty="0" smtClean="0"/>
              <a:t>Phys. Rev. B</a:t>
            </a:r>
            <a:r>
              <a:rPr lang="en-US" sz="800" dirty="0" smtClean="0"/>
              <a:t>, </a:t>
            </a:r>
            <a:r>
              <a:rPr lang="en-US" sz="800" b="1" dirty="0" smtClean="0"/>
              <a:t>95</a:t>
            </a:r>
            <a:r>
              <a:rPr lang="en-US" sz="800" dirty="0"/>
              <a:t>, </a:t>
            </a:r>
            <a:r>
              <a:rPr lang="en-US" sz="800" dirty="0" smtClean="0"/>
              <a:t>195150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702307" y="4923182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HS/M-Fe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HS/M-Fe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4038" y="4891516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HS/M-Fe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HS/M</a:t>
            </a:r>
            <a:r>
              <a:rPr lang="en-US" sz="1600" dirty="0" smtClean="0">
                <a:sym typeface="Wingdings" panose="05000000000000000000" pitchFamily="2" charset="2"/>
              </a:rPr>
              <a:t>LS/NM</a:t>
            </a:r>
            <a:r>
              <a:rPr lang="en-US" sz="1600" dirty="0" smtClean="0"/>
              <a:t>-Fe</a:t>
            </a:r>
            <a:r>
              <a:rPr lang="en-US" sz="1600" baseline="-25000" dirty="0" smtClean="0"/>
              <a:t>O</a:t>
            </a:r>
            <a:r>
              <a:rPr lang="en-US" sz="1600" baseline="30000" dirty="0" smtClean="0"/>
              <a:t>3+</a:t>
            </a:r>
            <a:r>
              <a:rPr lang="en-US" sz="1600" dirty="0" smtClean="0"/>
              <a:t>, HS-Fe</a:t>
            </a:r>
            <a:r>
              <a:rPr lang="en-US" sz="1600" baseline="-25000" dirty="0" smtClean="0"/>
              <a:t>P</a:t>
            </a:r>
            <a:r>
              <a:rPr lang="en-US" sz="1600" baseline="30000" dirty="0" smtClean="0"/>
              <a:t>3+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8571" y="486916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HS/M</a:t>
            </a:r>
            <a:r>
              <a:rPr lang="en-US" sz="1600" dirty="0" smtClean="0">
                <a:sym typeface="Wingdings" panose="05000000000000000000" pitchFamily="2" charset="2"/>
              </a:rPr>
              <a:t>LS/NM</a:t>
            </a:r>
            <a:r>
              <a:rPr lang="en-US" sz="1600" dirty="0" smtClean="0"/>
              <a:t>-Fe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HS/M</a:t>
            </a:r>
            <a:r>
              <a:rPr lang="en-US" sz="1600" dirty="0" smtClean="0">
                <a:sym typeface="Wingdings" panose="05000000000000000000" pitchFamily="2" charset="2"/>
              </a:rPr>
              <a:t>LS/NM</a:t>
            </a:r>
            <a:r>
              <a:rPr lang="en-US" sz="1600" dirty="0" smtClean="0"/>
              <a:t>-Fe</a:t>
            </a:r>
            <a:r>
              <a:rPr lang="en-US" sz="1600" baseline="30000" dirty="0" smtClean="0"/>
              <a:t>3</a:t>
            </a:r>
            <a:r>
              <a:rPr lang="en-US" sz="1600" baseline="30000" dirty="0"/>
              <a:t>+</a:t>
            </a:r>
            <a:r>
              <a:rPr lang="en-US" sz="1600" dirty="0"/>
              <a:t>, </a:t>
            </a:r>
            <a:r>
              <a:rPr lang="en-US" sz="1600" dirty="0" smtClean="0"/>
              <a:t>HS-Fe</a:t>
            </a:r>
            <a:r>
              <a:rPr lang="en-US" sz="1600" baseline="30000" dirty="0" smtClean="0"/>
              <a:t>3</a:t>
            </a:r>
            <a:r>
              <a:rPr lang="en-US" sz="1600" baseline="30000" dirty="0"/>
              <a:t>+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42184" y="5765334"/>
            <a:ext cx="230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HS </a:t>
            </a:r>
            <a:r>
              <a:rPr lang="en-US" sz="1600" dirty="0" smtClean="0"/>
              <a:t>– high-spin</a:t>
            </a:r>
            <a:endParaRPr lang="en-US" sz="1600" b="1" dirty="0" smtClean="0"/>
          </a:p>
          <a:p>
            <a:r>
              <a:rPr lang="en-US" sz="1600" b="1" dirty="0" smtClean="0"/>
              <a:t>LS </a:t>
            </a:r>
            <a:r>
              <a:rPr lang="en-US" sz="1600" dirty="0" smtClean="0"/>
              <a:t>– low-spin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5500848" y="5755567"/>
            <a:ext cx="230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smtClean="0"/>
              <a:t>magnetic</a:t>
            </a:r>
            <a:endParaRPr lang="en-US" sz="1600" b="1" dirty="0" smtClean="0"/>
          </a:p>
          <a:p>
            <a:r>
              <a:rPr lang="en-US" sz="1600" b="1" dirty="0" smtClean="0"/>
              <a:t>NM </a:t>
            </a:r>
            <a:r>
              <a:rPr lang="en-US" sz="1600" dirty="0" smtClean="0"/>
              <a:t>– non-magnetic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451373" y="2101253"/>
            <a:ext cx="166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CaFe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-type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3377" r="13520" b="2057"/>
          <a:stretch/>
        </p:blipFill>
        <p:spPr>
          <a:xfrm>
            <a:off x="4811303" y="2488154"/>
            <a:ext cx="2031383" cy="1723598"/>
          </a:xfrm>
          <a:prstGeom prst="rect">
            <a:avLst/>
          </a:prstGeom>
        </p:spPr>
      </p:pic>
      <p:pic>
        <p:nvPicPr>
          <p:cNvPr id="45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7147488" y="3655603"/>
            <a:ext cx="437464" cy="5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7072837" y="3062686"/>
            <a:ext cx="540214" cy="5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613051" y="3124400"/>
            <a:ext cx="1548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octahedron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34333" y="3706910"/>
            <a:ext cx="132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Decomposition of Fe</a:t>
            </a:r>
            <a:r>
              <a:rPr lang="en-US" b="1" baseline="-25000" dirty="0" smtClean="0"/>
              <a:t>3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="1" dirty="0"/>
              <a:t> </a:t>
            </a:r>
            <a:r>
              <a:rPr lang="en-US" b="1" dirty="0" smtClean="0"/>
              <a:t>at 80 GPa and 2900 K</a:t>
            </a:r>
            <a:endParaRPr lang="en-US" b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Novel crystal chemistry of oxygen compounds at extreme conditions | Elena Bykova, 22.08.2018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5077" y="3852290"/>
            <a:ext cx="1809323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</a:t>
            </a:r>
            <a:r>
              <a:rPr lang="en-US" sz="1600" b="1" baseline="-25000" dirty="0" smtClean="0"/>
              <a:t>25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32</a:t>
            </a:r>
            <a:r>
              <a:rPr lang="en-US" sz="1600" b="1" dirty="0" smtClean="0"/>
              <a:t> </a:t>
            </a:r>
          </a:p>
          <a:p>
            <a:pPr algn="just"/>
            <a:r>
              <a:rPr lang="en-US" sz="1600" i="1" dirty="0" smtClean="0"/>
              <a:t>P</a:t>
            </a:r>
            <a:r>
              <a:rPr lang="en-US" sz="1600" dirty="0" smtClean="0"/>
              <a:t>6-2</a:t>
            </a:r>
            <a:r>
              <a:rPr lang="en-US" sz="1600" i="1" dirty="0" smtClean="0"/>
              <a:t>m</a:t>
            </a:r>
            <a:endParaRPr lang="en-US" sz="1600" dirty="0"/>
          </a:p>
          <a:p>
            <a:r>
              <a:rPr lang="en-US" sz="1600" i="1" dirty="0"/>
              <a:t>a </a:t>
            </a:r>
            <a:r>
              <a:rPr lang="en-US" sz="1600" dirty="0"/>
              <a:t>= 13.4275(16</a:t>
            </a:r>
            <a:r>
              <a:rPr lang="en-US" sz="1600" dirty="0" smtClean="0"/>
              <a:t>),</a:t>
            </a:r>
            <a:endParaRPr lang="en-US" sz="1600" dirty="0"/>
          </a:p>
          <a:p>
            <a:r>
              <a:rPr lang="en-US" sz="1600" i="1" dirty="0" smtClean="0"/>
              <a:t>c </a:t>
            </a:r>
            <a:r>
              <a:rPr lang="en-US" sz="1600" dirty="0"/>
              <a:t>= 2.6289(4) </a:t>
            </a:r>
            <a:r>
              <a:rPr lang="en-US" sz="1600" dirty="0" smtClean="0"/>
              <a:t>Å</a:t>
            </a:r>
            <a:endParaRPr lang="en-US" sz="1600" dirty="0"/>
          </a:p>
          <a:p>
            <a:endParaRPr lang="en-US" sz="1600" baseline="-25000" dirty="0"/>
          </a:p>
          <a:p>
            <a:r>
              <a:rPr lang="en-US" sz="1600" i="1" dirty="0"/>
              <a:t>R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  <a:r>
              <a:rPr lang="en-US" sz="1600" dirty="0" smtClean="0"/>
              <a:t>5.5 </a:t>
            </a:r>
            <a:r>
              <a:rPr lang="en-US" sz="1600" dirty="0"/>
              <a:t>%</a:t>
            </a:r>
          </a:p>
        </p:txBody>
      </p:sp>
      <p:pic>
        <p:nvPicPr>
          <p:cNvPr id="7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1408212" y="5520989"/>
            <a:ext cx="510178" cy="6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2042433" y="5489795"/>
            <a:ext cx="621648" cy="6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_Work\Abstracts\Abstract_AIRAPT2015_Madrid\Fe25O32_only_4_picts_old_cif_Picture 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8223" r="3290" b="18102"/>
          <a:stretch/>
        </p:blipFill>
        <p:spPr bwMode="auto">
          <a:xfrm>
            <a:off x="305437" y="3798735"/>
            <a:ext cx="2427245" cy="1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_Work\Abstracts\Abstract_AIRAPT2015_Madrid\Fe25O32_only_4_picts_old_cif_Picture 3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899" r="2561" b="9086"/>
          <a:stretch/>
        </p:blipFill>
        <p:spPr bwMode="auto">
          <a:xfrm>
            <a:off x="609600" y="5551335"/>
            <a:ext cx="674569" cy="5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75085" y="3199558"/>
            <a:ext cx="811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FeO7</a:t>
            </a:r>
            <a:endParaRPr lang="en-US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919558" y="1284135"/>
            <a:ext cx="2300177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</a:p>
          <a:p>
            <a:pPr algn="just"/>
            <a:r>
              <a:rPr lang="en-US" sz="1600" b="1" dirty="0" smtClean="0"/>
              <a:t>distorted Th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P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-type </a:t>
            </a:r>
          </a:p>
          <a:p>
            <a:pPr algn="just"/>
            <a:r>
              <a:rPr lang="en-US" sz="1600" i="1" dirty="0" smtClean="0"/>
              <a:t>I2, twinned</a:t>
            </a:r>
            <a:endParaRPr lang="en-US" sz="1600" dirty="0"/>
          </a:p>
          <a:p>
            <a:r>
              <a:rPr lang="en-US" sz="1600" i="1" dirty="0"/>
              <a:t>a </a:t>
            </a:r>
            <a:r>
              <a:rPr lang="en-US" sz="1600" dirty="0"/>
              <a:t>= 5.951(8</a:t>
            </a:r>
            <a:r>
              <a:rPr lang="en-US" sz="1600" dirty="0" smtClean="0"/>
              <a:t>),</a:t>
            </a:r>
          </a:p>
          <a:p>
            <a:r>
              <a:rPr lang="en-US" sz="1600" i="1" dirty="0" smtClean="0"/>
              <a:t>b</a:t>
            </a:r>
            <a:r>
              <a:rPr lang="en-US" sz="1600" dirty="0" smtClean="0"/>
              <a:t> </a:t>
            </a:r>
            <a:r>
              <a:rPr lang="en-US" sz="1600" dirty="0"/>
              <a:t>= 5.8176(16</a:t>
            </a:r>
            <a:r>
              <a:rPr lang="en-US" sz="1600" dirty="0" smtClean="0"/>
              <a:t>),</a:t>
            </a:r>
          </a:p>
          <a:p>
            <a:r>
              <a:rPr lang="en-US" sz="1600" i="1" dirty="0" smtClean="0"/>
              <a:t>c </a:t>
            </a:r>
            <a:r>
              <a:rPr lang="en-US" sz="1600" dirty="0"/>
              <a:t>= 5.859(11</a:t>
            </a:r>
            <a:r>
              <a:rPr lang="en-US" sz="1600" dirty="0" smtClean="0"/>
              <a:t>) </a:t>
            </a:r>
            <a:r>
              <a:rPr lang="en-US" sz="1600" dirty="0"/>
              <a:t>Å</a:t>
            </a:r>
            <a:r>
              <a:rPr lang="en-US" sz="1600" dirty="0" smtClean="0"/>
              <a:t>,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β = </a:t>
            </a:r>
            <a:r>
              <a:rPr lang="en-US" sz="1600" dirty="0" smtClean="0"/>
              <a:t>91.2(2) </a:t>
            </a:r>
            <a:r>
              <a:rPr lang="en-US" sz="1600" dirty="0" smtClean="0">
                <a:sym typeface="Symbol" panose="05050102010706020507" pitchFamily="18" charset="2"/>
              </a:rPr>
              <a:t></a:t>
            </a:r>
            <a:endParaRPr lang="en-US" sz="1600" dirty="0" smtClean="0"/>
          </a:p>
          <a:p>
            <a:endParaRPr lang="en-US" sz="1600" baseline="-25000" dirty="0"/>
          </a:p>
          <a:p>
            <a:r>
              <a:rPr lang="en-US" sz="1600" i="1" dirty="0"/>
              <a:t>R</a:t>
            </a:r>
            <a:r>
              <a:rPr lang="en-US" sz="1600" baseline="-25000" dirty="0"/>
              <a:t>1</a:t>
            </a:r>
            <a:r>
              <a:rPr lang="en-US" sz="1600" dirty="0"/>
              <a:t> = </a:t>
            </a:r>
            <a:r>
              <a:rPr lang="en-US" sz="1600" dirty="0" smtClean="0"/>
              <a:t>10.5 </a:t>
            </a:r>
            <a:r>
              <a:rPr lang="en-US" sz="1600" dirty="0"/>
              <a:t>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31" r="11667" b="9164"/>
          <a:stretch/>
        </p:blipFill>
        <p:spPr>
          <a:xfrm>
            <a:off x="303205" y="1183145"/>
            <a:ext cx="2488948" cy="1926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001" r="16667" b="7827"/>
          <a:stretch/>
        </p:blipFill>
        <p:spPr>
          <a:xfrm>
            <a:off x="355850" y="3092039"/>
            <a:ext cx="599162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831" r="16667" b="9164"/>
          <a:stretch/>
        </p:blipFill>
        <p:spPr>
          <a:xfrm>
            <a:off x="955012" y="3092039"/>
            <a:ext cx="592667" cy="5401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80312" y="3852290"/>
            <a:ext cx="1656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Phase #4 </a:t>
            </a:r>
          </a:p>
          <a:p>
            <a:pPr algn="just"/>
            <a:r>
              <a:rPr lang="en-US" sz="1600" i="1" dirty="0" smtClean="0"/>
              <a:t>Fdd2 </a:t>
            </a:r>
            <a:endParaRPr lang="en-US" sz="1600" dirty="0"/>
          </a:p>
          <a:p>
            <a:r>
              <a:rPr lang="en-US" sz="1600" i="1" dirty="0"/>
              <a:t>a </a:t>
            </a:r>
            <a:r>
              <a:rPr lang="en-US" sz="1600" dirty="0"/>
              <a:t>= </a:t>
            </a:r>
            <a:r>
              <a:rPr lang="en-US" sz="1600" dirty="0" smtClean="0"/>
              <a:t>5.9279(10),</a:t>
            </a:r>
          </a:p>
          <a:p>
            <a:r>
              <a:rPr lang="en-US" sz="1600" i="1" dirty="0" smtClean="0"/>
              <a:t>b </a:t>
            </a:r>
            <a:r>
              <a:rPr lang="en-US" sz="1600" dirty="0"/>
              <a:t>= </a:t>
            </a:r>
            <a:r>
              <a:rPr lang="en-US" sz="1600" dirty="0" smtClean="0"/>
              <a:t>35.810(8),</a:t>
            </a:r>
            <a:endParaRPr lang="en-US" sz="1600" dirty="0"/>
          </a:p>
          <a:p>
            <a:r>
              <a:rPr lang="en-US" sz="1600" i="1" dirty="0" smtClean="0"/>
              <a:t>c </a:t>
            </a:r>
            <a:r>
              <a:rPr lang="en-US" sz="1600" dirty="0"/>
              <a:t>= </a:t>
            </a:r>
            <a:r>
              <a:rPr lang="en-US" sz="1600" dirty="0" smtClean="0"/>
              <a:t>8.202(7) Å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80312" y="1359281"/>
            <a:ext cx="1656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</a:p>
          <a:p>
            <a:pPr algn="just"/>
            <a:r>
              <a:rPr lang="en-US" sz="1600" i="1" dirty="0" err="1" smtClean="0"/>
              <a:t>Pnma</a:t>
            </a:r>
            <a:r>
              <a:rPr lang="en-US" sz="1600" i="1" dirty="0" smtClean="0"/>
              <a:t> </a:t>
            </a:r>
            <a:endParaRPr lang="en-US" sz="1600" dirty="0"/>
          </a:p>
          <a:p>
            <a:r>
              <a:rPr lang="en-US" sz="1600" i="1" dirty="0"/>
              <a:t>a </a:t>
            </a:r>
            <a:r>
              <a:rPr lang="en-US" sz="1600" dirty="0"/>
              <a:t>= 8.525(5</a:t>
            </a:r>
            <a:r>
              <a:rPr lang="en-US" sz="1600" dirty="0" smtClean="0"/>
              <a:t>),</a:t>
            </a:r>
          </a:p>
          <a:p>
            <a:r>
              <a:rPr lang="en-US" sz="1600" i="1" dirty="0" smtClean="0"/>
              <a:t>b </a:t>
            </a:r>
            <a:r>
              <a:rPr lang="en-US" sz="1600" dirty="0"/>
              <a:t>= 2.6799(13</a:t>
            </a:r>
            <a:r>
              <a:rPr lang="en-US" sz="1600" dirty="0" smtClean="0"/>
              <a:t>),</a:t>
            </a:r>
            <a:endParaRPr lang="en-US" sz="1600" dirty="0"/>
          </a:p>
          <a:p>
            <a:r>
              <a:rPr lang="en-US" sz="1600" i="1" dirty="0" smtClean="0"/>
              <a:t>c </a:t>
            </a:r>
            <a:r>
              <a:rPr lang="en-US" sz="1600" dirty="0"/>
              <a:t>= 8.777(5) </a:t>
            </a:r>
            <a:r>
              <a:rPr lang="en-US" sz="1600" dirty="0" smtClean="0"/>
              <a:t>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5966559"/>
            <a:ext cx="4355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Possible thermal gradient during laser heating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1202" y="5378591"/>
            <a:ext cx="32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25</a:t>
            </a:r>
            <a:r>
              <a:rPr lang="el-GR" sz="1600" dirty="0" smtClean="0"/>
              <a:t>·</a:t>
            </a:r>
            <a:r>
              <a:rPr lang="en-US" sz="1600" i="1" dirty="0" smtClean="0"/>
              <a:t>HP</a:t>
            </a:r>
            <a:r>
              <a:rPr lang="en-US" sz="1600" dirty="0" smtClean="0"/>
              <a:t>-Fe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→ 3</a:t>
            </a:r>
            <a:r>
              <a:rPr lang="el-GR" sz="1600" dirty="0" smtClean="0"/>
              <a:t>·</a:t>
            </a:r>
            <a:r>
              <a:rPr lang="en-US" sz="1600" dirty="0" smtClean="0"/>
              <a:t>Fe</a:t>
            </a:r>
            <a:r>
              <a:rPr lang="en-US" sz="1600" baseline="-25000" dirty="0" smtClean="0"/>
              <a:t>25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32</a:t>
            </a:r>
            <a:r>
              <a:rPr lang="en-US" sz="1600" dirty="0" smtClean="0"/>
              <a:t> + 2</a:t>
            </a:r>
            <a:r>
              <a:rPr lang="el-GR" sz="1600" dirty="0" smtClean="0"/>
              <a:t>·</a:t>
            </a:r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3377" r="13520" b="2057"/>
          <a:stretch/>
        </p:blipFill>
        <p:spPr>
          <a:xfrm>
            <a:off x="5076056" y="1343679"/>
            <a:ext cx="2031383" cy="1723598"/>
          </a:xfrm>
          <a:prstGeom prst="rect">
            <a:avLst/>
          </a:prstGeom>
        </p:spPr>
      </p:pic>
      <p:pic>
        <p:nvPicPr>
          <p:cNvPr id="22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5851570" y="3024368"/>
            <a:ext cx="510178" cy="6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6485791" y="2993174"/>
            <a:ext cx="621648" cy="6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979670" y="1412776"/>
            <a:ext cx="6876050" cy="6124226"/>
            <a:chOff x="-979670" y="1412776"/>
            <a:chExt cx="6876050" cy="6124226"/>
          </a:xfrm>
        </p:grpSpPr>
        <p:grpSp>
          <p:nvGrpSpPr>
            <p:cNvPr id="56" name="Group 55"/>
            <p:cNvGrpSpPr/>
            <p:nvPr/>
          </p:nvGrpSpPr>
          <p:grpSpPr>
            <a:xfrm>
              <a:off x="-401813" y="1412776"/>
              <a:ext cx="6298193" cy="5566813"/>
              <a:chOff x="3968" y="1470297"/>
              <a:chExt cx="6298193" cy="5566813"/>
            </a:xfrm>
          </p:grpSpPr>
          <p:pic>
            <p:nvPicPr>
              <p:cNvPr id="3074" name="Picture 2" descr="C:\_Work\Thesis\Presentation\Earth_profile.tif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68" y="1470297"/>
                <a:ext cx="5833493" cy="4594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410238" y="6030484"/>
                <a:ext cx="53091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3+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3598821">
                <a:off x="-22829" y="1970284"/>
                <a:ext cx="4882098" cy="48285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3, </a:t>
                </a:r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18043" y="5432764"/>
                <a:ext cx="2025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FeOOH</a:t>
                </a:r>
                <a:r>
                  <a:rPr lang="en-US" sz="1600" dirty="0" smtClean="0"/>
                  <a:t>, FeO</a:t>
                </a:r>
                <a:r>
                  <a:rPr lang="en-US" sz="1600" baseline="-25000" dirty="0" smtClean="0"/>
                  <a:t>2</a:t>
                </a: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212270" y="4531617"/>
                <a:ext cx="2196530" cy="1342406"/>
              </a:xfrm>
              <a:custGeom>
                <a:avLst/>
                <a:gdLst>
                  <a:gd name="connsiteX0" fmla="*/ 1964267 w 1964267"/>
                  <a:gd name="connsiteY0" fmla="*/ 1591734 h 1591734"/>
                  <a:gd name="connsiteX1" fmla="*/ 1964267 w 1964267"/>
                  <a:gd name="connsiteY1" fmla="*/ 889000 h 1591734"/>
                  <a:gd name="connsiteX2" fmla="*/ 1587500 w 1964267"/>
                  <a:gd name="connsiteY2" fmla="*/ 0 h 1591734"/>
                  <a:gd name="connsiteX3" fmla="*/ 0 w 1964267"/>
                  <a:gd name="connsiteY3" fmla="*/ 122767 h 1591734"/>
                  <a:gd name="connsiteX4" fmla="*/ 1384300 w 1964267"/>
                  <a:gd name="connsiteY4" fmla="*/ 461434 h 1591734"/>
                  <a:gd name="connsiteX5" fmla="*/ 1786467 w 1964267"/>
                  <a:gd name="connsiteY5" fmla="*/ 800100 h 1591734"/>
                  <a:gd name="connsiteX6" fmla="*/ 1964267 w 1964267"/>
                  <a:gd name="connsiteY6" fmla="*/ 1591734 h 1591734"/>
                  <a:gd name="connsiteX0" fmla="*/ 1964267 w 1964267"/>
                  <a:gd name="connsiteY0" fmla="*/ 1498601 h 1498601"/>
                  <a:gd name="connsiteX1" fmla="*/ 1964267 w 1964267"/>
                  <a:gd name="connsiteY1" fmla="*/ 795867 h 1498601"/>
                  <a:gd name="connsiteX2" fmla="*/ 1549400 w 1964267"/>
                  <a:gd name="connsiteY2" fmla="*/ 0 h 1498601"/>
                  <a:gd name="connsiteX3" fmla="*/ 0 w 1964267"/>
                  <a:gd name="connsiteY3" fmla="*/ 29634 h 1498601"/>
                  <a:gd name="connsiteX4" fmla="*/ 1384300 w 1964267"/>
                  <a:gd name="connsiteY4" fmla="*/ 368301 h 1498601"/>
                  <a:gd name="connsiteX5" fmla="*/ 1786467 w 1964267"/>
                  <a:gd name="connsiteY5" fmla="*/ 706967 h 1498601"/>
                  <a:gd name="connsiteX6" fmla="*/ 1964267 w 1964267"/>
                  <a:gd name="connsiteY6" fmla="*/ 1498601 h 1498601"/>
                  <a:gd name="connsiteX0" fmla="*/ 1964267 w 1964267"/>
                  <a:gd name="connsiteY0" fmla="*/ 1498601 h 1498601"/>
                  <a:gd name="connsiteX1" fmla="*/ 1964267 w 1964267"/>
                  <a:gd name="connsiteY1" fmla="*/ 795867 h 1498601"/>
                  <a:gd name="connsiteX2" fmla="*/ 1549400 w 1964267"/>
                  <a:gd name="connsiteY2" fmla="*/ 0 h 1498601"/>
                  <a:gd name="connsiteX3" fmla="*/ 0 w 1964267"/>
                  <a:gd name="connsiteY3" fmla="*/ 29634 h 1498601"/>
                  <a:gd name="connsiteX4" fmla="*/ 1384300 w 1964267"/>
                  <a:gd name="connsiteY4" fmla="*/ 368301 h 1498601"/>
                  <a:gd name="connsiteX5" fmla="*/ 1786467 w 1964267"/>
                  <a:gd name="connsiteY5" fmla="*/ 706967 h 1498601"/>
                  <a:gd name="connsiteX6" fmla="*/ 1964267 w 1964267"/>
                  <a:gd name="connsiteY6" fmla="*/ 1498601 h 1498601"/>
                  <a:gd name="connsiteX0" fmla="*/ 1964267 w 1964267"/>
                  <a:gd name="connsiteY0" fmla="*/ 1525331 h 1525331"/>
                  <a:gd name="connsiteX1" fmla="*/ 1964267 w 1964267"/>
                  <a:gd name="connsiteY1" fmla="*/ 8225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89667 w 1989667"/>
                  <a:gd name="connsiteY0" fmla="*/ 1521098 h 1521098"/>
                  <a:gd name="connsiteX1" fmla="*/ 1934633 w 1989667"/>
                  <a:gd name="connsiteY1" fmla="*/ 847997 h 1521098"/>
                  <a:gd name="connsiteX2" fmla="*/ 1549400 w 1989667"/>
                  <a:gd name="connsiteY2" fmla="*/ 26730 h 1521098"/>
                  <a:gd name="connsiteX3" fmla="*/ 0 w 1989667"/>
                  <a:gd name="connsiteY3" fmla="*/ 56364 h 1521098"/>
                  <a:gd name="connsiteX4" fmla="*/ 1384300 w 1989667"/>
                  <a:gd name="connsiteY4" fmla="*/ 395031 h 1521098"/>
                  <a:gd name="connsiteX5" fmla="*/ 1786467 w 1989667"/>
                  <a:gd name="connsiteY5" fmla="*/ 733697 h 1521098"/>
                  <a:gd name="connsiteX6" fmla="*/ 1989667 w 1989667"/>
                  <a:gd name="connsiteY6" fmla="*/ 1521098 h 1521098"/>
                  <a:gd name="connsiteX0" fmla="*/ 1985434 w 1985434"/>
                  <a:gd name="connsiteY0" fmla="*/ 1521098 h 1521098"/>
                  <a:gd name="connsiteX1" fmla="*/ 1934633 w 1985434"/>
                  <a:gd name="connsiteY1" fmla="*/ 847997 h 1521098"/>
                  <a:gd name="connsiteX2" fmla="*/ 1549400 w 1985434"/>
                  <a:gd name="connsiteY2" fmla="*/ 26730 h 1521098"/>
                  <a:gd name="connsiteX3" fmla="*/ 0 w 1985434"/>
                  <a:gd name="connsiteY3" fmla="*/ 56364 h 1521098"/>
                  <a:gd name="connsiteX4" fmla="*/ 1384300 w 1985434"/>
                  <a:gd name="connsiteY4" fmla="*/ 395031 h 1521098"/>
                  <a:gd name="connsiteX5" fmla="*/ 1786467 w 1985434"/>
                  <a:gd name="connsiteY5" fmla="*/ 733697 h 1521098"/>
                  <a:gd name="connsiteX6" fmla="*/ 1985434 w 1985434"/>
                  <a:gd name="connsiteY6" fmla="*/ 1521098 h 1521098"/>
                  <a:gd name="connsiteX0" fmla="*/ 1985434 w 1985434"/>
                  <a:gd name="connsiteY0" fmla="*/ 1521098 h 1521098"/>
                  <a:gd name="connsiteX1" fmla="*/ 1934633 w 1985434"/>
                  <a:gd name="connsiteY1" fmla="*/ 847997 h 1521098"/>
                  <a:gd name="connsiteX2" fmla="*/ 1549400 w 1985434"/>
                  <a:gd name="connsiteY2" fmla="*/ 26730 h 1521098"/>
                  <a:gd name="connsiteX3" fmla="*/ 0 w 1985434"/>
                  <a:gd name="connsiteY3" fmla="*/ 56364 h 1521098"/>
                  <a:gd name="connsiteX4" fmla="*/ 1384300 w 1985434"/>
                  <a:gd name="connsiteY4" fmla="*/ 395031 h 1521098"/>
                  <a:gd name="connsiteX5" fmla="*/ 1786467 w 1985434"/>
                  <a:gd name="connsiteY5" fmla="*/ 733697 h 1521098"/>
                  <a:gd name="connsiteX6" fmla="*/ 1985434 w 1985434"/>
                  <a:gd name="connsiteY6" fmla="*/ 1521098 h 1521098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6467 w 1960034"/>
                  <a:gd name="connsiteY5" fmla="*/ 733697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37882"/>
                  <a:gd name="connsiteX1" fmla="*/ 1934633 w 1960034"/>
                  <a:gd name="connsiteY1" fmla="*/ 847997 h 1537882"/>
                  <a:gd name="connsiteX2" fmla="*/ 1549400 w 1960034"/>
                  <a:gd name="connsiteY2" fmla="*/ 26730 h 1537882"/>
                  <a:gd name="connsiteX3" fmla="*/ 0 w 1960034"/>
                  <a:gd name="connsiteY3" fmla="*/ 56364 h 1537882"/>
                  <a:gd name="connsiteX4" fmla="*/ 1384300 w 1960034"/>
                  <a:gd name="connsiteY4" fmla="*/ 395031 h 1537882"/>
                  <a:gd name="connsiteX5" fmla="*/ 1903942 w 1960034"/>
                  <a:gd name="connsiteY5" fmla="*/ 1524272 h 1537882"/>
                  <a:gd name="connsiteX6" fmla="*/ 1960034 w 1960034"/>
                  <a:gd name="connsiteY6" fmla="*/ 1516864 h 1537882"/>
                  <a:gd name="connsiteX0" fmla="*/ 1960034 w 1960034"/>
                  <a:gd name="connsiteY0" fmla="*/ 1516864 h 1536062"/>
                  <a:gd name="connsiteX1" fmla="*/ 1934633 w 1960034"/>
                  <a:gd name="connsiteY1" fmla="*/ 847997 h 1536062"/>
                  <a:gd name="connsiteX2" fmla="*/ 1549400 w 1960034"/>
                  <a:gd name="connsiteY2" fmla="*/ 26730 h 1536062"/>
                  <a:gd name="connsiteX3" fmla="*/ 0 w 1960034"/>
                  <a:gd name="connsiteY3" fmla="*/ 56364 h 1536062"/>
                  <a:gd name="connsiteX4" fmla="*/ 1384300 w 1960034"/>
                  <a:gd name="connsiteY4" fmla="*/ 395031 h 1536062"/>
                  <a:gd name="connsiteX5" fmla="*/ 1903942 w 1960034"/>
                  <a:gd name="connsiteY5" fmla="*/ 1524272 h 1536062"/>
                  <a:gd name="connsiteX6" fmla="*/ 1960034 w 1960034"/>
                  <a:gd name="connsiteY6" fmla="*/ 1516864 h 1536062"/>
                  <a:gd name="connsiteX0" fmla="*/ 2052109 w 2052109"/>
                  <a:gd name="connsiteY0" fmla="*/ 1513689 h 1536015"/>
                  <a:gd name="connsiteX1" fmla="*/ 1934633 w 2052109"/>
                  <a:gd name="connsiteY1" fmla="*/ 847997 h 1536015"/>
                  <a:gd name="connsiteX2" fmla="*/ 1549400 w 2052109"/>
                  <a:gd name="connsiteY2" fmla="*/ 26730 h 1536015"/>
                  <a:gd name="connsiteX3" fmla="*/ 0 w 2052109"/>
                  <a:gd name="connsiteY3" fmla="*/ 56364 h 1536015"/>
                  <a:gd name="connsiteX4" fmla="*/ 1384300 w 2052109"/>
                  <a:gd name="connsiteY4" fmla="*/ 395031 h 1536015"/>
                  <a:gd name="connsiteX5" fmla="*/ 1903942 w 2052109"/>
                  <a:gd name="connsiteY5" fmla="*/ 1524272 h 1536015"/>
                  <a:gd name="connsiteX6" fmla="*/ 2052109 w 2052109"/>
                  <a:gd name="connsiteY6" fmla="*/ 1513689 h 1536015"/>
                  <a:gd name="connsiteX0" fmla="*/ 2052109 w 2052109"/>
                  <a:gd name="connsiteY0" fmla="*/ 1513689 h 1536015"/>
                  <a:gd name="connsiteX1" fmla="*/ 1934633 w 2052109"/>
                  <a:gd name="connsiteY1" fmla="*/ 847997 h 1536015"/>
                  <a:gd name="connsiteX2" fmla="*/ 1549400 w 2052109"/>
                  <a:gd name="connsiteY2" fmla="*/ 26730 h 1536015"/>
                  <a:gd name="connsiteX3" fmla="*/ 0 w 2052109"/>
                  <a:gd name="connsiteY3" fmla="*/ 56364 h 1536015"/>
                  <a:gd name="connsiteX4" fmla="*/ 1384300 w 2052109"/>
                  <a:gd name="connsiteY4" fmla="*/ 395031 h 1536015"/>
                  <a:gd name="connsiteX5" fmla="*/ 1903942 w 2052109"/>
                  <a:gd name="connsiteY5" fmla="*/ 1524272 h 1536015"/>
                  <a:gd name="connsiteX6" fmla="*/ 2052109 w 2052109"/>
                  <a:gd name="connsiteY6" fmla="*/ 1513689 h 1536015"/>
                  <a:gd name="connsiteX0" fmla="*/ 2125134 w 2125134"/>
                  <a:gd name="connsiteY0" fmla="*/ 1548614 h 1548674"/>
                  <a:gd name="connsiteX1" fmla="*/ 1934633 w 2125134"/>
                  <a:gd name="connsiteY1" fmla="*/ 847997 h 1548674"/>
                  <a:gd name="connsiteX2" fmla="*/ 1549400 w 2125134"/>
                  <a:gd name="connsiteY2" fmla="*/ 26730 h 1548674"/>
                  <a:gd name="connsiteX3" fmla="*/ 0 w 2125134"/>
                  <a:gd name="connsiteY3" fmla="*/ 56364 h 1548674"/>
                  <a:gd name="connsiteX4" fmla="*/ 1384300 w 2125134"/>
                  <a:gd name="connsiteY4" fmla="*/ 395031 h 1548674"/>
                  <a:gd name="connsiteX5" fmla="*/ 1903942 w 2125134"/>
                  <a:gd name="connsiteY5" fmla="*/ 1524272 h 1548674"/>
                  <a:gd name="connsiteX6" fmla="*/ 2125134 w 2125134"/>
                  <a:gd name="connsiteY6" fmla="*/ 1548614 h 1548674"/>
                  <a:gd name="connsiteX0" fmla="*/ 2125134 w 2125134"/>
                  <a:gd name="connsiteY0" fmla="*/ 1548614 h 1642737"/>
                  <a:gd name="connsiteX1" fmla="*/ 1934633 w 2125134"/>
                  <a:gd name="connsiteY1" fmla="*/ 847997 h 1642737"/>
                  <a:gd name="connsiteX2" fmla="*/ 1549400 w 2125134"/>
                  <a:gd name="connsiteY2" fmla="*/ 26730 h 1642737"/>
                  <a:gd name="connsiteX3" fmla="*/ 0 w 2125134"/>
                  <a:gd name="connsiteY3" fmla="*/ 56364 h 1642737"/>
                  <a:gd name="connsiteX4" fmla="*/ 1384300 w 2125134"/>
                  <a:gd name="connsiteY4" fmla="*/ 395031 h 1642737"/>
                  <a:gd name="connsiteX5" fmla="*/ 1903942 w 2125134"/>
                  <a:gd name="connsiteY5" fmla="*/ 1524272 h 1642737"/>
                  <a:gd name="connsiteX6" fmla="*/ 2125134 w 2125134"/>
                  <a:gd name="connsiteY6" fmla="*/ 1548614 h 1642737"/>
                  <a:gd name="connsiteX0" fmla="*/ 2125134 w 2126535"/>
                  <a:gd name="connsiteY0" fmla="*/ 1548614 h 1642737"/>
                  <a:gd name="connsiteX1" fmla="*/ 1934633 w 2126535"/>
                  <a:gd name="connsiteY1" fmla="*/ 847997 h 1642737"/>
                  <a:gd name="connsiteX2" fmla="*/ 1549400 w 2126535"/>
                  <a:gd name="connsiteY2" fmla="*/ 26730 h 1642737"/>
                  <a:gd name="connsiteX3" fmla="*/ 0 w 2126535"/>
                  <a:gd name="connsiteY3" fmla="*/ 56364 h 1642737"/>
                  <a:gd name="connsiteX4" fmla="*/ 1384300 w 2126535"/>
                  <a:gd name="connsiteY4" fmla="*/ 395031 h 1642737"/>
                  <a:gd name="connsiteX5" fmla="*/ 1903942 w 2126535"/>
                  <a:gd name="connsiteY5" fmla="*/ 1524272 h 1642737"/>
                  <a:gd name="connsiteX6" fmla="*/ 2125134 w 2126535"/>
                  <a:gd name="connsiteY6" fmla="*/ 1548614 h 1642737"/>
                  <a:gd name="connsiteX0" fmla="*/ 2125134 w 2126535"/>
                  <a:gd name="connsiteY0" fmla="*/ 1548614 h 1587397"/>
                  <a:gd name="connsiteX1" fmla="*/ 1934633 w 2126535"/>
                  <a:gd name="connsiteY1" fmla="*/ 847997 h 1587397"/>
                  <a:gd name="connsiteX2" fmla="*/ 1549400 w 2126535"/>
                  <a:gd name="connsiteY2" fmla="*/ 26730 h 1587397"/>
                  <a:gd name="connsiteX3" fmla="*/ 0 w 2126535"/>
                  <a:gd name="connsiteY3" fmla="*/ 56364 h 1587397"/>
                  <a:gd name="connsiteX4" fmla="*/ 1384300 w 2126535"/>
                  <a:gd name="connsiteY4" fmla="*/ 395031 h 1587397"/>
                  <a:gd name="connsiteX5" fmla="*/ 1903942 w 2126535"/>
                  <a:gd name="connsiteY5" fmla="*/ 1524272 h 1587397"/>
                  <a:gd name="connsiteX6" fmla="*/ 2125134 w 2126535"/>
                  <a:gd name="connsiteY6" fmla="*/ 1548614 h 1587397"/>
                  <a:gd name="connsiteX0" fmla="*/ 2125134 w 2126535"/>
                  <a:gd name="connsiteY0" fmla="*/ 1548614 h 1553365"/>
                  <a:gd name="connsiteX1" fmla="*/ 1934633 w 2126535"/>
                  <a:gd name="connsiteY1" fmla="*/ 847997 h 1553365"/>
                  <a:gd name="connsiteX2" fmla="*/ 1549400 w 2126535"/>
                  <a:gd name="connsiteY2" fmla="*/ 26730 h 1553365"/>
                  <a:gd name="connsiteX3" fmla="*/ 0 w 2126535"/>
                  <a:gd name="connsiteY3" fmla="*/ 56364 h 1553365"/>
                  <a:gd name="connsiteX4" fmla="*/ 1384300 w 2126535"/>
                  <a:gd name="connsiteY4" fmla="*/ 395031 h 1553365"/>
                  <a:gd name="connsiteX5" fmla="*/ 1903942 w 2126535"/>
                  <a:gd name="connsiteY5" fmla="*/ 1524272 h 1553365"/>
                  <a:gd name="connsiteX6" fmla="*/ 2125134 w 2126535"/>
                  <a:gd name="connsiteY6" fmla="*/ 1548614 h 1553365"/>
                  <a:gd name="connsiteX0" fmla="*/ 2102909 w 2104498"/>
                  <a:gd name="connsiteY0" fmla="*/ 1516864 h 1527446"/>
                  <a:gd name="connsiteX1" fmla="*/ 1934633 w 2104498"/>
                  <a:gd name="connsiteY1" fmla="*/ 847997 h 1527446"/>
                  <a:gd name="connsiteX2" fmla="*/ 1549400 w 2104498"/>
                  <a:gd name="connsiteY2" fmla="*/ 26730 h 1527446"/>
                  <a:gd name="connsiteX3" fmla="*/ 0 w 2104498"/>
                  <a:gd name="connsiteY3" fmla="*/ 56364 h 1527446"/>
                  <a:gd name="connsiteX4" fmla="*/ 1384300 w 2104498"/>
                  <a:gd name="connsiteY4" fmla="*/ 395031 h 1527446"/>
                  <a:gd name="connsiteX5" fmla="*/ 1903942 w 2104498"/>
                  <a:gd name="connsiteY5" fmla="*/ 1524272 h 1527446"/>
                  <a:gd name="connsiteX6" fmla="*/ 2102909 w 2104498"/>
                  <a:gd name="connsiteY6" fmla="*/ 1516864 h 1527446"/>
                  <a:gd name="connsiteX0" fmla="*/ 1966384 w 1974442"/>
                  <a:gd name="connsiteY0" fmla="*/ 1520039 h 1529472"/>
                  <a:gd name="connsiteX1" fmla="*/ 1934633 w 1974442"/>
                  <a:gd name="connsiteY1" fmla="*/ 847997 h 1529472"/>
                  <a:gd name="connsiteX2" fmla="*/ 1549400 w 1974442"/>
                  <a:gd name="connsiteY2" fmla="*/ 26730 h 1529472"/>
                  <a:gd name="connsiteX3" fmla="*/ 0 w 1974442"/>
                  <a:gd name="connsiteY3" fmla="*/ 56364 h 1529472"/>
                  <a:gd name="connsiteX4" fmla="*/ 1384300 w 1974442"/>
                  <a:gd name="connsiteY4" fmla="*/ 395031 h 1529472"/>
                  <a:gd name="connsiteX5" fmla="*/ 1903942 w 1974442"/>
                  <a:gd name="connsiteY5" fmla="*/ 1524272 h 1529472"/>
                  <a:gd name="connsiteX6" fmla="*/ 1966384 w 1974442"/>
                  <a:gd name="connsiteY6" fmla="*/ 1520039 h 1529472"/>
                  <a:gd name="connsiteX0" fmla="*/ 1966384 w 1974442"/>
                  <a:gd name="connsiteY0" fmla="*/ 1520039 h 1529472"/>
                  <a:gd name="connsiteX1" fmla="*/ 1934633 w 1974442"/>
                  <a:gd name="connsiteY1" fmla="*/ 847997 h 1529472"/>
                  <a:gd name="connsiteX2" fmla="*/ 1549400 w 1974442"/>
                  <a:gd name="connsiteY2" fmla="*/ 26730 h 1529472"/>
                  <a:gd name="connsiteX3" fmla="*/ 0 w 1974442"/>
                  <a:gd name="connsiteY3" fmla="*/ 56364 h 1529472"/>
                  <a:gd name="connsiteX4" fmla="*/ 1384300 w 1974442"/>
                  <a:gd name="connsiteY4" fmla="*/ 395031 h 1529472"/>
                  <a:gd name="connsiteX5" fmla="*/ 1907117 w 1974442"/>
                  <a:gd name="connsiteY5" fmla="*/ 1524272 h 1529472"/>
                  <a:gd name="connsiteX6" fmla="*/ 1966384 w 1974442"/>
                  <a:gd name="connsiteY6" fmla="*/ 1520039 h 1529472"/>
                  <a:gd name="connsiteX0" fmla="*/ 1985434 w 1990719"/>
                  <a:gd name="connsiteY0" fmla="*/ 1516864 h 1527446"/>
                  <a:gd name="connsiteX1" fmla="*/ 1934633 w 1990719"/>
                  <a:gd name="connsiteY1" fmla="*/ 847997 h 1527446"/>
                  <a:gd name="connsiteX2" fmla="*/ 1549400 w 1990719"/>
                  <a:gd name="connsiteY2" fmla="*/ 26730 h 1527446"/>
                  <a:gd name="connsiteX3" fmla="*/ 0 w 1990719"/>
                  <a:gd name="connsiteY3" fmla="*/ 56364 h 1527446"/>
                  <a:gd name="connsiteX4" fmla="*/ 1384300 w 1990719"/>
                  <a:gd name="connsiteY4" fmla="*/ 395031 h 1527446"/>
                  <a:gd name="connsiteX5" fmla="*/ 1907117 w 1990719"/>
                  <a:gd name="connsiteY5" fmla="*/ 1524272 h 1527446"/>
                  <a:gd name="connsiteX6" fmla="*/ 1985434 w 1990719"/>
                  <a:gd name="connsiteY6" fmla="*/ 1516864 h 1527446"/>
                  <a:gd name="connsiteX0" fmla="*/ 1985434 w 1990719"/>
                  <a:gd name="connsiteY0" fmla="*/ 1516864 h 1530828"/>
                  <a:gd name="connsiteX1" fmla="*/ 1934633 w 1990719"/>
                  <a:gd name="connsiteY1" fmla="*/ 847997 h 1530828"/>
                  <a:gd name="connsiteX2" fmla="*/ 1549400 w 1990719"/>
                  <a:gd name="connsiteY2" fmla="*/ 26730 h 1530828"/>
                  <a:gd name="connsiteX3" fmla="*/ 0 w 1990719"/>
                  <a:gd name="connsiteY3" fmla="*/ 56364 h 1530828"/>
                  <a:gd name="connsiteX4" fmla="*/ 1384300 w 1990719"/>
                  <a:gd name="connsiteY4" fmla="*/ 395031 h 1530828"/>
                  <a:gd name="connsiteX5" fmla="*/ 1945217 w 1990719"/>
                  <a:gd name="connsiteY5" fmla="*/ 1530622 h 1530828"/>
                  <a:gd name="connsiteX6" fmla="*/ 1985434 w 1990719"/>
                  <a:gd name="connsiteY6" fmla="*/ 1516864 h 1530828"/>
                  <a:gd name="connsiteX0" fmla="*/ 1985434 w 1990719"/>
                  <a:gd name="connsiteY0" fmla="*/ 1516864 h 1530828"/>
                  <a:gd name="connsiteX1" fmla="*/ 1934633 w 1990719"/>
                  <a:gd name="connsiteY1" fmla="*/ 847997 h 1530828"/>
                  <a:gd name="connsiteX2" fmla="*/ 1549400 w 1990719"/>
                  <a:gd name="connsiteY2" fmla="*/ 26730 h 1530828"/>
                  <a:gd name="connsiteX3" fmla="*/ 0 w 1990719"/>
                  <a:gd name="connsiteY3" fmla="*/ 56364 h 1530828"/>
                  <a:gd name="connsiteX4" fmla="*/ 1384300 w 1990719"/>
                  <a:gd name="connsiteY4" fmla="*/ 395031 h 1530828"/>
                  <a:gd name="connsiteX5" fmla="*/ 1945217 w 1990719"/>
                  <a:gd name="connsiteY5" fmla="*/ 1530622 h 1530828"/>
                  <a:gd name="connsiteX6" fmla="*/ 1985434 w 1990719"/>
                  <a:gd name="connsiteY6" fmla="*/ 1516864 h 1530828"/>
                  <a:gd name="connsiteX0" fmla="*/ 1991784 w 1996500"/>
                  <a:gd name="connsiteY0" fmla="*/ 1523214 h 1533796"/>
                  <a:gd name="connsiteX1" fmla="*/ 1934633 w 1996500"/>
                  <a:gd name="connsiteY1" fmla="*/ 847997 h 1533796"/>
                  <a:gd name="connsiteX2" fmla="*/ 1549400 w 1996500"/>
                  <a:gd name="connsiteY2" fmla="*/ 26730 h 1533796"/>
                  <a:gd name="connsiteX3" fmla="*/ 0 w 1996500"/>
                  <a:gd name="connsiteY3" fmla="*/ 56364 h 1533796"/>
                  <a:gd name="connsiteX4" fmla="*/ 1384300 w 1996500"/>
                  <a:gd name="connsiteY4" fmla="*/ 395031 h 1533796"/>
                  <a:gd name="connsiteX5" fmla="*/ 1945217 w 1996500"/>
                  <a:gd name="connsiteY5" fmla="*/ 1530622 h 1533796"/>
                  <a:gd name="connsiteX6" fmla="*/ 1991784 w 1996500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9964"/>
                  <a:gd name="connsiteY0" fmla="*/ 1523214 h 1530622"/>
                  <a:gd name="connsiteX1" fmla="*/ 1934633 w 1999964"/>
                  <a:gd name="connsiteY1" fmla="*/ 847997 h 1530622"/>
                  <a:gd name="connsiteX2" fmla="*/ 1549400 w 1999964"/>
                  <a:gd name="connsiteY2" fmla="*/ 26730 h 1530622"/>
                  <a:gd name="connsiteX3" fmla="*/ 0 w 1999964"/>
                  <a:gd name="connsiteY3" fmla="*/ 56364 h 1530622"/>
                  <a:gd name="connsiteX4" fmla="*/ 1384300 w 1999964"/>
                  <a:gd name="connsiteY4" fmla="*/ 395031 h 1530622"/>
                  <a:gd name="connsiteX5" fmla="*/ 1945217 w 1999964"/>
                  <a:gd name="connsiteY5" fmla="*/ 1530622 h 1530622"/>
                  <a:gd name="connsiteX6" fmla="*/ 1991784 w 1999964"/>
                  <a:gd name="connsiteY6" fmla="*/ 1523214 h 1530622"/>
                  <a:gd name="connsiteX0" fmla="*/ 2210859 w 2219039"/>
                  <a:gd name="connsiteY0" fmla="*/ 1528116 h 1535524"/>
                  <a:gd name="connsiteX1" fmla="*/ 2153708 w 2219039"/>
                  <a:gd name="connsiteY1" fmla="*/ 852899 h 1535524"/>
                  <a:gd name="connsiteX2" fmla="*/ 1768475 w 2219039"/>
                  <a:gd name="connsiteY2" fmla="*/ 31632 h 1535524"/>
                  <a:gd name="connsiteX3" fmla="*/ 0 w 2219039"/>
                  <a:gd name="connsiteY3" fmla="*/ 39041 h 1535524"/>
                  <a:gd name="connsiteX4" fmla="*/ 1603375 w 2219039"/>
                  <a:gd name="connsiteY4" fmla="*/ 399933 h 1535524"/>
                  <a:gd name="connsiteX5" fmla="*/ 2164292 w 2219039"/>
                  <a:gd name="connsiteY5" fmla="*/ 1535524 h 1535524"/>
                  <a:gd name="connsiteX6" fmla="*/ 2210859 w 2219039"/>
                  <a:gd name="connsiteY6" fmla="*/ 1528116 h 1535524"/>
                  <a:gd name="connsiteX0" fmla="*/ 2214081 w 2222261"/>
                  <a:gd name="connsiteY0" fmla="*/ 1528116 h 1535524"/>
                  <a:gd name="connsiteX1" fmla="*/ 2156930 w 2222261"/>
                  <a:gd name="connsiteY1" fmla="*/ 852899 h 1535524"/>
                  <a:gd name="connsiteX2" fmla="*/ 1771697 w 2222261"/>
                  <a:gd name="connsiteY2" fmla="*/ 31632 h 1535524"/>
                  <a:gd name="connsiteX3" fmla="*/ 3222 w 2222261"/>
                  <a:gd name="connsiteY3" fmla="*/ 39041 h 1535524"/>
                  <a:gd name="connsiteX4" fmla="*/ 1342013 w 2222261"/>
                  <a:gd name="connsiteY4" fmla="*/ 273991 h 1535524"/>
                  <a:gd name="connsiteX5" fmla="*/ 1606597 w 2222261"/>
                  <a:gd name="connsiteY5" fmla="*/ 399933 h 1535524"/>
                  <a:gd name="connsiteX6" fmla="*/ 2167514 w 2222261"/>
                  <a:gd name="connsiteY6" fmla="*/ 1535524 h 1535524"/>
                  <a:gd name="connsiteX7" fmla="*/ 2214081 w 2222261"/>
                  <a:gd name="connsiteY7" fmla="*/ 1528116 h 1535524"/>
                  <a:gd name="connsiteX0" fmla="*/ 2229738 w 2237918"/>
                  <a:gd name="connsiteY0" fmla="*/ 1528116 h 1535524"/>
                  <a:gd name="connsiteX1" fmla="*/ 2172587 w 2237918"/>
                  <a:gd name="connsiteY1" fmla="*/ 852899 h 1535524"/>
                  <a:gd name="connsiteX2" fmla="*/ 1787354 w 2237918"/>
                  <a:gd name="connsiteY2" fmla="*/ 31632 h 1535524"/>
                  <a:gd name="connsiteX3" fmla="*/ 18879 w 2237918"/>
                  <a:gd name="connsiteY3" fmla="*/ 39041 h 1535524"/>
                  <a:gd name="connsiteX4" fmla="*/ 351195 w 2237918"/>
                  <a:gd name="connsiteY4" fmla="*/ 197791 h 1535524"/>
                  <a:gd name="connsiteX5" fmla="*/ 1622254 w 2237918"/>
                  <a:gd name="connsiteY5" fmla="*/ 399933 h 1535524"/>
                  <a:gd name="connsiteX6" fmla="*/ 2183171 w 2237918"/>
                  <a:gd name="connsiteY6" fmla="*/ 1535524 h 1535524"/>
                  <a:gd name="connsiteX7" fmla="*/ 2229738 w 2237918"/>
                  <a:gd name="connsiteY7" fmla="*/ 1528116 h 1535524"/>
                  <a:gd name="connsiteX0" fmla="*/ 2259956 w 2268136"/>
                  <a:gd name="connsiteY0" fmla="*/ 1528116 h 1535524"/>
                  <a:gd name="connsiteX1" fmla="*/ 2202805 w 2268136"/>
                  <a:gd name="connsiteY1" fmla="*/ 852899 h 1535524"/>
                  <a:gd name="connsiteX2" fmla="*/ 1817572 w 2268136"/>
                  <a:gd name="connsiteY2" fmla="*/ 31632 h 1535524"/>
                  <a:gd name="connsiteX3" fmla="*/ 49097 w 2268136"/>
                  <a:gd name="connsiteY3" fmla="*/ 39041 h 1535524"/>
                  <a:gd name="connsiteX4" fmla="*/ 216313 w 2268136"/>
                  <a:gd name="connsiteY4" fmla="*/ 169216 h 1535524"/>
                  <a:gd name="connsiteX5" fmla="*/ 1652472 w 2268136"/>
                  <a:gd name="connsiteY5" fmla="*/ 399933 h 1535524"/>
                  <a:gd name="connsiteX6" fmla="*/ 2213389 w 2268136"/>
                  <a:gd name="connsiteY6" fmla="*/ 1535524 h 1535524"/>
                  <a:gd name="connsiteX7" fmla="*/ 2259956 w 2268136"/>
                  <a:gd name="connsiteY7" fmla="*/ 1528116 h 1535524"/>
                  <a:gd name="connsiteX0" fmla="*/ 2259956 w 2268136"/>
                  <a:gd name="connsiteY0" fmla="*/ 1519069 h 1526477"/>
                  <a:gd name="connsiteX1" fmla="*/ 2202805 w 2268136"/>
                  <a:gd name="connsiteY1" fmla="*/ 843852 h 1526477"/>
                  <a:gd name="connsiteX2" fmla="*/ 1833447 w 2268136"/>
                  <a:gd name="connsiteY2" fmla="*/ 35285 h 1526477"/>
                  <a:gd name="connsiteX3" fmla="*/ 49097 w 2268136"/>
                  <a:gd name="connsiteY3" fmla="*/ 29994 h 1526477"/>
                  <a:gd name="connsiteX4" fmla="*/ 216313 w 2268136"/>
                  <a:gd name="connsiteY4" fmla="*/ 160169 h 1526477"/>
                  <a:gd name="connsiteX5" fmla="*/ 1652472 w 2268136"/>
                  <a:gd name="connsiteY5" fmla="*/ 390886 h 1526477"/>
                  <a:gd name="connsiteX6" fmla="*/ 2213389 w 2268136"/>
                  <a:gd name="connsiteY6" fmla="*/ 1526477 h 1526477"/>
                  <a:gd name="connsiteX7" fmla="*/ 2259956 w 2268136"/>
                  <a:gd name="connsiteY7" fmla="*/ 1519069 h 1526477"/>
                  <a:gd name="connsiteX0" fmla="*/ 2242558 w 2250738"/>
                  <a:gd name="connsiteY0" fmla="*/ 1519069 h 1526477"/>
                  <a:gd name="connsiteX1" fmla="*/ 2185407 w 2250738"/>
                  <a:gd name="connsiteY1" fmla="*/ 843852 h 1526477"/>
                  <a:gd name="connsiteX2" fmla="*/ 1816049 w 2250738"/>
                  <a:gd name="connsiteY2" fmla="*/ 35285 h 1526477"/>
                  <a:gd name="connsiteX3" fmla="*/ 31699 w 2250738"/>
                  <a:gd name="connsiteY3" fmla="*/ 29994 h 1526477"/>
                  <a:gd name="connsiteX4" fmla="*/ 265590 w 2250738"/>
                  <a:gd name="connsiteY4" fmla="*/ 128419 h 1526477"/>
                  <a:gd name="connsiteX5" fmla="*/ 1635074 w 2250738"/>
                  <a:gd name="connsiteY5" fmla="*/ 390886 h 1526477"/>
                  <a:gd name="connsiteX6" fmla="*/ 2195991 w 2250738"/>
                  <a:gd name="connsiteY6" fmla="*/ 1526477 h 1526477"/>
                  <a:gd name="connsiteX7" fmla="*/ 2242558 w 2250738"/>
                  <a:gd name="connsiteY7" fmla="*/ 1519069 h 1526477"/>
                  <a:gd name="connsiteX0" fmla="*/ 2242558 w 2250738"/>
                  <a:gd name="connsiteY0" fmla="*/ 1519069 h 1526477"/>
                  <a:gd name="connsiteX1" fmla="*/ 2185407 w 2250738"/>
                  <a:gd name="connsiteY1" fmla="*/ 843852 h 1526477"/>
                  <a:gd name="connsiteX2" fmla="*/ 1816049 w 2250738"/>
                  <a:gd name="connsiteY2" fmla="*/ 35285 h 1526477"/>
                  <a:gd name="connsiteX3" fmla="*/ 31699 w 2250738"/>
                  <a:gd name="connsiteY3" fmla="*/ 29994 h 1526477"/>
                  <a:gd name="connsiteX4" fmla="*/ 265590 w 2250738"/>
                  <a:gd name="connsiteY4" fmla="*/ 128419 h 1526477"/>
                  <a:gd name="connsiteX5" fmla="*/ 1635074 w 2250738"/>
                  <a:gd name="connsiteY5" fmla="*/ 390886 h 1526477"/>
                  <a:gd name="connsiteX6" fmla="*/ 2195991 w 2250738"/>
                  <a:gd name="connsiteY6" fmla="*/ 1526477 h 1526477"/>
                  <a:gd name="connsiteX7" fmla="*/ 2242558 w 2250738"/>
                  <a:gd name="connsiteY7" fmla="*/ 1519069 h 1526477"/>
                  <a:gd name="connsiteX0" fmla="*/ 2306219 w 2314399"/>
                  <a:gd name="connsiteY0" fmla="*/ 1519069 h 1526477"/>
                  <a:gd name="connsiteX1" fmla="*/ 2249068 w 2314399"/>
                  <a:gd name="connsiteY1" fmla="*/ 843852 h 1526477"/>
                  <a:gd name="connsiteX2" fmla="*/ 1879710 w 2314399"/>
                  <a:gd name="connsiteY2" fmla="*/ 35285 h 1526477"/>
                  <a:gd name="connsiteX3" fmla="*/ 95360 w 2314399"/>
                  <a:gd name="connsiteY3" fmla="*/ 29994 h 1526477"/>
                  <a:gd name="connsiteX4" fmla="*/ 160976 w 2314399"/>
                  <a:gd name="connsiteY4" fmla="*/ 115719 h 1526477"/>
                  <a:gd name="connsiteX5" fmla="*/ 1698735 w 2314399"/>
                  <a:gd name="connsiteY5" fmla="*/ 390886 h 1526477"/>
                  <a:gd name="connsiteX6" fmla="*/ 2259652 w 2314399"/>
                  <a:gd name="connsiteY6" fmla="*/ 1526477 h 1526477"/>
                  <a:gd name="connsiteX7" fmla="*/ 2306219 w 2314399"/>
                  <a:gd name="connsiteY7" fmla="*/ 1519069 h 1526477"/>
                  <a:gd name="connsiteX0" fmla="*/ 2244156 w 2252336"/>
                  <a:gd name="connsiteY0" fmla="*/ 1519069 h 1526477"/>
                  <a:gd name="connsiteX1" fmla="*/ 2187005 w 2252336"/>
                  <a:gd name="connsiteY1" fmla="*/ 843852 h 1526477"/>
                  <a:gd name="connsiteX2" fmla="*/ 1817647 w 2252336"/>
                  <a:gd name="connsiteY2" fmla="*/ 35285 h 1526477"/>
                  <a:gd name="connsiteX3" fmla="*/ 33297 w 2252336"/>
                  <a:gd name="connsiteY3" fmla="*/ 29994 h 1526477"/>
                  <a:gd name="connsiteX4" fmla="*/ 98913 w 2252336"/>
                  <a:gd name="connsiteY4" fmla="*/ 115719 h 1526477"/>
                  <a:gd name="connsiteX5" fmla="*/ 1636672 w 2252336"/>
                  <a:gd name="connsiteY5" fmla="*/ 390886 h 1526477"/>
                  <a:gd name="connsiteX6" fmla="*/ 2197589 w 2252336"/>
                  <a:gd name="connsiteY6" fmla="*/ 1526477 h 1526477"/>
                  <a:gd name="connsiteX7" fmla="*/ 2244156 w 2252336"/>
                  <a:gd name="connsiteY7" fmla="*/ 1519069 h 1526477"/>
                  <a:gd name="connsiteX0" fmla="*/ 2215163 w 2223343"/>
                  <a:gd name="connsiteY0" fmla="*/ 1519069 h 1526477"/>
                  <a:gd name="connsiteX1" fmla="*/ 2158012 w 2223343"/>
                  <a:gd name="connsiteY1" fmla="*/ 843852 h 1526477"/>
                  <a:gd name="connsiteX2" fmla="*/ 1788654 w 2223343"/>
                  <a:gd name="connsiteY2" fmla="*/ 35285 h 1526477"/>
                  <a:gd name="connsiteX3" fmla="*/ 4304 w 2223343"/>
                  <a:gd name="connsiteY3" fmla="*/ 29994 h 1526477"/>
                  <a:gd name="connsiteX4" fmla="*/ 860495 w 2223343"/>
                  <a:gd name="connsiteY4" fmla="*/ 185569 h 1526477"/>
                  <a:gd name="connsiteX5" fmla="*/ 1607679 w 2223343"/>
                  <a:gd name="connsiteY5" fmla="*/ 390886 h 1526477"/>
                  <a:gd name="connsiteX6" fmla="*/ 2168596 w 2223343"/>
                  <a:gd name="connsiteY6" fmla="*/ 1526477 h 1526477"/>
                  <a:gd name="connsiteX7" fmla="*/ 2215163 w 2223343"/>
                  <a:gd name="connsiteY7" fmla="*/ 1519069 h 1526477"/>
                  <a:gd name="connsiteX0" fmla="*/ 2241971 w 2250151"/>
                  <a:gd name="connsiteY0" fmla="*/ 1519069 h 1526477"/>
                  <a:gd name="connsiteX1" fmla="*/ 2184820 w 2250151"/>
                  <a:gd name="connsiteY1" fmla="*/ 843852 h 1526477"/>
                  <a:gd name="connsiteX2" fmla="*/ 1815462 w 2250151"/>
                  <a:gd name="connsiteY2" fmla="*/ 35285 h 1526477"/>
                  <a:gd name="connsiteX3" fmla="*/ 31112 w 2250151"/>
                  <a:gd name="connsiteY3" fmla="*/ 29994 h 1526477"/>
                  <a:gd name="connsiteX4" fmla="*/ 887303 w 2250151"/>
                  <a:gd name="connsiteY4" fmla="*/ 185569 h 1526477"/>
                  <a:gd name="connsiteX5" fmla="*/ 1634487 w 2250151"/>
                  <a:gd name="connsiteY5" fmla="*/ 390886 h 1526477"/>
                  <a:gd name="connsiteX6" fmla="*/ 2195404 w 2250151"/>
                  <a:gd name="connsiteY6" fmla="*/ 1526477 h 1526477"/>
                  <a:gd name="connsiteX7" fmla="*/ 2241971 w 2250151"/>
                  <a:gd name="connsiteY7" fmla="*/ 1519069 h 1526477"/>
                  <a:gd name="connsiteX0" fmla="*/ 2241971 w 2250151"/>
                  <a:gd name="connsiteY0" fmla="*/ 1519069 h 1526477"/>
                  <a:gd name="connsiteX1" fmla="*/ 2184820 w 2250151"/>
                  <a:gd name="connsiteY1" fmla="*/ 843852 h 1526477"/>
                  <a:gd name="connsiteX2" fmla="*/ 1815462 w 2250151"/>
                  <a:gd name="connsiteY2" fmla="*/ 35285 h 1526477"/>
                  <a:gd name="connsiteX3" fmla="*/ 31112 w 2250151"/>
                  <a:gd name="connsiteY3" fmla="*/ 29994 h 1526477"/>
                  <a:gd name="connsiteX4" fmla="*/ 887303 w 2250151"/>
                  <a:gd name="connsiteY4" fmla="*/ 185569 h 1526477"/>
                  <a:gd name="connsiteX5" fmla="*/ 1634487 w 2250151"/>
                  <a:gd name="connsiteY5" fmla="*/ 390886 h 1526477"/>
                  <a:gd name="connsiteX6" fmla="*/ 2195404 w 2250151"/>
                  <a:gd name="connsiteY6" fmla="*/ 1526477 h 1526477"/>
                  <a:gd name="connsiteX7" fmla="*/ 2241971 w 2250151"/>
                  <a:gd name="connsiteY7" fmla="*/ 1519069 h 1526477"/>
                  <a:gd name="connsiteX0" fmla="*/ 2241971 w 2250151"/>
                  <a:gd name="connsiteY0" fmla="*/ 1492926 h 1500334"/>
                  <a:gd name="connsiteX1" fmla="*/ 2184820 w 2250151"/>
                  <a:gd name="connsiteY1" fmla="*/ 817709 h 1500334"/>
                  <a:gd name="connsiteX2" fmla="*/ 1818637 w 2250151"/>
                  <a:gd name="connsiteY2" fmla="*/ 69467 h 1500334"/>
                  <a:gd name="connsiteX3" fmla="*/ 31112 w 2250151"/>
                  <a:gd name="connsiteY3" fmla="*/ 3851 h 1500334"/>
                  <a:gd name="connsiteX4" fmla="*/ 887303 w 2250151"/>
                  <a:gd name="connsiteY4" fmla="*/ 159426 h 1500334"/>
                  <a:gd name="connsiteX5" fmla="*/ 1634487 w 2250151"/>
                  <a:gd name="connsiteY5" fmla="*/ 364743 h 1500334"/>
                  <a:gd name="connsiteX6" fmla="*/ 2195404 w 2250151"/>
                  <a:gd name="connsiteY6" fmla="*/ 1500334 h 1500334"/>
                  <a:gd name="connsiteX7" fmla="*/ 2241971 w 2250151"/>
                  <a:gd name="connsiteY7" fmla="*/ 1492926 h 1500334"/>
                  <a:gd name="connsiteX0" fmla="*/ 2241971 w 2250151"/>
                  <a:gd name="connsiteY0" fmla="*/ 1492926 h 1500334"/>
                  <a:gd name="connsiteX1" fmla="*/ 2184820 w 2250151"/>
                  <a:gd name="connsiteY1" fmla="*/ 817709 h 1500334"/>
                  <a:gd name="connsiteX2" fmla="*/ 1818637 w 2250151"/>
                  <a:gd name="connsiteY2" fmla="*/ 69467 h 1500334"/>
                  <a:gd name="connsiteX3" fmla="*/ 31112 w 2250151"/>
                  <a:gd name="connsiteY3" fmla="*/ 3851 h 1500334"/>
                  <a:gd name="connsiteX4" fmla="*/ 887303 w 2250151"/>
                  <a:gd name="connsiteY4" fmla="*/ 159426 h 1500334"/>
                  <a:gd name="connsiteX5" fmla="*/ 1774187 w 2250151"/>
                  <a:gd name="connsiteY5" fmla="*/ 329818 h 1500334"/>
                  <a:gd name="connsiteX6" fmla="*/ 2195404 w 2250151"/>
                  <a:gd name="connsiteY6" fmla="*/ 1500334 h 1500334"/>
                  <a:gd name="connsiteX7" fmla="*/ 2241971 w 2250151"/>
                  <a:gd name="connsiteY7" fmla="*/ 1492926 h 1500334"/>
                  <a:gd name="connsiteX0" fmla="*/ 2233936 w 2242116"/>
                  <a:gd name="connsiteY0" fmla="*/ 1492926 h 1500334"/>
                  <a:gd name="connsiteX1" fmla="*/ 2176785 w 2242116"/>
                  <a:gd name="connsiteY1" fmla="*/ 817709 h 1500334"/>
                  <a:gd name="connsiteX2" fmla="*/ 1810602 w 2242116"/>
                  <a:gd name="connsiteY2" fmla="*/ 69467 h 1500334"/>
                  <a:gd name="connsiteX3" fmla="*/ 23077 w 2242116"/>
                  <a:gd name="connsiteY3" fmla="*/ 3851 h 1500334"/>
                  <a:gd name="connsiteX4" fmla="*/ 949118 w 2242116"/>
                  <a:gd name="connsiteY4" fmla="*/ 130851 h 1500334"/>
                  <a:gd name="connsiteX5" fmla="*/ 1766152 w 2242116"/>
                  <a:gd name="connsiteY5" fmla="*/ 329818 h 1500334"/>
                  <a:gd name="connsiteX6" fmla="*/ 2187369 w 2242116"/>
                  <a:gd name="connsiteY6" fmla="*/ 1500334 h 1500334"/>
                  <a:gd name="connsiteX7" fmla="*/ 2233936 w 2242116"/>
                  <a:gd name="connsiteY7" fmla="*/ 1492926 h 1500334"/>
                  <a:gd name="connsiteX0" fmla="*/ 2233936 w 2242116"/>
                  <a:gd name="connsiteY0" fmla="*/ 1492926 h 1500334"/>
                  <a:gd name="connsiteX1" fmla="*/ 2176785 w 2242116"/>
                  <a:gd name="connsiteY1" fmla="*/ 817709 h 1500334"/>
                  <a:gd name="connsiteX2" fmla="*/ 1810602 w 2242116"/>
                  <a:gd name="connsiteY2" fmla="*/ 69467 h 1500334"/>
                  <a:gd name="connsiteX3" fmla="*/ 23077 w 2242116"/>
                  <a:gd name="connsiteY3" fmla="*/ 3851 h 1500334"/>
                  <a:gd name="connsiteX4" fmla="*/ 949118 w 2242116"/>
                  <a:gd name="connsiteY4" fmla="*/ 130851 h 1500334"/>
                  <a:gd name="connsiteX5" fmla="*/ 1801077 w 2242116"/>
                  <a:gd name="connsiteY5" fmla="*/ 285368 h 1500334"/>
                  <a:gd name="connsiteX6" fmla="*/ 2187369 w 2242116"/>
                  <a:gd name="connsiteY6" fmla="*/ 1500334 h 1500334"/>
                  <a:gd name="connsiteX7" fmla="*/ 2233936 w 2242116"/>
                  <a:gd name="connsiteY7" fmla="*/ 1492926 h 1500334"/>
                  <a:gd name="connsiteX0" fmla="*/ 2210861 w 2219041"/>
                  <a:gd name="connsiteY0" fmla="*/ 1492926 h 1500334"/>
                  <a:gd name="connsiteX1" fmla="*/ 2153710 w 2219041"/>
                  <a:gd name="connsiteY1" fmla="*/ 817709 h 1500334"/>
                  <a:gd name="connsiteX2" fmla="*/ 1787527 w 2219041"/>
                  <a:gd name="connsiteY2" fmla="*/ 69467 h 1500334"/>
                  <a:gd name="connsiteX3" fmla="*/ 2 w 2219041"/>
                  <a:gd name="connsiteY3" fmla="*/ 3851 h 1500334"/>
                  <a:gd name="connsiteX4" fmla="*/ 1778002 w 2219041"/>
                  <a:gd name="connsiteY4" fmla="*/ 285368 h 1500334"/>
                  <a:gd name="connsiteX5" fmla="*/ 2164294 w 2219041"/>
                  <a:gd name="connsiteY5" fmla="*/ 1500334 h 1500334"/>
                  <a:gd name="connsiteX6" fmla="*/ 2210861 w 2219041"/>
                  <a:gd name="connsiteY6" fmla="*/ 1492926 h 1500334"/>
                  <a:gd name="connsiteX0" fmla="*/ 2211534 w 2219714"/>
                  <a:gd name="connsiteY0" fmla="*/ 1492926 h 1500334"/>
                  <a:gd name="connsiteX1" fmla="*/ 2154383 w 2219714"/>
                  <a:gd name="connsiteY1" fmla="*/ 817709 h 1500334"/>
                  <a:gd name="connsiteX2" fmla="*/ 1788200 w 2219714"/>
                  <a:gd name="connsiteY2" fmla="*/ 69467 h 1500334"/>
                  <a:gd name="connsiteX3" fmla="*/ 675 w 2219714"/>
                  <a:gd name="connsiteY3" fmla="*/ 3851 h 1500334"/>
                  <a:gd name="connsiteX4" fmla="*/ 1778675 w 2219714"/>
                  <a:gd name="connsiteY4" fmla="*/ 285368 h 1500334"/>
                  <a:gd name="connsiteX5" fmla="*/ 2164967 w 2219714"/>
                  <a:gd name="connsiteY5" fmla="*/ 1500334 h 1500334"/>
                  <a:gd name="connsiteX6" fmla="*/ 2211534 w 2219714"/>
                  <a:gd name="connsiteY6" fmla="*/ 1492926 h 1500334"/>
                  <a:gd name="connsiteX0" fmla="*/ 2211534 w 2219714"/>
                  <a:gd name="connsiteY0" fmla="*/ 1501068 h 1508476"/>
                  <a:gd name="connsiteX1" fmla="*/ 2154383 w 2219714"/>
                  <a:gd name="connsiteY1" fmla="*/ 825851 h 1508476"/>
                  <a:gd name="connsiteX2" fmla="*/ 1788200 w 2219714"/>
                  <a:gd name="connsiteY2" fmla="*/ 77609 h 1508476"/>
                  <a:gd name="connsiteX3" fmla="*/ 675 w 2219714"/>
                  <a:gd name="connsiteY3" fmla="*/ 11993 h 1508476"/>
                  <a:gd name="connsiteX4" fmla="*/ 1778675 w 2219714"/>
                  <a:gd name="connsiteY4" fmla="*/ 293510 h 1508476"/>
                  <a:gd name="connsiteX5" fmla="*/ 2164967 w 2219714"/>
                  <a:gd name="connsiteY5" fmla="*/ 1508476 h 1508476"/>
                  <a:gd name="connsiteX6" fmla="*/ 2211534 w 2219714"/>
                  <a:gd name="connsiteY6" fmla="*/ 1501068 h 1508476"/>
                  <a:gd name="connsiteX0" fmla="*/ 2211554 w 2219734"/>
                  <a:gd name="connsiteY0" fmla="*/ 1501068 h 1508476"/>
                  <a:gd name="connsiteX1" fmla="*/ 2154403 w 2219734"/>
                  <a:gd name="connsiteY1" fmla="*/ 825851 h 1508476"/>
                  <a:gd name="connsiteX2" fmla="*/ 1788220 w 2219734"/>
                  <a:gd name="connsiteY2" fmla="*/ 77609 h 1508476"/>
                  <a:gd name="connsiteX3" fmla="*/ 695 w 2219734"/>
                  <a:gd name="connsiteY3" fmla="*/ 11993 h 1508476"/>
                  <a:gd name="connsiteX4" fmla="*/ 1737420 w 2219734"/>
                  <a:gd name="connsiteY4" fmla="*/ 236360 h 1508476"/>
                  <a:gd name="connsiteX5" fmla="*/ 2164987 w 2219734"/>
                  <a:gd name="connsiteY5" fmla="*/ 1508476 h 1508476"/>
                  <a:gd name="connsiteX6" fmla="*/ 2211554 w 2219734"/>
                  <a:gd name="connsiteY6" fmla="*/ 1501068 h 1508476"/>
                  <a:gd name="connsiteX0" fmla="*/ 2211575 w 2219755"/>
                  <a:gd name="connsiteY0" fmla="*/ 1501068 h 1508476"/>
                  <a:gd name="connsiteX1" fmla="*/ 2154424 w 2219755"/>
                  <a:gd name="connsiteY1" fmla="*/ 825851 h 1508476"/>
                  <a:gd name="connsiteX2" fmla="*/ 1788241 w 2219755"/>
                  <a:gd name="connsiteY2" fmla="*/ 77609 h 1508476"/>
                  <a:gd name="connsiteX3" fmla="*/ 716 w 2219755"/>
                  <a:gd name="connsiteY3" fmla="*/ 11993 h 1508476"/>
                  <a:gd name="connsiteX4" fmla="*/ 1737441 w 2219755"/>
                  <a:gd name="connsiteY4" fmla="*/ 236360 h 1508476"/>
                  <a:gd name="connsiteX5" fmla="*/ 2165008 w 2219755"/>
                  <a:gd name="connsiteY5" fmla="*/ 1508476 h 1508476"/>
                  <a:gd name="connsiteX6" fmla="*/ 2211575 w 2219755"/>
                  <a:gd name="connsiteY6" fmla="*/ 1501068 h 1508476"/>
                  <a:gd name="connsiteX0" fmla="*/ 2211558 w 2211558"/>
                  <a:gd name="connsiteY0" fmla="*/ 1501068 h 1501068"/>
                  <a:gd name="connsiteX1" fmla="*/ 2154407 w 2211558"/>
                  <a:gd name="connsiteY1" fmla="*/ 825851 h 1501068"/>
                  <a:gd name="connsiteX2" fmla="*/ 1788224 w 2211558"/>
                  <a:gd name="connsiteY2" fmla="*/ 77609 h 1501068"/>
                  <a:gd name="connsiteX3" fmla="*/ 699 w 2211558"/>
                  <a:gd name="connsiteY3" fmla="*/ 11993 h 1501068"/>
                  <a:gd name="connsiteX4" fmla="*/ 1737424 w 2211558"/>
                  <a:gd name="connsiteY4" fmla="*/ 236360 h 1501068"/>
                  <a:gd name="connsiteX5" fmla="*/ 2211558 w 2211558"/>
                  <a:gd name="connsiteY5" fmla="*/ 1501068 h 1501068"/>
                  <a:gd name="connsiteX0" fmla="*/ 2195682 w 2195682"/>
                  <a:gd name="connsiteY0" fmla="*/ 1504243 h 1504243"/>
                  <a:gd name="connsiteX1" fmla="*/ 2154406 w 2195682"/>
                  <a:gd name="connsiteY1" fmla="*/ 825851 h 1504243"/>
                  <a:gd name="connsiteX2" fmla="*/ 1788223 w 2195682"/>
                  <a:gd name="connsiteY2" fmla="*/ 77609 h 1504243"/>
                  <a:gd name="connsiteX3" fmla="*/ 698 w 2195682"/>
                  <a:gd name="connsiteY3" fmla="*/ 11993 h 1504243"/>
                  <a:gd name="connsiteX4" fmla="*/ 1737423 w 2195682"/>
                  <a:gd name="connsiteY4" fmla="*/ 236360 h 1504243"/>
                  <a:gd name="connsiteX5" fmla="*/ 2195682 w 2195682"/>
                  <a:gd name="connsiteY5" fmla="*/ 1504243 h 1504243"/>
                  <a:gd name="connsiteX0" fmla="*/ 2195682 w 2196520"/>
                  <a:gd name="connsiteY0" fmla="*/ 1504243 h 1504243"/>
                  <a:gd name="connsiteX1" fmla="*/ 1788223 w 2196520"/>
                  <a:gd name="connsiteY1" fmla="*/ 77609 h 1504243"/>
                  <a:gd name="connsiteX2" fmla="*/ 698 w 2196520"/>
                  <a:gd name="connsiteY2" fmla="*/ 11993 h 1504243"/>
                  <a:gd name="connsiteX3" fmla="*/ 1737423 w 2196520"/>
                  <a:gd name="connsiteY3" fmla="*/ 236360 h 1504243"/>
                  <a:gd name="connsiteX4" fmla="*/ 2195682 w 2196520"/>
                  <a:gd name="connsiteY4" fmla="*/ 1504243 h 1504243"/>
                  <a:gd name="connsiteX0" fmla="*/ 2195682 w 2199038"/>
                  <a:gd name="connsiteY0" fmla="*/ 1501763 h 1501763"/>
                  <a:gd name="connsiteX1" fmla="*/ 1858073 w 2199038"/>
                  <a:gd name="connsiteY1" fmla="*/ 91004 h 1501763"/>
                  <a:gd name="connsiteX2" fmla="*/ 698 w 2199038"/>
                  <a:gd name="connsiteY2" fmla="*/ 9513 h 1501763"/>
                  <a:gd name="connsiteX3" fmla="*/ 1737423 w 2199038"/>
                  <a:gd name="connsiteY3" fmla="*/ 233880 h 1501763"/>
                  <a:gd name="connsiteX4" fmla="*/ 2195682 w 2199038"/>
                  <a:gd name="connsiteY4" fmla="*/ 1501763 h 1501763"/>
                  <a:gd name="connsiteX0" fmla="*/ 2195682 w 2196354"/>
                  <a:gd name="connsiteY0" fmla="*/ 1501763 h 1501763"/>
                  <a:gd name="connsiteX1" fmla="*/ 1858073 w 2196354"/>
                  <a:gd name="connsiteY1" fmla="*/ 91004 h 1501763"/>
                  <a:gd name="connsiteX2" fmla="*/ 698 w 2196354"/>
                  <a:gd name="connsiteY2" fmla="*/ 9513 h 1501763"/>
                  <a:gd name="connsiteX3" fmla="*/ 1737423 w 2196354"/>
                  <a:gd name="connsiteY3" fmla="*/ 233880 h 1501763"/>
                  <a:gd name="connsiteX4" fmla="*/ 2195682 w 2196354"/>
                  <a:gd name="connsiteY4" fmla="*/ 1501763 h 1501763"/>
                  <a:gd name="connsiteX0" fmla="*/ 2195682 w 2196539"/>
                  <a:gd name="connsiteY0" fmla="*/ 1501763 h 1501763"/>
                  <a:gd name="connsiteX1" fmla="*/ 1858073 w 2196539"/>
                  <a:gd name="connsiteY1" fmla="*/ 91004 h 1501763"/>
                  <a:gd name="connsiteX2" fmla="*/ 698 w 2196539"/>
                  <a:gd name="connsiteY2" fmla="*/ 9513 h 1501763"/>
                  <a:gd name="connsiteX3" fmla="*/ 1737423 w 2196539"/>
                  <a:gd name="connsiteY3" fmla="*/ 233880 h 1501763"/>
                  <a:gd name="connsiteX4" fmla="*/ 2195682 w 2196539"/>
                  <a:gd name="connsiteY4" fmla="*/ 1501763 h 1501763"/>
                  <a:gd name="connsiteX0" fmla="*/ 2195643 w 2196500"/>
                  <a:gd name="connsiteY0" fmla="*/ 1501763 h 1501763"/>
                  <a:gd name="connsiteX1" fmla="*/ 1858034 w 2196500"/>
                  <a:gd name="connsiteY1" fmla="*/ 91004 h 1501763"/>
                  <a:gd name="connsiteX2" fmla="*/ 659 w 2196500"/>
                  <a:gd name="connsiteY2" fmla="*/ 9513 h 1501763"/>
                  <a:gd name="connsiteX3" fmla="*/ 1823109 w 2196500"/>
                  <a:gd name="connsiteY3" fmla="*/ 341830 h 1501763"/>
                  <a:gd name="connsiteX4" fmla="*/ 2195643 w 2196500"/>
                  <a:gd name="connsiteY4" fmla="*/ 1501763 h 1501763"/>
                  <a:gd name="connsiteX0" fmla="*/ 2195643 w 2242332"/>
                  <a:gd name="connsiteY0" fmla="*/ 1501763 h 1501763"/>
                  <a:gd name="connsiteX1" fmla="*/ 1858034 w 2242332"/>
                  <a:gd name="connsiteY1" fmla="*/ 91004 h 1501763"/>
                  <a:gd name="connsiteX2" fmla="*/ 659 w 2242332"/>
                  <a:gd name="connsiteY2" fmla="*/ 9513 h 1501763"/>
                  <a:gd name="connsiteX3" fmla="*/ 1823109 w 2242332"/>
                  <a:gd name="connsiteY3" fmla="*/ 341830 h 1501763"/>
                  <a:gd name="connsiteX4" fmla="*/ 2195643 w 2242332"/>
                  <a:gd name="connsiteY4" fmla="*/ 1501763 h 1501763"/>
                  <a:gd name="connsiteX0" fmla="*/ 2195643 w 2196530"/>
                  <a:gd name="connsiteY0" fmla="*/ 1527096 h 1527096"/>
                  <a:gd name="connsiteX1" fmla="*/ 1858034 w 2196530"/>
                  <a:gd name="connsiteY1" fmla="*/ 116337 h 1527096"/>
                  <a:gd name="connsiteX2" fmla="*/ 659 w 2196530"/>
                  <a:gd name="connsiteY2" fmla="*/ 34846 h 1527096"/>
                  <a:gd name="connsiteX3" fmla="*/ 1823109 w 2196530"/>
                  <a:gd name="connsiteY3" fmla="*/ 367163 h 1527096"/>
                  <a:gd name="connsiteX4" fmla="*/ 2195643 w 2196530"/>
                  <a:gd name="connsiteY4" fmla="*/ 1527096 h 152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6530" h="1527096">
                    <a:moveTo>
                      <a:pt x="2195643" y="1527096"/>
                    </a:moveTo>
                    <a:cubicBezTo>
                      <a:pt x="2204110" y="1500638"/>
                      <a:pt x="2156484" y="288492"/>
                      <a:pt x="1858034" y="116337"/>
                    </a:cubicBezTo>
                    <a:cubicBezTo>
                      <a:pt x="1559584" y="-55818"/>
                      <a:pt x="40876" y="5918"/>
                      <a:pt x="659" y="34846"/>
                    </a:cubicBezTo>
                    <a:cubicBezTo>
                      <a:pt x="-35853" y="248629"/>
                      <a:pt x="1457279" y="118455"/>
                      <a:pt x="1823109" y="367163"/>
                    </a:cubicBezTo>
                    <a:cubicBezTo>
                      <a:pt x="2188939" y="615871"/>
                      <a:pt x="2126146" y="1428848"/>
                      <a:pt x="2195643" y="1527096"/>
                    </a:cubicBezTo>
                    <a:close/>
                  </a:path>
                </a:pathLst>
              </a:custGeom>
              <a:pattFill prst="wdUpDiag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511730" y="5206439"/>
                <a:ext cx="1897070" cy="661996"/>
              </a:xfrm>
              <a:custGeom>
                <a:avLst/>
                <a:gdLst>
                  <a:gd name="connsiteX0" fmla="*/ 1964267 w 1964267"/>
                  <a:gd name="connsiteY0" fmla="*/ 1591734 h 1591734"/>
                  <a:gd name="connsiteX1" fmla="*/ 1964267 w 1964267"/>
                  <a:gd name="connsiteY1" fmla="*/ 889000 h 1591734"/>
                  <a:gd name="connsiteX2" fmla="*/ 1587500 w 1964267"/>
                  <a:gd name="connsiteY2" fmla="*/ 0 h 1591734"/>
                  <a:gd name="connsiteX3" fmla="*/ 0 w 1964267"/>
                  <a:gd name="connsiteY3" fmla="*/ 122767 h 1591734"/>
                  <a:gd name="connsiteX4" fmla="*/ 1384300 w 1964267"/>
                  <a:gd name="connsiteY4" fmla="*/ 461434 h 1591734"/>
                  <a:gd name="connsiteX5" fmla="*/ 1786467 w 1964267"/>
                  <a:gd name="connsiteY5" fmla="*/ 800100 h 1591734"/>
                  <a:gd name="connsiteX6" fmla="*/ 1964267 w 1964267"/>
                  <a:gd name="connsiteY6" fmla="*/ 1591734 h 1591734"/>
                  <a:gd name="connsiteX0" fmla="*/ 1964267 w 1964267"/>
                  <a:gd name="connsiteY0" fmla="*/ 1498601 h 1498601"/>
                  <a:gd name="connsiteX1" fmla="*/ 1964267 w 1964267"/>
                  <a:gd name="connsiteY1" fmla="*/ 795867 h 1498601"/>
                  <a:gd name="connsiteX2" fmla="*/ 1549400 w 1964267"/>
                  <a:gd name="connsiteY2" fmla="*/ 0 h 1498601"/>
                  <a:gd name="connsiteX3" fmla="*/ 0 w 1964267"/>
                  <a:gd name="connsiteY3" fmla="*/ 29634 h 1498601"/>
                  <a:gd name="connsiteX4" fmla="*/ 1384300 w 1964267"/>
                  <a:gd name="connsiteY4" fmla="*/ 368301 h 1498601"/>
                  <a:gd name="connsiteX5" fmla="*/ 1786467 w 1964267"/>
                  <a:gd name="connsiteY5" fmla="*/ 706967 h 1498601"/>
                  <a:gd name="connsiteX6" fmla="*/ 1964267 w 1964267"/>
                  <a:gd name="connsiteY6" fmla="*/ 1498601 h 1498601"/>
                  <a:gd name="connsiteX0" fmla="*/ 1964267 w 1964267"/>
                  <a:gd name="connsiteY0" fmla="*/ 1498601 h 1498601"/>
                  <a:gd name="connsiteX1" fmla="*/ 1964267 w 1964267"/>
                  <a:gd name="connsiteY1" fmla="*/ 795867 h 1498601"/>
                  <a:gd name="connsiteX2" fmla="*/ 1549400 w 1964267"/>
                  <a:gd name="connsiteY2" fmla="*/ 0 h 1498601"/>
                  <a:gd name="connsiteX3" fmla="*/ 0 w 1964267"/>
                  <a:gd name="connsiteY3" fmla="*/ 29634 h 1498601"/>
                  <a:gd name="connsiteX4" fmla="*/ 1384300 w 1964267"/>
                  <a:gd name="connsiteY4" fmla="*/ 368301 h 1498601"/>
                  <a:gd name="connsiteX5" fmla="*/ 1786467 w 1964267"/>
                  <a:gd name="connsiteY5" fmla="*/ 706967 h 1498601"/>
                  <a:gd name="connsiteX6" fmla="*/ 1964267 w 1964267"/>
                  <a:gd name="connsiteY6" fmla="*/ 1498601 h 1498601"/>
                  <a:gd name="connsiteX0" fmla="*/ 1964267 w 1964267"/>
                  <a:gd name="connsiteY0" fmla="*/ 1525331 h 1525331"/>
                  <a:gd name="connsiteX1" fmla="*/ 1964267 w 1964267"/>
                  <a:gd name="connsiteY1" fmla="*/ 8225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64267 w 1964267"/>
                  <a:gd name="connsiteY0" fmla="*/ 1525331 h 1525331"/>
                  <a:gd name="connsiteX1" fmla="*/ 1934633 w 1964267"/>
                  <a:gd name="connsiteY1" fmla="*/ 847997 h 1525331"/>
                  <a:gd name="connsiteX2" fmla="*/ 1549400 w 1964267"/>
                  <a:gd name="connsiteY2" fmla="*/ 26730 h 1525331"/>
                  <a:gd name="connsiteX3" fmla="*/ 0 w 1964267"/>
                  <a:gd name="connsiteY3" fmla="*/ 56364 h 1525331"/>
                  <a:gd name="connsiteX4" fmla="*/ 1384300 w 1964267"/>
                  <a:gd name="connsiteY4" fmla="*/ 395031 h 1525331"/>
                  <a:gd name="connsiteX5" fmla="*/ 1786467 w 1964267"/>
                  <a:gd name="connsiteY5" fmla="*/ 733697 h 1525331"/>
                  <a:gd name="connsiteX6" fmla="*/ 1964267 w 1964267"/>
                  <a:gd name="connsiteY6" fmla="*/ 1525331 h 1525331"/>
                  <a:gd name="connsiteX0" fmla="*/ 1989667 w 1989667"/>
                  <a:gd name="connsiteY0" fmla="*/ 1521098 h 1521098"/>
                  <a:gd name="connsiteX1" fmla="*/ 1934633 w 1989667"/>
                  <a:gd name="connsiteY1" fmla="*/ 847997 h 1521098"/>
                  <a:gd name="connsiteX2" fmla="*/ 1549400 w 1989667"/>
                  <a:gd name="connsiteY2" fmla="*/ 26730 h 1521098"/>
                  <a:gd name="connsiteX3" fmla="*/ 0 w 1989667"/>
                  <a:gd name="connsiteY3" fmla="*/ 56364 h 1521098"/>
                  <a:gd name="connsiteX4" fmla="*/ 1384300 w 1989667"/>
                  <a:gd name="connsiteY4" fmla="*/ 395031 h 1521098"/>
                  <a:gd name="connsiteX5" fmla="*/ 1786467 w 1989667"/>
                  <a:gd name="connsiteY5" fmla="*/ 733697 h 1521098"/>
                  <a:gd name="connsiteX6" fmla="*/ 1989667 w 1989667"/>
                  <a:gd name="connsiteY6" fmla="*/ 1521098 h 1521098"/>
                  <a:gd name="connsiteX0" fmla="*/ 1985434 w 1985434"/>
                  <a:gd name="connsiteY0" fmla="*/ 1521098 h 1521098"/>
                  <a:gd name="connsiteX1" fmla="*/ 1934633 w 1985434"/>
                  <a:gd name="connsiteY1" fmla="*/ 847997 h 1521098"/>
                  <a:gd name="connsiteX2" fmla="*/ 1549400 w 1985434"/>
                  <a:gd name="connsiteY2" fmla="*/ 26730 h 1521098"/>
                  <a:gd name="connsiteX3" fmla="*/ 0 w 1985434"/>
                  <a:gd name="connsiteY3" fmla="*/ 56364 h 1521098"/>
                  <a:gd name="connsiteX4" fmla="*/ 1384300 w 1985434"/>
                  <a:gd name="connsiteY4" fmla="*/ 395031 h 1521098"/>
                  <a:gd name="connsiteX5" fmla="*/ 1786467 w 1985434"/>
                  <a:gd name="connsiteY5" fmla="*/ 733697 h 1521098"/>
                  <a:gd name="connsiteX6" fmla="*/ 1985434 w 1985434"/>
                  <a:gd name="connsiteY6" fmla="*/ 1521098 h 1521098"/>
                  <a:gd name="connsiteX0" fmla="*/ 1985434 w 1985434"/>
                  <a:gd name="connsiteY0" fmla="*/ 1521098 h 1521098"/>
                  <a:gd name="connsiteX1" fmla="*/ 1934633 w 1985434"/>
                  <a:gd name="connsiteY1" fmla="*/ 847997 h 1521098"/>
                  <a:gd name="connsiteX2" fmla="*/ 1549400 w 1985434"/>
                  <a:gd name="connsiteY2" fmla="*/ 26730 h 1521098"/>
                  <a:gd name="connsiteX3" fmla="*/ 0 w 1985434"/>
                  <a:gd name="connsiteY3" fmla="*/ 56364 h 1521098"/>
                  <a:gd name="connsiteX4" fmla="*/ 1384300 w 1985434"/>
                  <a:gd name="connsiteY4" fmla="*/ 395031 h 1521098"/>
                  <a:gd name="connsiteX5" fmla="*/ 1786467 w 1985434"/>
                  <a:gd name="connsiteY5" fmla="*/ 733697 h 1521098"/>
                  <a:gd name="connsiteX6" fmla="*/ 1985434 w 1985434"/>
                  <a:gd name="connsiteY6" fmla="*/ 1521098 h 1521098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6467 w 1960034"/>
                  <a:gd name="connsiteY5" fmla="*/ 733697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16864"/>
                  <a:gd name="connsiteX1" fmla="*/ 1934633 w 1960034"/>
                  <a:gd name="connsiteY1" fmla="*/ 847997 h 1516864"/>
                  <a:gd name="connsiteX2" fmla="*/ 1549400 w 1960034"/>
                  <a:gd name="connsiteY2" fmla="*/ 26730 h 1516864"/>
                  <a:gd name="connsiteX3" fmla="*/ 0 w 1960034"/>
                  <a:gd name="connsiteY3" fmla="*/ 56364 h 1516864"/>
                  <a:gd name="connsiteX4" fmla="*/ 1384300 w 1960034"/>
                  <a:gd name="connsiteY4" fmla="*/ 395031 h 1516864"/>
                  <a:gd name="connsiteX5" fmla="*/ 1783292 w 1960034"/>
                  <a:gd name="connsiteY5" fmla="*/ 844822 h 1516864"/>
                  <a:gd name="connsiteX6" fmla="*/ 1960034 w 1960034"/>
                  <a:gd name="connsiteY6" fmla="*/ 1516864 h 1516864"/>
                  <a:gd name="connsiteX0" fmla="*/ 1960034 w 1960034"/>
                  <a:gd name="connsiteY0" fmla="*/ 1516864 h 1537882"/>
                  <a:gd name="connsiteX1" fmla="*/ 1934633 w 1960034"/>
                  <a:gd name="connsiteY1" fmla="*/ 847997 h 1537882"/>
                  <a:gd name="connsiteX2" fmla="*/ 1549400 w 1960034"/>
                  <a:gd name="connsiteY2" fmla="*/ 26730 h 1537882"/>
                  <a:gd name="connsiteX3" fmla="*/ 0 w 1960034"/>
                  <a:gd name="connsiteY3" fmla="*/ 56364 h 1537882"/>
                  <a:gd name="connsiteX4" fmla="*/ 1384300 w 1960034"/>
                  <a:gd name="connsiteY4" fmla="*/ 395031 h 1537882"/>
                  <a:gd name="connsiteX5" fmla="*/ 1903942 w 1960034"/>
                  <a:gd name="connsiteY5" fmla="*/ 1524272 h 1537882"/>
                  <a:gd name="connsiteX6" fmla="*/ 1960034 w 1960034"/>
                  <a:gd name="connsiteY6" fmla="*/ 1516864 h 1537882"/>
                  <a:gd name="connsiteX0" fmla="*/ 1960034 w 1960034"/>
                  <a:gd name="connsiteY0" fmla="*/ 1516864 h 1536062"/>
                  <a:gd name="connsiteX1" fmla="*/ 1934633 w 1960034"/>
                  <a:gd name="connsiteY1" fmla="*/ 847997 h 1536062"/>
                  <a:gd name="connsiteX2" fmla="*/ 1549400 w 1960034"/>
                  <a:gd name="connsiteY2" fmla="*/ 26730 h 1536062"/>
                  <a:gd name="connsiteX3" fmla="*/ 0 w 1960034"/>
                  <a:gd name="connsiteY3" fmla="*/ 56364 h 1536062"/>
                  <a:gd name="connsiteX4" fmla="*/ 1384300 w 1960034"/>
                  <a:gd name="connsiteY4" fmla="*/ 395031 h 1536062"/>
                  <a:gd name="connsiteX5" fmla="*/ 1903942 w 1960034"/>
                  <a:gd name="connsiteY5" fmla="*/ 1524272 h 1536062"/>
                  <a:gd name="connsiteX6" fmla="*/ 1960034 w 1960034"/>
                  <a:gd name="connsiteY6" fmla="*/ 1516864 h 1536062"/>
                  <a:gd name="connsiteX0" fmla="*/ 2052109 w 2052109"/>
                  <a:gd name="connsiteY0" fmla="*/ 1513689 h 1536015"/>
                  <a:gd name="connsiteX1" fmla="*/ 1934633 w 2052109"/>
                  <a:gd name="connsiteY1" fmla="*/ 847997 h 1536015"/>
                  <a:gd name="connsiteX2" fmla="*/ 1549400 w 2052109"/>
                  <a:gd name="connsiteY2" fmla="*/ 26730 h 1536015"/>
                  <a:gd name="connsiteX3" fmla="*/ 0 w 2052109"/>
                  <a:gd name="connsiteY3" fmla="*/ 56364 h 1536015"/>
                  <a:gd name="connsiteX4" fmla="*/ 1384300 w 2052109"/>
                  <a:gd name="connsiteY4" fmla="*/ 395031 h 1536015"/>
                  <a:gd name="connsiteX5" fmla="*/ 1903942 w 2052109"/>
                  <a:gd name="connsiteY5" fmla="*/ 1524272 h 1536015"/>
                  <a:gd name="connsiteX6" fmla="*/ 2052109 w 2052109"/>
                  <a:gd name="connsiteY6" fmla="*/ 1513689 h 1536015"/>
                  <a:gd name="connsiteX0" fmla="*/ 2052109 w 2052109"/>
                  <a:gd name="connsiteY0" fmla="*/ 1513689 h 1536015"/>
                  <a:gd name="connsiteX1" fmla="*/ 1934633 w 2052109"/>
                  <a:gd name="connsiteY1" fmla="*/ 847997 h 1536015"/>
                  <a:gd name="connsiteX2" fmla="*/ 1549400 w 2052109"/>
                  <a:gd name="connsiteY2" fmla="*/ 26730 h 1536015"/>
                  <a:gd name="connsiteX3" fmla="*/ 0 w 2052109"/>
                  <a:gd name="connsiteY3" fmla="*/ 56364 h 1536015"/>
                  <a:gd name="connsiteX4" fmla="*/ 1384300 w 2052109"/>
                  <a:gd name="connsiteY4" fmla="*/ 395031 h 1536015"/>
                  <a:gd name="connsiteX5" fmla="*/ 1903942 w 2052109"/>
                  <a:gd name="connsiteY5" fmla="*/ 1524272 h 1536015"/>
                  <a:gd name="connsiteX6" fmla="*/ 2052109 w 2052109"/>
                  <a:gd name="connsiteY6" fmla="*/ 1513689 h 1536015"/>
                  <a:gd name="connsiteX0" fmla="*/ 2125134 w 2125134"/>
                  <a:gd name="connsiteY0" fmla="*/ 1548614 h 1548674"/>
                  <a:gd name="connsiteX1" fmla="*/ 1934633 w 2125134"/>
                  <a:gd name="connsiteY1" fmla="*/ 847997 h 1548674"/>
                  <a:gd name="connsiteX2" fmla="*/ 1549400 w 2125134"/>
                  <a:gd name="connsiteY2" fmla="*/ 26730 h 1548674"/>
                  <a:gd name="connsiteX3" fmla="*/ 0 w 2125134"/>
                  <a:gd name="connsiteY3" fmla="*/ 56364 h 1548674"/>
                  <a:gd name="connsiteX4" fmla="*/ 1384300 w 2125134"/>
                  <a:gd name="connsiteY4" fmla="*/ 395031 h 1548674"/>
                  <a:gd name="connsiteX5" fmla="*/ 1903942 w 2125134"/>
                  <a:gd name="connsiteY5" fmla="*/ 1524272 h 1548674"/>
                  <a:gd name="connsiteX6" fmla="*/ 2125134 w 2125134"/>
                  <a:gd name="connsiteY6" fmla="*/ 1548614 h 1548674"/>
                  <a:gd name="connsiteX0" fmla="*/ 2125134 w 2125134"/>
                  <a:gd name="connsiteY0" fmla="*/ 1548614 h 1642737"/>
                  <a:gd name="connsiteX1" fmla="*/ 1934633 w 2125134"/>
                  <a:gd name="connsiteY1" fmla="*/ 847997 h 1642737"/>
                  <a:gd name="connsiteX2" fmla="*/ 1549400 w 2125134"/>
                  <a:gd name="connsiteY2" fmla="*/ 26730 h 1642737"/>
                  <a:gd name="connsiteX3" fmla="*/ 0 w 2125134"/>
                  <a:gd name="connsiteY3" fmla="*/ 56364 h 1642737"/>
                  <a:gd name="connsiteX4" fmla="*/ 1384300 w 2125134"/>
                  <a:gd name="connsiteY4" fmla="*/ 395031 h 1642737"/>
                  <a:gd name="connsiteX5" fmla="*/ 1903942 w 2125134"/>
                  <a:gd name="connsiteY5" fmla="*/ 1524272 h 1642737"/>
                  <a:gd name="connsiteX6" fmla="*/ 2125134 w 2125134"/>
                  <a:gd name="connsiteY6" fmla="*/ 1548614 h 1642737"/>
                  <a:gd name="connsiteX0" fmla="*/ 2125134 w 2126535"/>
                  <a:gd name="connsiteY0" fmla="*/ 1548614 h 1642737"/>
                  <a:gd name="connsiteX1" fmla="*/ 1934633 w 2126535"/>
                  <a:gd name="connsiteY1" fmla="*/ 847997 h 1642737"/>
                  <a:gd name="connsiteX2" fmla="*/ 1549400 w 2126535"/>
                  <a:gd name="connsiteY2" fmla="*/ 26730 h 1642737"/>
                  <a:gd name="connsiteX3" fmla="*/ 0 w 2126535"/>
                  <a:gd name="connsiteY3" fmla="*/ 56364 h 1642737"/>
                  <a:gd name="connsiteX4" fmla="*/ 1384300 w 2126535"/>
                  <a:gd name="connsiteY4" fmla="*/ 395031 h 1642737"/>
                  <a:gd name="connsiteX5" fmla="*/ 1903942 w 2126535"/>
                  <a:gd name="connsiteY5" fmla="*/ 1524272 h 1642737"/>
                  <a:gd name="connsiteX6" fmla="*/ 2125134 w 2126535"/>
                  <a:gd name="connsiteY6" fmla="*/ 1548614 h 1642737"/>
                  <a:gd name="connsiteX0" fmla="*/ 2125134 w 2126535"/>
                  <a:gd name="connsiteY0" fmla="*/ 1548614 h 1587397"/>
                  <a:gd name="connsiteX1" fmla="*/ 1934633 w 2126535"/>
                  <a:gd name="connsiteY1" fmla="*/ 847997 h 1587397"/>
                  <a:gd name="connsiteX2" fmla="*/ 1549400 w 2126535"/>
                  <a:gd name="connsiteY2" fmla="*/ 26730 h 1587397"/>
                  <a:gd name="connsiteX3" fmla="*/ 0 w 2126535"/>
                  <a:gd name="connsiteY3" fmla="*/ 56364 h 1587397"/>
                  <a:gd name="connsiteX4" fmla="*/ 1384300 w 2126535"/>
                  <a:gd name="connsiteY4" fmla="*/ 395031 h 1587397"/>
                  <a:gd name="connsiteX5" fmla="*/ 1903942 w 2126535"/>
                  <a:gd name="connsiteY5" fmla="*/ 1524272 h 1587397"/>
                  <a:gd name="connsiteX6" fmla="*/ 2125134 w 2126535"/>
                  <a:gd name="connsiteY6" fmla="*/ 1548614 h 1587397"/>
                  <a:gd name="connsiteX0" fmla="*/ 2125134 w 2126535"/>
                  <a:gd name="connsiteY0" fmla="*/ 1548614 h 1553365"/>
                  <a:gd name="connsiteX1" fmla="*/ 1934633 w 2126535"/>
                  <a:gd name="connsiteY1" fmla="*/ 847997 h 1553365"/>
                  <a:gd name="connsiteX2" fmla="*/ 1549400 w 2126535"/>
                  <a:gd name="connsiteY2" fmla="*/ 26730 h 1553365"/>
                  <a:gd name="connsiteX3" fmla="*/ 0 w 2126535"/>
                  <a:gd name="connsiteY3" fmla="*/ 56364 h 1553365"/>
                  <a:gd name="connsiteX4" fmla="*/ 1384300 w 2126535"/>
                  <a:gd name="connsiteY4" fmla="*/ 395031 h 1553365"/>
                  <a:gd name="connsiteX5" fmla="*/ 1903942 w 2126535"/>
                  <a:gd name="connsiteY5" fmla="*/ 1524272 h 1553365"/>
                  <a:gd name="connsiteX6" fmla="*/ 2125134 w 2126535"/>
                  <a:gd name="connsiteY6" fmla="*/ 1548614 h 1553365"/>
                  <a:gd name="connsiteX0" fmla="*/ 2102909 w 2104498"/>
                  <a:gd name="connsiteY0" fmla="*/ 1516864 h 1527446"/>
                  <a:gd name="connsiteX1" fmla="*/ 1934633 w 2104498"/>
                  <a:gd name="connsiteY1" fmla="*/ 847997 h 1527446"/>
                  <a:gd name="connsiteX2" fmla="*/ 1549400 w 2104498"/>
                  <a:gd name="connsiteY2" fmla="*/ 26730 h 1527446"/>
                  <a:gd name="connsiteX3" fmla="*/ 0 w 2104498"/>
                  <a:gd name="connsiteY3" fmla="*/ 56364 h 1527446"/>
                  <a:gd name="connsiteX4" fmla="*/ 1384300 w 2104498"/>
                  <a:gd name="connsiteY4" fmla="*/ 395031 h 1527446"/>
                  <a:gd name="connsiteX5" fmla="*/ 1903942 w 2104498"/>
                  <a:gd name="connsiteY5" fmla="*/ 1524272 h 1527446"/>
                  <a:gd name="connsiteX6" fmla="*/ 2102909 w 2104498"/>
                  <a:gd name="connsiteY6" fmla="*/ 1516864 h 1527446"/>
                  <a:gd name="connsiteX0" fmla="*/ 1966384 w 1974442"/>
                  <a:gd name="connsiteY0" fmla="*/ 1520039 h 1529472"/>
                  <a:gd name="connsiteX1" fmla="*/ 1934633 w 1974442"/>
                  <a:gd name="connsiteY1" fmla="*/ 847997 h 1529472"/>
                  <a:gd name="connsiteX2" fmla="*/ 1549400 w 1974442"/>
                  <a:gd name="connsiteY2" fmla="*/ 26730 h 1529472"/>
                  <a:gd name="connsiteX3" fmla="*/ 0 w 1974442"/>
                  <a:gd name="connsiteY3" fmla="*/ 56364 h 1529472"/>
                  <a:gd name="connsiteX4" fmla="*/ 1384300 w 1974442"/>
                  <a:gd name="connsiteY4" fmla="*/ 395031 h 1529472"/>
                  <a:gd name="connsiteX5" fmla="*/ 1903942 w 1974442"/>
                  <a:gd name="connsiteY5" fmla="*/ 1524272 h 1529472"/>
                  <a:gd name="connsiteX6" fmla="*/ 1966384 w 1974442"/>
                  <a:gd name="connsiteY6" fmla="*/ 1520039 h 1529472"/>
                  <a:gd name="connsiteX0" fmla="*/ 1966384 w 1974442"/>
                  <a:gd name="connsiteY0" fmla="*/ 1520039 h 1529472"/>
                  <a:gd name="connsiteX1" fmla="*/ 1934633 w 1974442"/>
                  <a:gd name="connsiteY1" fmla="*/ 847997 h 1529472"/>
                  <a:gd name="connsiteX2" fmla="*/ 1549400 w 1974442"/>
                  <a:gd name="connsiteY2" fmla="*/ 26730 h 1529472"/>
                  <a:gd name="connsiteX3" fmla="*/ 0 w 1974442"/>
                  <a:gd name="connsiteY3" fmla="*/ 56364 h 1529472"/>
                  <a:gd name="connsiteX4" fmla="*/ 1384300 w 1974442"/>
                  <a:gd name="connsiteY4" fmla="*/ 395031 h 1529472"/>
                  <a:gd name="connsiteX5" fmla="*/ 1907117 w 1974442"/>
                  <a:gd name="connsiteY5" fmla="*/ 1524272 h 1529472"/>
                  <a:gd name="connsiteX6" fmla="*/ 1966384 w 1974442"/>
                  <a:gd name="connsiteY6" fmla="*/ 1520039 h 1529472"/>
                  <a:gd name="connsiteX0" fmla="*/ 1985434 w 1990719"/>
                  <a:gd name="connsiteY0" fmla="*/ 1516864 h 1527446"/>
                  <a:gd name="connsiteX1" fmla="*/ 1934633 w 1990719"/>
                  <a:gd name="connsiteY1" fmla="*/ 847997 h 1527446"/>
                  <a:gd name="connsiteX2" fmla="*/ 1549400 w 1990719"/>
                  <a:gd name="connsiteY2" fmla="*/ 26730 h 1527446"/>
                  <a:gd name="connsiteX3" fmla="*/ 0 w 1990719"/>
                  <a:gd name="connsiteY3" fmla="*/ 56364 h 1527446"/>
                  <a:gd name="connsiteX4" fmla="*/ 1384300 w 1990719"/>
                  <a:gd name="connsiteY4" fmla="*/ 395031 h 1527446"/>
                  <a:gd name="connsiteX5" fmla="*/ 1907117 w 1990719"/>
                  <a:gd name="connsiteY5" fmla="*/ 1524272 h 1527446"/>
                  <a:gd name="connsiteX6" fmla="*/ 1985434 w 1990719"/>
                  <a:gd name="connsiteY6" fmla="*/ 1516864 h 1527446"/>
                  <a:gd name="connsiteX0" fmla="*/ 1985434 w 1990719"/>
                  <a:gd name="connsiteY0" fmla="*/ 1516864 h 1530828"/>
                  <a:gd name="connsiteX1" fmla="*/ 1934633 w 1990719"/>
                  <a:gd name="connsiteY1" fmla="*/ 847997 h 1530828"/>
                  <a:gd name="connsiteX2" fmla="*/ 1549400 w 1990719"/>
                  <a:gd name="connsiteY2" fmla="*/ 26730 h 1530828"/>
                  <a:gd name="connsiteX3" fmla="*/ 0 w 1990719"/>
                  <a:gd name="connsiteY3" fmla="*/ 56364 h 1530828"/>
                  <a:gd name="connsiteX4" fmla="*/ 1384300 w 1990719"/>
                  <a:gd name="connsiteY4" fmla="*/ 395031 h 1530828"/>
                  <a:gd name="connsiteX5" fmla="*/ 1945217 w 1990719"/>
                  <a:gd name="connsiteY5" fmla="*/ 1530622 h 1530828"/>
                  <a:gd name="connsiteX6" fmla="*/ 1985434 w 1990719"/>
                  <a:gd name="connsiteY6" fmla="*/ 1516864 h 1530828"/>
                  <a:gd name="connsiteX0" fmla="*/ 1985434 w 1990719"/>
                  <a:gd name="connsiteY0" fmla="*/ 1516864 h 1530828"/>
                  <a:gd name="connsiteX1" fmla="*/ 1934633 w 1990719"/>
                  <a:gd name="connsiteY1" fmla="*/ 847997 h 1530828"/>
                  <a:gd name="connsiteX2" fmla="*/ 1549400 w 1990719"/>
                  <a:gd name="connsiteY2" fmla="*/ 26730 h 1530828"/>
                  <a:gd name="connsiteX3" fmla="*/ 0 w 1990719"/>
                  <a:gd name="connsiteY3" fmla="*/ 56364 h 1530828"/>
                  <a:gd name="connsiteX4" fmla="*/ 1384300 w 1990719"/>
                  <a:gd name="connsiteY4" fmla="*/ 395031 h 1530828"/>
                  <a:gd name="connsiteX5" fmla="*/ 1945217 w 1990719"/>
                  <a:gd name="connsiteY5" fmla="*/ 1530622 h 1530828"/>
                  <a:gd name="connsiteX6" fmla="*/ 1985434 w 1990719"/>
                  <a:gd name="connsiteY6" fmla="*/ 1516864 h 1530828"/>
                  <a:gd name="connsiteX0" fmla="*/ 1991784 w 1996500"/>
                  <a:gd name="connsiteY0" fmla="*/ 1523214 h 1533796"/>
                  <a:gd name="connsiteX1" fmla="*/ 1934633 w 1996500"/>
                  <a:gd name="connsiteY1" fmla="*/ 847997 h 1533796"/>
                  <a:gd name="connsiteX2" fmla="*/ 1549400 w 1996500"/>
                  <a:gd name="connsiteY2" fmla="*/ 26730 h 1533796"/>
                  <a:gd name="connsiteX3" fmla="*/ 0 w 1996500"/>
                  <a:gd name="connsiteY3" fmla="*/ 56364 h 1533796"/>
                  <a:gd name="connsiteX4" fmla="*/ 1384300 w 1996500"/>
                  <a:gd name="connsiteY4" fmla="*/ 395031 h 1533796"/>
                  <a:gd name="connsiteX5" fmla="*/ 1945217 w 1996500"/>
                  <a:gd name="connsiteY5" fmla="*/ 1530622 h 1533796"/>
                  <a:gd name="connsiteX6" fmla="*/ 1991784 w 1996500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1784"/>
                  <a:gd name="connsiteY0" fmla="*/ 1523214 h 1533796"/>
                  <a:gd name="connsiteX1" fmla="*/ 1934633 w 1991784"/>
                  <a:gd name="connsiteY1" fmla="*/ 847997 h 1533796"/>
                  <a:gd name="connsiteX2" fmla="*/ 1549400 w 1991784"/>
                  <a:gd name="connsiteY2" fmla="*/ 26730 h 1533796"/>
                  <a:gd name="connsiteX3" fmla="*/ 0 w 1991784"/>
                  <a:gd name="connsiteY3" fmla="*/ 56364 h 1533796"/>
                  <a:gd name="connsiteX4" fmla="*/ 1384300 w 1991784"/>
                  <a:gd name="connsiteY4" fmla="*/ 395031 h 1533796"/>
                  <a:gd name="connsiteX5" fmla="*/ 1945217 w 1991784"/>
                  <a:gd name="connsiteY5" fmla="*/ 1530622 h 1533796"/>
                  <a:gd name="connsiteX6" fmla="*/ 1991784 w 1991784"/>
                  <a:gd name="connsiteY6" fmla="*/ 1523214 h 1533796"/>
                  <a:gd name="connsiteX0" fmla="*/ 1991784 w 1999964"/>
                  <a:gd name="connsiteY0" fmla="*/ 1523214 h 1530622"/>
                  <a:gd name="connsiteX1" fmla="*/ 1934633 w 1999964"/>
                  <a:gd name="connsiteY1" fmla="*/ 847997 h 1530622"/>
                  <a:gd name="connsiteX2" fmla="*/ 1549400 w 1999964"/>
                  <a:gd name="connsiteY2" fmla="*/ 26730 h 1530622"/>
                  <a:gd name="connsiteX3" fmla="*/ 0 w 1999964"/>
                  <a:gd name="connsiteY3" fmla="*/ 56364 h 1530622"/>
                  <a:gd name="connsiteX4" fmla="*/ 1384300 w 1999964"/>
                  <a:gd name="connsiteY4" fmla="*/ 395031 h 1530622"/>
                  <a:gd name="connsiteX5" fmla="*/ 1945217 w 1999964"/>
                  <a:gd name="connsiteY5" fmla="*/ 1530622 h 1530622"/>
                  <a:gd name="connsiteX6" fmla="*/ 1991784 w 1999964"/>
                  <a:gd name="connsiteY6" fmla="*/ 1523214 h 1530622"/>
                  <a:gd name="connsiteX0" fmla="*/ 2210859 w 2219039"/>
                  <a:gd name="connsiteY0" fmla="*/ 1528116 h 1535524"/>
                  <a:gd name="connsiteX1" fmla="*/ 2153708 w 2219039"/>
                  <a:gd name="connsiteY1" fmla="*/ 852899 h 1535524"/>
                  <a:gd name="connsiteX2" fmla="*/ 1768475 w 2219039"/>
                  <a:gd name="connsiteY2" fmla="*/ 31632 h 1535524"/>
                  <a:gd name="connsiteX3" fmla="*/ 0 w 2219039"/>
                  <a:gd name="connsiteY3" fmla="*/ 39041 h 1535524"/>
                  <a:gd name="connsiteX4" fmla="*/ 1603375 w 2219039"/>
                  <a:gd name="connsiteY4" fmla="*/ 399933 h 1535524"/>
                  <a:gd name="connsiteX5" fmla="*/ 2164292 w 2219039"/>
                  <a:gd name="connsiteY5" fmla="*/ 1535524 h 1535524"/>
                  <a:gd name="connsiteX6" fmla="*/ 2210859 w 2219039"/>
                  <a:gd name="connsiteY6" fmla="*/ 1528116 h 1535524"/>
                  <a:gd name="connsiteX0" fmla="*/ 2214081 w 2222261"/>
                  <a:gd name="connsiteY0" fmla="*/ 1528116 h 1535524"/>
                  <a:gd name="connsiteX1" fmla="*/ 2156930 w 2222261"/>
                  <a:gd name="connsiteY1" fmla="*/ 852899 h 1535524"/>
                  <a:gd name="connsiteX2" fmla="*/ 1771697 w 2222261"/>
                  <a:gd name="connsiteY2" fmla="*/ 31632 h 1535524"/>
                  <a:gd name="connsiteX3" fmla="*/ 3222 w 2222261"/>
                  <a:gd name="connsiteY3" fmla="*/ 39041 h 1535524"/>
                  <a:gd name="connsiteX4" fmla="*/ 1342013 w 2222261"/>
                  <a:gd name="connsiteY4" fmla="*/ 273991 h 1535524"/>
                  <a:gd name="connsiteX5" fmla="*/ 1606597 w 2222261"/>
                  <a:gd name="connsiteY5" fmla="*/ 399933 h 1535524"/>
                  <a:gd name="connsiteX6" fmla="*/ 2167514 w 2222261"/>
                  <a:gd name="connsiteY6" fmla="*/ 1535524 h 1535524"/>
                  <a:gd name="connsiteX7" fmla="*/ 2214081 w 2222261"/>
                  <a:gd name="connsiteY7" fmla="*/ 1528116 h 1535524"/>
                  <a:gd name="connsiteX0" fmla="*/ 2229738 w 2237918"/>
                  <a:gd name="connsiteY0" fmla="*/ 1528116 h 1535524"/>
                  <a:gd name="connsiteX1" fmla="*/ 2172587 w 2237918"/>
                  <a:gd name="connsiteY1" fmla="*/ 852899 h 1535524"/>
                  <a:gd name="connsiteX2" fmla="*/ 1787354 w 2237918"/>
                  <a:gd name="connsiteY2" fmla="*/ 31632 h 1535524"/>
                  <a:gd name="connsiteX3" fmla="*/ 18879 w 2237918"/>
                  <a:gd name="connsiteY3" fmla="*/ 39041 h 1535524"/>
                  <a:gd name="connsiteX4" fmla="*/ 351195 w 2237918"/>
                  <a:gd name="connsiteY4" fmla="*/ 197791 h 1535524"/>
                  <a:gd name="connsiteX5" fmla="*/ 1622254 w 2237918"/>
                  <a:gd name="connsiteY5" fmla="*/ 399933 h 1535524"/>
                  <a:gd name="connsiteX6" fmla="*/ 2183171 w 2237918"/>
                  <a:gd name="connsiteY6" fmla="*/ 1535524 h 1535524"/>
                  <a:gd name="connsiteX7" fmla="*/ 2229738 w 2237918"/>
                  <a:gd name="connsiteY7" fmla="*/ 1528116 h 1535524"/>
                  <a:gd name="connsiteX0" fmla="*/ 2259956 w 2268136"/>
                  <a:gd name="connsiteY0" fmla="*/ 1528116 h 1535524"/>
                  <a:gd name="connsiteX1" fmla="*/ 2202805 w 2268136"/>
                  <a:gd name="connsiteY1" fmla="*/ 852899 h 1535524"/>
                  <a:gd name="connsiteX2" fmla="*/ 1817572 w 2268136"/>
                  <a:gd name="connsiteY2" fmla="*/ 31632 h 1535524"/>
                  <a:gd name="connsiteX3" fmla="*/ 49097 w 2268136"/>
                  <a:gd name="connsiteY3" fmla="*/ 39041 h 1535524"/>
                  <a:gd name="connsiteX4" fmla="*/ 216313 w 2268136"/>
                  <a:gd name="connsiteY4" fmla="*/ 169216 h 1535524"/>
                  <a:gd name="connsiteX5" fmla="*/ 1652472 w 2268136"/>
                  <a:gd name="connsiteY5" fmla="*/ 399933 h 1535524"/>
                  <a:gd name="connsiteX6" fmla="*/ 2213389 w 2268136"/>
                  <a:gd name="connsiteY6" fmla="*/ 1535524 h 1535524"/>
                  <a:gd name="connsiteX7" fmla="*/ 2259956 w 2268136"/>
                  <a:gd name="connsiteY7" fmla="*/ 1528116 h 1535524"/>
                  <a:gd name="connsiteX0" fmla="*/ 2259956 w 2268136"/>
                  <a:gd name="connsiteY0" fmla="*/ 1519069 h 1526477"/>
                  <a:gd name="connsiteX1" fmla="*/ 2202805 w 2268136"/>
                  <a:gd name="connsiteY1" fmla="*/ 843852 h 1526477"/>
                  <a:gd name="connsiteX2" fmla="*/ 1833447 w 2268136"/>
                  <a:gd name="connsiteY2" fmla="*/ 35285 h 1526477"/>
                  <a:gd name="connsiteX3" fmla="*/ 49097 w 2268136"/>
                  <a:gd name="connsiteY3" fmla="*/ 29994 h 1526477"/>
                  <a:gd name="connsiteX4" fmla="*/ 216313 w 2268136"/>
                  <a:gd name="connsiteY4" fmla="*/ 160169 h 1526477"/>
                  <a:gd name="connsiteX5" fmla="*/ 1652472 w 2268136"/>
                  <a:gd name="connsiteY5" fmla="*/ 390886 h 1526477"/>
                  <a:gd name="connsiteX6" fmla="*/ 2213389 w 2268136"/>
                  <a:gd name="connsiteY6" fmla="*/ 1526477 h 1526477"/>
                  <a:gd name="connsiteX7" fmla="*/ 2259956 w 2268136"/>
                  <a:gd name="connsiteY7" fmla="*/ 1519069 h 1526477"/>
                  <a:gd name="connsiteX0" fmla="*/ 2242558 w 2250738"/>
                  <a:gd name="connsiteY0" fmla="*/ 1519069 h 1526477"/>
                  <a:gd name="connsiteX1" fmla="*/ 2185407 w 2250738"/>
                  <a:gd name="connsiteY1" fmla="*/ 843852 h 1526477"/>
                  <a:gd name="connsiteX2" fmla="*/ 1816049 w 2250738"/>
                  <a:gd name="connsiteY2" fmla="*/ 35285 h 1526477"/>
                  <a:gd name="connsiteX3" fmla="*/ 31699 w 2250738"/>
                  <a:gd name="connsiteY3" fmla="*/ 29994 h 1526477"/>
                  <a:gd name="connsiteX4" fmla="*/ 265590 w 2250738"/>
                  <a:gd name="connsiteY4" fmla="*/ 128419 h 1526477"/>
                  <a:gd name="connsiteX5" fmla="*/ 1635074 w 2250738"/>
                  <a:gd name="connsiteY5" fmla="*/ 390886 h 1526477"/>
                  <a:gd name="connsiteX6" fmla="*/ 2195991 w 2250738"/>
                  <a:gd name="connsiteY6" fmla="*/ 1526477 h 1526477"/>
                  <a:gd name="connsiteX7" fmla="*/ 2242558 w 2250738"/>
                  <a:gd name="connsiteY7" fmla="*/ 1519069 h 1526477"/>
                  <a:gd name="connsiteX0" fmla="*/ 2242558 w 2250738"/>
                  <a:gd name="connsiteY0" fmla="*/ 1519069 h 1526477"/>
                  <a:gd name="connsiteX1" fmla="*/ 2185407 w 2250738"/>
                  <a:gd name="connsiteY1" fmla="*/ 843852 h 1526477"/>
                  <a:gd name="connsiteX2" fmla="*/ 1816049 w 2250738"/>
                  <a:gd name="connsiteY2" fmla="*/ 35285 h 1526477"/>
                  <a:gd name="connsiteX3" fmla="*/ 31699 w 2250738"/>
                  <a:gd name="connsiteY3" fmla="*/ 29994 h 1526477"/>
                  <a:gd name="connsiteX4" fmla="*/ 265590 w 2250738"/>
                  <a:gd name="connsiteY4" fmla="*/ 128419 h 1526477"/>
                  <a:gd name="connsiteX5" fmla="*/ 1635074 w 2250738"/>
                  <a:gd name="connsiteY5" fmla="*/ 390886 h 1526477"/>
                  <a:gd name="connsiteX6" fmla="*/ 2195991 w 2250738"/>
                  <a:gd name="connsiteY6" fmla="*/ 1526477 h 1526477"/>
                  <a:gd name="connsiteX7" fmla="*/ 2242558 w 2250738"/>
                  <a:gd name="connsiteY7" fmla="*/ 1519069 h 1526477"/>
                  <a:gd name="connsiteX0" fmla="*/ 2306219 w 2314399"/>
                  <a:gd name="connsiteY0" fmla="*/ 1519069 h 1526477"/>
                  <a:gd name="connsiteX1" fmla="*/ 2249068 w 2314399"/>
                  <a:gd name="connsiteY1" fmla="*/ 843852 h 1526477"/>
                  <a:gd name="connsiteX2" fmla="*/ 1879710 w 2314399"/>
                  <a:gd name="connsiteY2" fmla="*/ 35285 h 1526477"/>
                  <a:gd name="connsiteX3" fmla="*/ 95360 w 2314399"/>
                  <a:gd name="connsiteY3" fmla="*/ 29994 h 1526477"/>
                  <a:gd name="connsiteX4" fmla="*/ 160976 w 2314399"/>
                  <a:gd name="connsiteY4" fmla="*/ 115719 h 1526477"/>
                  <a:gd name="connsiteX5" fmla="*/ 1698735 w 2314399"/>
                  <a:gd name="connsiteY5" fmla="*/ 390886 h 1526477"/>
                  <a:gd name="connsiteX6" fmla="*/ 2259652 w 2314399"/>
                  <a:gd name="connsiteY6" fmla="*/ 1526477 h 1526477"/>
                  <a:gd name="connsiteX7" fmla="*/ 2306219 w 2314399"/>
                  <a:gd name="connsiteY7" fmla="*/ 1519069 h 1526477"/>
                  <a:gd name="connsiteX0" fmla="*/ 2244156 w 2252336"/>
                  <a:gd name="connsiteY0" fmla="*/ 1519069 h 1526477"/>
                  <a:gd name="connsiteX1" fmla="*/ 2187005 w 2252336"/>
                  <a:gd name="connsiteY1" fmla="*/ 843852 h 1526477"/>
                  <a:gd name="connsiteX2" fmla="*/ 1817647 w 2252336"/>
                  <a:gd name="connsiteY2" fmla="*/ 35285 h 1526477"/>
                  <a:gd name="connsiteX3" fmla="*/ 33297 w 2252336"/>
                  <a:gd name="connsiteY3" fmla="*/ 29994 h 1526477"/>
                  <a:gd name="connsiteX4" fmla="*/ 98913 w 2252336"/>
                  <a:gd name="connsiteY4" fmla="*/ 115719 h 1526477"/>
                  <a:gd name="connsiteX5" fmla="*/ 1636672 w 2252336"/>
                  <a:gd name="connsiteY5" fmla="*/ 390886 h 1526477"/>
                  <a:gd name="connsiteX6" fmla="*/ 2197589 w 2252336"/>
                  <a:gd name="connsiteY6" fmla="*/ 1526477 h 1526477"/>
                  <a:gd name="connsiteX7" fmla="*/ 2244156 w 2252336"/>
                  <a:gd name="connsiteY7" fmla="*/ 1519069 h 1526477"/>
                  <a:gd name="connsiteX0" fmla="*/ 2215163 w 2223343"/>
                  <a:gd name="connsiteY0" fmla="*/ 1519069 h 1526477"/>
                  <a:gd name="connsiteX1" fmla="*/ 2158012 w 2223343"/>
                  <a:gd name="connsiteY1" fmla="*/ 843852 h 1526477"/>
                  <a:gd name="connsiteX2" fmla="*/ 1788654 w 2223343"/>
                  <a:gd name="connsiteY2" fmla="*/ 35285 h 1526477"/>
                  <a:gd name="connsiteX3" fmla="*/ 4304 w 2223343"/>
                  <a:gd name="connsiteY3" fmla="*/ 29994 h 1526477"/>
                  <a:gd name="connsiteX4" fmla="*/ 860495 w 2223343"/>
                  <a:gd name="connsiteY4" fmla="*/ 185569 h 1526477"/>
                  <a:gd name="connsiteX5" fmla="*/ 1607679 w 2223343"/>
                  <a:gd name="connsiteY5" fmla="*/ 390886 h 1526477"/>
                  <a:gd name="connsiteX6" fmla="*/ 2168596 w 2223343"/>
                  <a:gd name="connsiteY6" fmla="*/ 1526477 h 1526477"/>
                  <a:gd name="connsiteX7" fmla="*/ 2215163 w 2223343"/>
                  <a:gd name="connsiteY7" fmla="*/ 1519069 h 1526477"/>
                  <a:gd name="connsiteX0" fmla="*/ 2241971 w 2250151"/>
                  <a:gd name="connsiteY0" fmla="*/ 1519069 h 1526477"/>
                  <a:gd name="connsiteX1" fmla="*/ 2184820 w 2250151"/>
                  <a:gd name="connsiteY1" fmla="*/ 843852 h 1526477"/>
                  <a:gd name="connsiteX2" fmla="*/ 1815462 w 2250151"/>
                  <a:gd name="connsiteY2" fmla="*/ 35285 h 1526477"/>
                  <a:gd name="connsiteX3" fmla="*/ 31112 w 2250151"/>
                  <a:gd name="connsiteY3" fmla="*/ 29994 h 1526477"/>
                  <a:gd name="connsiteX4" fmla="*/ 887303 w 2250151"/>
                  <a:gd name="connsiteY4" fmla="*/ 185569 h 1526477"/>
                  <a:gd name="connsiteX5" fmla="*/ 1634487 w 2250151"/>
                  <a:gd name="connsiteY5" fmla="*/ 390886 h 1526477"/>
                  <a:gd name="connsiteX6" fmla="*/ 2195404 w 2250151"/>
                  <a:gd name="connsiteY6" fmla="*/ 1526477 h 1526477"/>
                  <a:gd name="connsiteX7" fmla="*/ 2241971 w 2250151"/>
                  <a:gd name="connsiteY7" fmla="*/ 1519069 h 1526477"/>
                  <a:gd name="connsiteX0" fmla="*/ 2241971 w 2250151"/>
                  <a:gd name="connsiteY0" fmla="*/ 1519069 h 1526477"/>
                  <a:gd name="connsiteX1" fmla="*/ 2184820 w 2250151"/>
                  <a:gd name="connsiteY1" fmla="*/ 843852 h 1526477"/>
                  <a:gd name="connsiteX2" fmla="*/ 1815462 w 2250151"/>
                  <a:gd name="connsiteY2" fmla="*/ 35285 h 1526477"/>
                  <a:gd name="connsiteX3" fmla="*/ 31112 w 2250151"/>
                  <a:gd name="connsiteY3" fmla="*/ 29994 h 1526477"/>
                  <a:gd name="connsiteX4" fmla="*/ 887303 w 2250151"/>
                  <a:gd name="connsiteY4" fmla="*/ 185569 h 1526477"/>
                  <a:gd name="connsiteX5" fmla="*/ 1634487 w 2250151"/>
                  <a:gd name="connsiteY5" fmla="*/ 390886 h 1526477"/>
                  <a:gd name="connsiteX6" fmla="*/ 2195404 w 2250151"/>
                  <a:gd name="connsiteY6" fmla="*/ 1526477 h 1526477"/>
                  <a:gd name="connsiteX7" fmla="*/ 2241971 w 2250151"/>
                  <a:gd name="connsiteY7" fmla="*/ 1519069 h 1526477"/>
                  <a:gd name="connsiteX0" fmla="*/ 2241971 w 2250151"/>
                  <a:gd name="connsiteY0" fmla="*/ 1492926 h 1500334"/>
                  <a:gd name="connsiteX1" fmla="*/ 2184820 w 2250151"/>
                  <a:gd name="connsiteY1" fmla="*/ 817709 h 1500334"/>
                  <a:gd name="connsiteX2" fmla="*/ 1818637 w 2250151"/>
                  <a:gd name="connsiteY2" fmla="*/ 69467 h 1500334"/>
                  <a:gd name="connsiteX3" fmla="*/ 31112 w 2250151"/>
                  <a:gd name="connsiteY3" fmla="*/ 3851 h 1500334"/>
                  <a:gd name="connsiteX4" fmla="*/ 887303 w 2250151"/>
                  <a:gd name="connsiteY4" fmla="*/ 159426 h 1500334"/>
                  <a:gd name="connsiteX5" fmla="*/ 1634487 w 2250151"/>
                  <a:gd name="connsiteY5" fmla="*/ 364743 h 1500334"/>
                  <a:gd name="connsiteX6" fmla="*/ 2195404 w 2250151"/>
                  <a:gd name="connsiteY6" fmla="*/ 1500334 h 1500334"/>
                  <a:gd name="connsiteX7" fmla="*/ 2241971 w 2250151"/>
                  <a:gd name="connsiteY7" fmla="*/ 1492926 h 1500334"/>
                  <a:gd name="connsiteX0" fmla="*/ 2241971 w 2250151"/>
                  <a:gd name="connsiteY0" fmla="*/ 1492926 h 1500334"/>
                  <a:gd name="connsiteX1" fmla="*/ 2184820 w 2250151"/>
                  <a:gd name="connsiteY1" fmla="*/ 817709 h 1500334"/>
                  <a:gd name="connsiteX2" fmla="*/ 1818637 w 2250151"/>
                  <a:gd name="connsiteY2" fmla="*/ 69467 h 1500334"/>
                  <a:gd name="connsiteX3" fmla="*/ 31112 w 2250151"/>
                  <a:gd name="connsiteY3" fmla="*/ 3851 h 1500334"/>
                  <a:gd name="connsiteX4" fmla="*/ 887303 w 2250151"/>
                  <a:gd name="connsiteY4" fmla="*/ 159426 h 1500334"/>
                  <a:gd name="connsiteX5" fmla="*/ 1774187 w 2250151"/>
                  <a:gd name="connsiteY5" fmla="*/ 329818 h 1500334"/>
                  <a:gd name="connsiteX6" fmla="*/ 2195404 w 2250151"/>
                  <a:gd name="connsiteY6" fmla="*/ 1500334 h 1500334"/>
                  <a:gd name="connsiteX7" fmla="*/ 2241971 w 2250151"/>
                  <a:gd name="connsiteY7" fmla="*/ 1492926 h 1500334"/>
                  <a:gd name="connsiteX0" fmla="*/ 2233936 w 2242116"/>
                  <a:gd name="connsiteY0" fmla="*/ 1492926 h 1500334"/>
                  <a:gd name="connsiteX1" fmla="*/ 2176785 w 2242116"/>
                  <a:gd name="connsiteY1" fmla="*/ 817709 h 1500334"/>
                  <a:gd name="connsiteX2" fmla="*/ 1810602 w 2242116"/>
                  <a:gd name="connsiteY2" fmla="*/ 69467 h 1500334"/>
                  <a:gd name="connsiteX3" fmla="*/ 23077 w 2242116"/>
                  <a:gd name="connsiteY3" fmla="*/ 3851 h 1500334"/>
                  <a:gd name="connsiteX4" fmla="*/ 949118 w 2242116"/>
                  <a:gd name="connsiteY4" fmla="*/ 130851 h 1500334"/>
                  <a:gd name="connsiteX5" fmla="*/ 1766152 w 2242116"/>
                  <a:gd name="connsiteY5" fmla="*/ 329818 h 1500334"/>
                  <a:gd name="connsiteX6" fmla="*/ 2187369 w 2242116"/>
                  <a:gd name="connsiteY6" fmla="*/ 1500334 h 1500334"/>
                  <a:gd name="connsiteX7" fmla="*/ 2233936 w 2242116"/>
                  <a:gd name="connsiteY7" fmla="*/ 1492926 h 1500334"/>
                  <a:gd name="connsiteX0" fmla="*/ 2233936 w 2242116"/>
                  <a:gd name="connsiteY0" fmla="*/ 1492926 h 1500334"/>
                  <a:gd name="connsiteX1" fmla="*/ 2176785 w 2242116"/>
                  <a:gd name="connsiteY1" fmla="*/ 817709 h 1500334"/>
                  <a:gd name="connsiteX2" fmla="*/ 1810602 w 2242116"/>
                  <a:gd name="connsiteY2" fmla="*/ 69467 h 1500334"/>
                  <a:gd name="connsiteX3" fmla="*/ 23077 w 2242116"/>
                  <a:gd name="connsiteY3" fmla="*/ 3851 h 1500334"/>
                  <a:gd name="connsiteX4" fmla="*/ 949118 w 2242116"/>
                  <a:gd name="connsiteY4" fmla="*/ 130851 h 1500334"/>
                  <a:gd name="connsiteX5" fmla="*/ 1801077 w 2242116"/>
                  <a:gd name="connsiteY5" fmla="*/ 285368 h 1500334"/>
                  <a:gd name="connsiteX6" fmla="*/ 2187369 w 2242116"/>
                  <a:gd name="connsiteY6" fmla="*/ 1500334 h 1500334"/>
                  <a:gd name="connsiteX7" fmla="*/ 2233936 w 2242116"/>
                  <a:gd name="connsiteY7" fmla="*/ 1492926 h 1500334"/>
                  <a:gd name="connsiteX0" fmla="*/ 2210861 w 2219041"/>
                  <a:gd name="connsiteY0" fmla="*/ 1492926 h 1500334"/>
                  <a:gd name="connsiteX1" fmla="*/ 2153710 w 2219041"/>
                  <a:gd name="connsiteY1" fmla="*/ 817709 h 1500334"/>
                  <a:gd name="connsiteX2" fmla="*/ 1787527 w 2219041"/>
                  <a:gd name="connsiteY2" fmla="*/ 69467 h 1500334"/>
                  <a:gd name="connsiteX3" fmla="*/ 2 w 2219041"/>
                  <a:gd name="connsiteY3" fmla="*/ 3851 h 1500334"/>
                  <a:gd name="connsiteX4" fmla="*/ 1778002 w 2219041"/>
                  <a:gd name="connsiteY4" fmla="*/ 285368 h 1500334"/>
                  <a:gd name="connsiteX5" fmla="*/ 2164294 w 2219041"/>
                  <a:gd name="connsiteY5" fmla="*/ 1500334 h 1500334"/>
                  <a:gd name="connsiteX6" fmla="*/ 2210861 w 2219041"/>
                  <a:gd name="connsiteY6" fmla="*/ 1492926 h 1500334"/>
                  <a:gd name="connsiteX0" fmla="*/ 2211534 w 2219714"/>
                  <a:gd name="connsiteY0" fmla="*/ 1492926 h 1500334"/>
                  <a:gd name="connsiteX1" fmla="*/ 2154383 w 2219714"/>
                  <a:gd name="connsiteY1" fmla="*/ 817709 h 1500334"/>
                  <a:gd name="connsiteX2" fmla="*/ 1788200 w 2219714"/>
                  <a:gd name="connsiteY2" fmla="*/ 69467 h 1500334"/>
                  <a:gd name="connsiteX3" fmla="*/ 675 w 2219714"/>
                  <a:gd name="connsiteY3" fmla="*/ 3851 h 1500334"/>
                  <a:gd name="connsiteX4" fmla="*/ 1778675 w 2219714"/>
                  <a:gd name="connsiteY4" fmla="*/ 285368 h 1500334"/>
                  <a:gd name="connsiteX5" fmla="*/ 2164967 w 2219714"/>
                  <a:gd name="connsiteY5" fmla="*/ 1500334 h 1500334"/>
                  <a:gd name="connsiteX6" fmla="*/ 2211534 w 2219714"/>
                  <a:gd name="connsiteY6" fmla="*/ 1492926 h 1500334"/>
                  <a:gd name="connsiteX0" fmla="*/ 2211534 w 2219714"/>
                  <a:gd name="connsiteY0" fmla="*/ 1501068 h 1508476"/>
                  <a:gd name="connsiteX1" fmla="*/ 2154383 w 2219714"/>
                  <a:gd name="connsiteY1" fmla="*/ 825851 h 1508476"/>
                  <a:gd name="connsiteX2" fmla="*/ 1788200 w 2219714"/>
                  <a:gd name="connsiteY2" fmla="*/ 77609 h 1508476"/>
                  <a:gd name="connsiteX3" fmla="*/ 675 w 2219714"/>
                  <a:gd name="connsiteY3" fmla="*/ 11993 h 1508476"/>
                  <a:gd name="connsiteX4" fmla="*/ 1778675 w 2219714"/>
                  <a:gd name="connsiteY4" fmla="*/ 293510 h 1508476"/>
                  <a:gd name="connsiteX5" fmla="*/ 2164967 w 2219714"/>
                  <a:gd name="connsiteY5" fmla="*/ 1508476 h 1508476"/>
                  <a:gd name="connsiteX6" fmla="*/ 2211534 w 2219714"/>
                  <a:gd name="connsiteY6" fmla="*/ 1501068 h 1508476"/>
                  <a:gd name="connsiteX0" fmla="*/ 2211554 w 2219734"/>
                  <a:gd name="connsiteY0" fmla="*/ 1501068 h 1508476"/>
                  <a:gd name="connsiteX1" fmla="*/ 2154403 w 2219734"/>
                  <a:gd name="connsiteY1" fmla="*/ 825851 h 1508476"/>
                  <a:gd name="connsiteX2" fmla="*/ 1788220 w 2219734"/>
                  <a:gd name="connsiteY2" fmla="*/ 77609 h 1508476"/>
                  <a:gd name="connsiteX3" fmla="*/ 695 w 2219734"/>
                  <a:gd name="connsiteY3" fmla="*/ 11993 h 1508476"/>
                  <a:gd name="connsiteX4" fmla="*/ 1737420 w 2219734"/>
                  <a:gd name="connsiteY4" fmla="*/ 236360 h 1508476"/>
                  <a:gd name="connsiteX5" fmla="*/ 2164987 w 2219734"/>
                  <a:gd name="connsiteY5" fmla="*/ 1508476 h 1508476"/>
                  <a:gd name="connsiteX6" fmla="*/ 2211554 w 2219734"/>
                  <a:gd name="connsiteY6" fmla="*/ 1501068 h 1508476"/>
                  <a:gd name="connsiteX0" fmla="*/ 2211575 w 2219755"/>
                  <a:gd name="connsiteY0" fmla="*/ 1501068 h 1508476"/>
                  <a:gd name="connsiteX1" fmla="*/ 2154424 w 2219755"/>
                  <a:gd name="connsiteY1" fmla="*/ 825851 h 1508476"/>
                  <a:gd name="connsiteX2" fmla="*/ 1788241 w 2219755"/>
                  <a:gd name="connsiteY2" fmla="*/ 77609 h 1508476"/>
                  <a:gd name="connsiteX3" fmla="*/ 716 w 2219755"/>
                  <a:gd name="connsiteY3" fmla="*/ 11993 h 1508476"/>
                  <a:gd name="connsiteX4" fmla="*/ 1737441 w 2219755"/>
                  <a:gd name="connsiteY4" fmla="*/ 236360 h 1508476"/>
                  <a:gd name="connsiteX5" fmla="*/ 2165008 w 2219755"/>
                  <a:gd name="connsiteY5" fmla="*/ 1508476 h 1508476"/>
                  <a:gd name="connsiteX6" fmla="*/ 2211575 w 2219755"/>
                  <a:gd name="connsiteY6" fmla="*/ 1501068 h 1508476"/>
                  <a:gd name="connsiteX0" fmla="*/ 2211558 w 2211558"/>
                  <a:gd name="connsiteY0" fmla="*/ 1501068 h 1501068"/>
                  <a:gd name="connsiteX1" fmla="*/ 2154407 w 2211558"/>
                  <a:gd name="connsiteY1" fmla="*/ 825851 h 1501068"/>
                  <a:gd name="connsiteX2" fmla="*/ 1788224 w 2211558"/>
                  <a:gd name="connsiteY2" fmla="*/ 77609 h 1501068"/>
                  <a:gd name="connsiteX3" fmla="*/ 699 w 2211558"/>
                  <a:gd name="connsiteY3" fmla="*/ 11993 h 1501068"/>
                  <a:gd name="connsiteX4" fmla="*/ 1737424 w 2211558"/>
                  <a:gd name="connsiteY4" fmla="*/ 236360 h 1501068"/>
                  <a:gd name="connsiteX5" fmla="*/ 2211558 w 2211558"/>
                  <a:gd name="connsiteY5" fmla="*/ 1501068 h 1501068"/>
                  <a:gd name="connsiteX0" fmla="*/ 2195682 w 2195682"/>
                  <a:gd name="connsiteY0" fmla="*/ 1504243 h 1504243"/>
                  <a:gd name="connsiteX1" fmla="*/ 2154406 w 2195682"/>
                  <a:gd name="connsiteY1" fmla="*/ 825851 h 1504243"/>
                  <a:gd name="connsiteX2" fmla="*/ 1788223 w 2195682"/>
                  <a:gd name="connsiteY2" fmla="*/ 77609 h 1504243"/>
                  <a:gd name="connsiteX3" fmla="*/ 698 w 2195682"/>
                  <a:gd name="connsiteY3" fmla="*/ 11993 h 1504243"/>
                  <a:gd name="connsiteX4" fmla="*/ 1737423 w 2195682"/>
                  <a:gd name="connsiteY4" fmla="*/ 236360 h 1504243"/>
                  <a:gd name="connsiteX5" fmla="*/ 2195682 w 2195682"/>
                  <a:gd name="connsiteY5" fmla="*/ 1504243 h 1504243"/>
                  <a:gd name="connsiteX0" fmla="*/ 2195682 w 2196520"/>
                  <a:gd name="connsiteY0" fmla="*/ 1504243 h 1504243"/>
                  <a:gd name="connsiteX1" fmla="*/ 1788223 w 2196520"/>
                  <a:gd name="connsiteY1" fmla="*/ 77609 h 1504243"/>
                  <a:gd name="connsiteX2" fmla="*/ 698 w 2196520"/>
                  <a:gd name="connsiteY2" fmla="*/ 11993 h 1504243"/>
                  <a:gd name="connsiteX3" fmla="*/ 1737423 w 2196520"/>
                  <a:gd name="connsiteY3" fmla="*/ 236360 h 1504243"/>
                  <a:gd name="connsiteX4" fmla="*/ 2195682 w 2196520"/>
                  <a:gd name="connsiteY4" fmla="*/ 1504243 h 1504243"/>
                  <a:gd name="connsiteX0" fmla="*/ 2195682 w 2199038"/>
                  <a:gd name="connsiteY0" fmla="*/ 1501763 h 1501763"/>
                  <a:gd name="connsiteX1" fmla="*/ 1858073 w 2199038"/>
                  <a:gd name="connsiteY1" fmla="*/ 91004 h 1501763"/>
                  <a:gd name="connsiteX2" fmla="*/ 698 w 2199038"/>
                  <a:gd name="connsiteY2" fmla="*/ 9513 h 1501763"/>
                  <a:gd name="connsiteX3" fmla="*/ 1737423 w 2199038"/>
                  <a:gd name="connsiteY3" fmla="*/ 233880 h 1501763"/>
                  <a:gd name="connsiteX4" fmla="*/ 2195682 w 2199038"/>
                  <a:gd name="connsiteY4" fmla="*/ 1501763 h 1501763"/>
                  <a:gd name="connsiteX0" fmla="*/ 2195682 w 2196354"/>
                  <a:gd name="connsiteY0" fmla="*/ 1501763 h 1501763"/>
                  <a:gd name="connsiteX1" fmla="*/ 1858073 w 2196354"/>
                  <a:gd name="connsiteY1" fmla="*/ 91004 h 1501763"/>
                  <a:gd name="connsiteX2" fmla="*/ 698 w 2196354"/>
                  <a:gd name="connsiteY2" fmla="*/ 9513 h 1501763"/>
                  <a:gd name="connsiteX3" fmla="*/ 1737423 w 2196354"/>
                  <a:gd name="connsiteY3" fmla="*/ 233880 h 1501763"/>
                  <a:gd name="connsiteX4" fmla="*/ 2195682 w 2196354"/>
                  <a:gd name="connsiteY4" fmla="*/ 1501763 h 1501763"/>
                  <a:gd name="connsiteX0" fmla="*/ 2195682 w 2196539"/>
                  <a:gd name="connsiteY0" fmla="*/ 1501763 h 1501763"/>
                  <a:gd name="connsiteX1" fmla="*/ 1858073 w 2196539"/>
                  <a:gd name="connsiteY1" fmla="*/ 91004 h 1501763"/>
                  <a:gd name="connsiteX2" fmla="*/ 698 w 2196539"/>
                  <a:gd name="connsiteY2" fmla="*/ 9513 h 1501763"/>
                  <a:gd name="connsiteX3" fmla="*/ 1737423 w 2196539"/>
                  <a:gd name="connsiteY3" fmla="*/ 233880 h 1501763"/>
                  <a:gd name="connsiteX4" fmla="*/ 2195682 w 2196539"/>
                  <a:gd name="connsiteY4" fmla="*/ 1501763 h 1501763"/>
                  <a:gd name="connsiteX0" fmla="*/ 2195643 w 2196500"/>
                  <a:gd name="connsiteY0" fmla="*/ 1501763 h 1501763"/>
                  <a:gd name="connsiteX1" fmla="*/ 1858034 w 2196500"/>
                  <a:gd name="connsiteY1" fmla="*/ 91004 h 1501763"/>
                  <a:gd name="connsiteX2" fmla="*/ 659 w 2196500"/>
                  <a:gd name="connsiteY2" fmla="*/ 9513 h 1501763"/>
                  <a:gd name="connsiteX3" fmla="*/ 1823109 w 2196500"/>
                  <a:gd name="connsiteY3" fmla="*/ 341830 h 1501763"/>
                  <a:gd name="connsiteX4" fmla="*/ 2195643 w 2196500"/>
                  <a:gd name="connsiteY4" fmla="*/ 1501763 h 1501763"/>
                  <a:gd name="connsiteX0" fmla="*/ 2195643 w 2242332"/>
                  <a:gd name="connsiteY0" fmla="*/ 1501763 h 1501763"/>
                  <a:gd name="connsiteX1" fmla="*/ 1858034 w 2242332"/>
                  <a:gd name="connsiteY1" fmla="*/ 91004 h 1501763"/>
                  <a:gd name="connsiteX2" fmla="*/ 659 w 2242332"/>
                  <a:gd name="connsiteY2" fmla="*/ 9513 h 1501763"/>
                  <a:gd name="connsiteX3" fmla="*/ 1823109 w 2242332"/>
                  <a:gd name="connsiteY3" fmla="*/ 341830 h 1501763"/>
                  <a:gd name="connsiteX4" fmla="*/ 2195643 w 2242332"/>
                  <a:gd name="connsiteY4" fmla="*/ 1501763 h 1501763"/>
                  <a:gd name="connsiteX0" fmla="*/ 2195643 w 2196530"/>
                  <a:gd name="connsiteY0" fmla="*/ 1527096 h 1527096"/>
                  <a:gd name="connsiteX1" fmla="*/ 1858034 w 2196530"/>
                  <a:gd name="connsiteY1" fmla="*/ 116337 h 1527096"/>
                  <a:gd name="connsiteX2" fmla="*/ 659 w 2196530"/>
                  <a:gd name="connsiteY2" fmla="*/ 34846 h 1527096"/>
                  <a:gd name="connsiteX3" fmla="*/ 1823109 w 2196530"/>
                  <a:gd name="connsiteY3" fmla="*/ 367163 h 1527096"/>
                  <a:gd name="connsiteX4" fmla="*/ 2195643 w 2196530"/>
                  <a:gd name="connsiteY4" fmla="*/ 1527096 h 152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6530" h="1527096">
                    <a:moveTo>
                      <a:pt x="2195643" y="1527096"/>
                    </a:moveTo>
                    <a:cubicBezTo>
                      <a:pt x="2204110" y="1500638"/>
                      <a:pt x="2156484" y="288492"/>
                      <a:pt x="1858034" y="116337"/>
                    </a:cubicBezTo>
                    <a:cubicBezTo>
                      <a:pt x="1559584" y="-55818"/>
                      <a:pt x="40876" y="5918"/>
                      <a:pt x="659" y="34846"/>
                    </a:cubicBezTo>
                    <a:cubicBezTo>
                      <a:pt x="-35853" y="248629"/>
                      <a:pt x="1457279" y="118455"/>
                      <a:pt x="1823109" y="367163"/>
                    </a:cubicBezTo>
                    <a:cubicBezTo>
                      <a:pt x="2188939" y="615871"/>
                      <a:pt x="2126146" y="1428848"/>
                      <a:pt x="2195643" y="1527096"/>
                    </a:cubicBezTo>
                    <a:close/>
                  </a:path>
                </a:pathLst>
              </a:cu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73738" y="5180272"/>
                <a:ext cx="106600" cy="106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26767" y="4874739"/>
                <a:ext cx="567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H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O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41421" y="4196490"/>
                <a:ext cx="20345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BIF (Fe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O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 + Fe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O</a:t>
                </a:r>
                <a:r>
                  <a:rPr lang="en-US" sz="1600" baseline="-25000" dirty="0" smtClean="0"/>
                  <a:t>4</a:t>
                </a:r>
                <a:r>
                  <a:rPr lang="en-US" sz="1600" dirty="0" smtClean="0"/>
                  <a:t>)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3580338" y="5300267"/>
                <a:ext cx="75410" cy="22260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218713" y="6030484"/>
                <a:ext cx="530915" cy="3077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2+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13419" y="6030484"/>
                <a:ext cx="460382" cy="3077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30000" dirty="0" smtClean="0"/>
                  <a:t>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3746739">
                <a:off x="-3258" y="4712592"/>
                <a:ext cx="2337348" cy="2311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err="1" smtClean="0"/>
                  <a:t>Fe,Ni</a:t>
                </a:r>
                <a:r>
                  <a:rPr lang="en-US" sz="1400" dirty="0" smtClean="0"/>
                  <a:t> + (O,S,P,N)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 rot="2670500">
              <a:off x="-979670" y="2708499"/>
              <a:ext cx="4882098" cy="4828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prstTxWarp prst="textArchUp">
                <a:avLst>
                  <a:gd name="adj" fmla="val 13959752"/>
                </a:avLst>
              </a:prstTxWarp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)O, 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)(</a:t>
              </a:r>
              <a:r>
                <a:rPr lang="en-US" sz="1400" dirty="0" err="1" smtClean="0"/>
                <a:t>Si,Al</a:t>
              </a:r>
              <a:r>
                <a:rPr lang="en-US" sz="1400" dirty="0" smtClean="0"/>
                <a:t>)O</a:t>
              </a:r>
              <a:r>
                <a:rPr lang="en-US" sz="1400" baseline="-25000" dirty="0"/>
                <a:t>3</a:t>
              </a:r>
              <a:endParaRPr lang="en-US" sz="1400" baseline="-25000" dirty="0" smtClean="0"/>
            </a:p>
          </p:txBody>
        </p:sp>
      </p:grpSp>
      <p:pic>
        <p:nvPicPr>
          <p:cNvPr id="19" name="Picture 18" descr="http://www.nature.com/nature/journal/v434/n7031/images/nature03430-f2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05" y="4591627"/>
            <a:ext cx="2928690" cy="17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Iron oxides in the Earth’s deep interiors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82" b="59945"/>
          <a:stretch/>
        </p:blipFill>
        <p:spPr bwMode="auto">
          <a:xfrm>
            <a:off x="6180348" y="3098736"/>
            <a:ext cx="2754547" cy="149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8389" y="1007099"/>
            <a:ext cx="4842063" cy="20313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Oxides of iron: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are present in the Earth’s deep interiors (mainly Fe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),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can be delivered by </a:t>
            </a:r>
            <a:r>
              <a:rPr lang="en-US" sz="1400" dirty="0" err="1" smtClean="0"/>
              <a:t>subducting</a:t>
            </a:r>
            <a:r>
              <a:rPr lang="en-US" sz="1400" dirty="0" smtClean="0"/>
              <a:t> slabs (banded iron formations),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can form during reaction with water from </a:t>
            </a:r>
            <a:r>
              <a:rPr lang="en-US" sz="1400" dirty="0" err="1" smtClean="0"/>
              <a:t>subducted</a:t>
            </a:r>
            <a:r>
              <a:rPr lang="en-US" sz="1400" dirty="0"/>
              <a:t> </a:t>
            </a:r>
            <a:r>
              <a:rPr lang="en-US" sz="1400" dirty="0" smtClean="0"/>
              <a:t>hydrous minerals on the border with core (D’’ layer).</a:t>
            </a:r>
          </a:p>
          <a:p>
            <a:endParaRPr lang="en-US" sz="1400" dirty="0"/>
          </a:p>
          <a:p>
            <a:r>
              <a:rPr lang="en-US" sz="1400" b="1" dirty="0" smtClean="0"/>
              <a:t>Fe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 and Fe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O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 may decompose at the conditions of the Earth’s lower mantle producing oxygen fluids </a:t>
            </a:r>
          </a:p>
        </p:txBody>
      </p:sp>
    </p:spTree>
    <p:extLst>
      <p:ext uri="{BB962C8B-B14F-4D97-AF65-F5344CB8AC3E}">
        <p14:creationId xmlns:p14="http://schemas.microsoft.com/office/powerpoint/2010/main" val="36187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50952"/>
          <a:stretch/>
        </p:blipFill>
        <p:spPr>
          <a:xfrm>
            <a:off x="4260010" y="1380043"/>
            <a:ext cx="2695750" cy="22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76" y="4153314"/>
            <a:ext cx="3153926" cy="225266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495972" y="5887570"/>
            <a:ext cx="627208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FeO7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512684" y="528785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FeO8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87791" y="5438724"/>
            <a:ext cx="226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Fe</a:t>
            </a:r>
            <a:r>
              <a:rPr lang="en-US" b="1" baseline="30000" dirty="0" smtClean="0"/>
              <a:t>2+</a:t>
            </a:r>
            <a:r>
              <a:rPr lang="en-US" b="1" baseline="-25000" dirty="0" smtClean="0"/>
              <a:t>2</a:t>
            </a:r>
            <a:r>
              <a:rPr lang="en-US" b="1" dirty="0" smtClean="0"/>
              <a:t>Fe</a:t>
            </a:r>
            <a:r>
              <a:rPr lang="en-US" b="1" baseline="30000" dirty="0"/>
              <a:t>3</a:t>
            </a:r>
            <a:r>
              <a:rPr lang="en-US" b="1" baseline="30000" dirty="0" smtClean="0"/>
              <a:t>+</a:t>
            </a:r>
            <a:r>
              <a:rPr lang="en-US" b="1" baseline="-25000" dirty="0" smtClean="0"/>
              <a:t>2</a:t>
            </a:r>
            <a:r>
              <a:rPr lang="en-US" b="1" dirty="0" smtClean="0"/>
              <a:t>C</a:t>
            </a:r>
            <a:r>
              <a:rPr lang="en-US" b="1" baseline="-25000" dirty="0" smtClean="0"/>
              <a:t>4</a:t>
            </a:r>
            <a:r>
              <a:rPr lang="en-US" b="1" dirty="0" smtClean="0"/>
              <a:t>O</a:t>
            </a:r>
            <a:r>
              <a:rPr lang="en-US" b="1" baseline="-25000" dirty="0" smtClean="0"/>
              <a:t>13</a:t>
            </a:r>
            <a:r>
              <a:rPr lang="en-US" b="1" dirty="0" smtClean="0"/>
              <a:t> </a:t>
            </a:r>
          </a:p>
          <a:p>
            <a:pPr algn="just"/>
            <a:r>
              <a:rPr lang="en-US" b="1" dirty="0" smtClean="0"/>
              <a:t>Ba</a:t>
            </a:r>
            <a:r>
              <a:rPr lang="en-US" b="1" baseline="-25000" dirty="0"/>
              <a:t>2</a:t>
            </a:r>
            <a:r>
              <a:rPr lang="en-US" b="1" dirty="0" smtClean="0"/>
              <a:t>Gd</a:t>
            </a:r>
            <a:r>
              <a:rPr lang="en-US" b="1" baseline="-25000" dirty="0" smtClean="0"/>
              <a:t>2</a:t>
            </a:r>
            <a:r>
              <a:rPr lang="en-US" b="1" dirty="0" smtClean="0"/>
              <a:t>C</a:t>
            </a:r>
            <a:r>
              <a:rPr lang="en-US" b="1" baseline="-25000" dirty="0" smtClean="0"/>
              <a:t>4</a:t>
            </a:r>
            <a:r>
              <a:rPr lang="en-US" b="1" dirty="0" smtClean="0"/>
              <a:t>O</a:t>
            </a:r>
            <a:r>
              <a:rPr lang="en-US" b="1" baseline="-25000" dirty="0" smtClean="0"/>
              <a:t>13 </a:t>
            </a:r>
            <a:r>
              <a:rPr lang="en-US" b="1" dirty="0" smtClean="0"/>
              <a:t>-type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466" y="3695955"/>
            <a:ext cx="430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4Fe + 4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+ 6.5O</a:t>
            </a:r>
            <a:r>
              <a:rPr lang="en-US" sz="2400" baseline="-25000" dirty="0"/>
              <a:t>2 </a:t>
            </a:r>
            <a:r>
              <a:rPr lang="en-US" sz="2400" dirty="0">
                <a:sym typeface="Wingdings" panose="05000000000000000000" pitchFamily="2" charset="2"/>
              </a:rPr>
              <a:t> Fe</a:t>
            </a:r>
            <a:r>
              <a:rPr lang="en-US" sz="2400" baseline="-25000" dirty="0">
                <a:sym typeface="Wingdings" panose="05000000000000000000" pitchFamily="2" charset="2"/>
              </a:rPr>
              <a:t>4</a:t>
            </a:r>
            <a:r>
              <a:rPr lang="en-US" sz="2400" dirty="0">
                <a:sym typeface="Wingdings" panose="05000000000000000000" pitchFamily="2" charset="2"/>
              </a:rPr>
              <a:t>C</a:t>
            </a:r>
            <a:r>
              <a:rPr lang="en-US" sz="2400" baseline="-25000" dirty="0">
                <a:sym typeface="Wingdings" panose="05000000000000000000" pitchFamily="2" charset="2"/>
              </a:rPr>
              <a:t>4</a:t>
            </a: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baseline="-25000" dirty="0">
                <a:sym typeface="Wingdings" panose="05000000000000000000" pitchFamily="2" charset="2"/>
              </a:rPr>
              <a:t>13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55760" y="4586120"/>
            <a:ext cx="2448272" cy="512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13</a:t>
            </a:r>
            <a:r>
              <a:rPr lang="en-US" sz="1800" baseline="30000" dirty="0" smtClean="0"/>
              <a:t>10-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with CO4 tetrahedra</a:t>
            </a:r>
            <a:endParaRPr lang="en-US" sz="18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18466" y="1380043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4Fe + </a:t>
            </a:r>
            <a:r>
              <a:rPr lang="en-US" sz="2400" dirty="0" smtClean="0"/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6O</a:t>
            </a:r>
            <a:r>
              <a:rPr lang="en-US" sz="2400" baseline="-25000" dirty="0" smtClean="0"/>
              <a:t>2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Fe</a:t>
            </a:r>
            <a:r>
              <a:rPr lang="en-US" sz="2400" baseline="-25000" dirty="0" smtClean="0">
                <a:sym typeface="Wingdings" panose="05000000000000000000" pitchFamily="2" charset="2"/>
              </a:rPr>
              <a:t>4</a:t>
            </a:r>
            <a:r>
              <a:rPr lang="en-US" sz="2400" dirty="0" smtClean="0">
                <a:sym typeface="Wingdings" panose="05000000000000000000" pitchFamily="2" charset="2"/>
              </a:rPr>
              <a:t>C</a:t>
            </a:r>
            <a:r>
              <a:rPr lang="en-US" sz="2400" baseline="-25000" dirty="0" smtClean="0"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sym typeface="Wingdings" panose="05000000000000000000" pitchFamily="2" charset="2"/>
              </a:rPr>
              <a:t>O</a:t>
            </a:r>
            <a:r>
              <a:rPr lang="en-US" sz="2400" baseline="-25000" dirty="0" smtClean="0">
                <a:sym typeface="Wingdings" panose="05000000000000000000" pitchFamily="2" charset="2"/>
              </a:rPr>
              <a:t>12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966770" y="975623"/>
            <a:ext cx="1978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Fe</a:t>
            </a:r>
            <a:r>
              <a:rPr lang="en-US" b="1" baseline="30000" dirty="0" smtClean="0"/>
              <a:t>3+</a:t>
            </a:r>
            <a:r>
              <a:rPr lang="en-US" b="1" baseline="-25000" dirty="0" smtClean="0"/>
              <a:t>4</a:t>
            </a:r>
            <a:r>
              <a:rPr lang="en-US" b="1" dirty="0" smtClean="0"/>
              <a:t>C</a:t>
            </a:r>
            <a:r>
              <a:rPr lang="en-US" b="1" baseline="-25000" dirty="0" smtClean="0"/>
              <a:t>3</a:t>
            </a:r>
            <a:r>
              <a:rPr lang="en-US" b="1" dirty="0" smtClean="0"/>
              <a:t>O</a:t>
            </a:r>
            <a:r>
              <a:rPr lang="en-US" b="1" baseline="-25000" dirty="0" smtClean="0"/>
              <a:t>12</a:t>
            </a:r>
            <a:r>
              <a:rPr lang="en-US" b="1" dirty="0" smtClean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8466" y="101116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60 GPa, 3000 K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310316" y="3308776"/>
            <a:ext cx="2888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105 GPa, 3000 K</a:t>
            </a:r>
            <a:endParaRPr 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9581" r="26505" b="48277"/>
          <a:stretch/>
        </p:blipFill>
        <p:spPr>
          <a:xfrm>
            <a:off x="6945488" y="1100681"/>
            <a:ext cx="1722970" cy="2391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6923" r="5113" b="18026"/>
          <a:stretch/>
        </p:blipFill>
        <p:spPr>
          <a:xfrm>
            <a:off x="6644009" y="5287859"/>
            <a:ext cx="1727591" cy="9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12" grpId="0"/>
      <p:bldP spid="20" grpId="0"/>
      <p:bldP spid="22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HP-iron carbonates from FeCO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1492" y="154230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12</a:t>
            </a:r>
            <a:r>
              <a:rPr lang="en-US" dirty="0"/>
              <a:t> + Fe</a:t>
            </a:r>
            <a:r>
              <a:rPr lang="en-US" baseline="-25000" dirty="0"/>
              <a:t>13</a:t>
            </a:r>
            <a:r>
              <a:rPr lang="en-US" dirty="0"/>
              <a:t>O</a:t>
            </a:r>
            <a:r>
              <a:rPr lang="en-US" baseline="-25000" dirty="0"/>
              <a:t>19</a:t>
            </a:r>
            <a:r>
              <a:rPr lang="en-US" dirty="0"/>
              <a:t> + unreacted </a:t>
            </a:r>
            <a:r>
              <a:rPr lang="en-US" dirty="0" smtClean="0"/>
              <a:t>FeCO</a:t>
            </a:r>
            <a:r>
              <a:rPr lang="en-US" baseline="-25000" dirty="0" smtClean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26" y="1122056"/>
            <a:ext cx="3138382" cy="2635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90" y="3877647"/>
            <a:ext cx="3133818" cy="2668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0952"/>
          <a:stretch/>
        </p:blipFill>
        <p:spPr>
          <a:xfrm>
            <a:off x="0" y="2055158"/>
            <a:ext cx="1533334" cy="1290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9" y="4590928"/>
            <a:ext cx="1293395" cy="923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8466" y="101116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104 GPa, 1900 </a:t>
            </a:r>
            <a:r>
              <a:rPr lang="en-US" sz="2400" b="1" dirty="0"/>
              <a:t>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826" y="3694689"/>
            <a:ext cx="3992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97 GPa, 3100 </a:t>
            </a:r>
            <a:r>
              <a:rPr lang="en-US" sz="2400" b="1" dirty="0"/>
              <a:t>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0569"/>
            <a:ext cx="1519754" cy="11392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8084" y="41619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O</a:t>
            </a:r>
            <a:r>
              <a:rPr lang="en-US" baseline="-25000" dirty="0"/>
              <a:t>13</a:t>
            </a:r>
            <a:r>
              <a:rPr lang="en-US" dirty="0"/>
              <a:t> + unreacted FeCO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4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carbonates in deep Earth’s interiors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332" y="4360392"/>
            <a:ext cx="85053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333333"/>
                </a:solidFill>
                <a:latin typeface="Helvetica Neue"/>
              </a:rPr>
              <a:t>Fe</a:t>
            </a:r>
            <a:r>
              <a:rPr lang="en-US" sz="1600" b="1" baseline="-25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b="1" dirty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sz="1600" b="1" baseline="-25000" dirty="0">
                <a:solidFill>
                  <a:srgbClr val="333333"/>
                </a:solidFill>
                <a:latin typeface="Helvetica Neue"/>
              </a:rPr>
              <a:t>3</a:t>
            </a:r>
            <a:r>
              <a:rPr lang="en-US" sz="1600" b="1" dirty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sz="1600" b="1" baseline="-25000" dirty="0">
                <a:solidFill>
                  <a:srgbClr val="333333"/>
                </a:solidFill>
                <a:latin typeface="Helvetica Neue"/>
              </a:rPr>
              <a:t>12</a:t>
            </a:r>
            <a:r>
              <a:rPr lang="en-US" sz="1600" b="1" dirty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en-US" sz="1600" b="1" dirty="0" smtClean="0">
                <a:solidFill>
                  <a:srgbClr val="333333"/>
                </a:solidFill>
                <a:latin typeface="Helvetica Neue"/>
              </a:rPr>
              <a:t>Fe</a:t>
            </a:r>
            <a:r>
              <a:rPr lang="en-US" sz="1600" b="1" baseline="-25000" dirty="0" smtClean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b="1" dirty="0" smtClean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sz="1600" b="1" baseline="-25000" dirty="0" smtClean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b="1" dirty="0" smtClean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sz="1600" b="1" baseline="-25000" dirty="0" smtClean="0">
                <a:solidFill>
                  <a:srgbClr val="333333"/>
                </a:solidFill>
                <a:latin typeface="Helvetica Neue"/>
              </a:rPr>
              <a:t>13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Fe</a:t>
            </a:r>
            <a:r>
              <a:rPr lang="en-US" sz="1600" baseline="-25000" dirty="0" smtClean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sz="1600" baseline="-25000" dirty="0" smtClean="0">
                <a:solidFill>
                  <a:srgbClr val="333333"/>
                </a:solidFill>
                <a:latin typeface="Helvetica Neue"/>
              </a:rPr>
              <a:t>3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sz="1600" baseline="-25000" dirty="0" smtClean="0">
                <a:solidFill>
                  <a:srgbClr val="333333"/>
                </a:solidFill>
                <a:latin typeface="Helvetica Neue"/>
              </a:rPr>
              <a:t>12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 and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Fe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13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are also obtained after laser heating of FeCO</a:t>
            </a:r>
            <a:r>
              <a:rPr lang="en-US" sz="1600" baseline="-25000" dirty="0" smtClean="0">
                <a:solidFill>
                  <a:srgbClr val="333333"/>
                </a:solidFill>
                <a:latin typeface="Helvetica Neue"/>
              </a:rPr>
              <a:t>3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 at high-pressure.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Fe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4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O</a:t>
            </a:r>
            <a:r>
              <a:rPr lang="en-US" sz="1600" baseline="-25000" dirty="0">
                <a:solidFill>
                  <a:srgbClr val="333333"/>
                </a:solidFill>
                <a:latin typeface="Helvetica Neue"/>
              </a:rPr>
              <a:t>13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 keeps its structure at pressures along the entire </a:t>
            </a:r>
            <a:r>
              <a:rPr lang="en-US" sz="1600" dirty="0" err="1" smtClean="0">
                <a:solidFill>
                  <a:srgbClr val="333333"/>
                </a:solidFill>
                <a:latin typeface="Helvetica Neue"/>
              </a:rPr>
              <a:t>geotherm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 to depths of at least 2500 km, which is close to the boundary between the mantle and the core.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Self-oxidation-reduction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reactions can preserve carbonates in the Earth's lower mantle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23896" y="6199977"/>
            <a:ext cx="9414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Helvetica Neue"/>
              </a:rPr>
              <a:t>Cerantola </a:t>
            </a:r>
            <a:r>
              <a:rPr lang="en-US" sz="1200" i="1" dirty="0" smtClean="0">
                <a:solidFill>
                  <a:srgbClr val="333333"/>
                </a:solidFill>
                <a:latin typeface="Helvetica Neue"/>
              </a:rPr>
              <a:t>et al.</a:t>
            </a:r>
            <a:r>
              <a:rPr lang="en-US" sz="12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sz="1200" b="1" dirty="0">
                <a:solidFill>
                  <a:srgbClr val="333333"/>
                </a:solidFill>
                <a:latin typeface="Helvetica Neue"/>
              </a:rPr>
              <a:t>Stability of iron-bearing carbonates in the deep Earth’s interior</a:t>
            </a:r>
            <a:r>
              <a:rPr lang="en-US" sz="1200" dirty="0">
                <a:solidFill>
                  <a:srgbClr val="333333"/>
                </a:solidFill>
                <a:latin typeface="Helvetica Neue"/>
              </a:rPr>
              <a:t>. </a:t>
            </a:r>
            <a:r>
              <a:rPr lang="en-US" sz="1200" i="1" dirty="0">
                <a:solidFill>
                  <a:srgbClr val="333333"/>
                </a:solidFill>
                <a:latin typeface="Helvetica Neue"/>
              </a:rPr>
              <a:t>Nature Communications</a:t>
            </a:r>
            <a:r>
              <a:rPr lang="en-US" sz="1200" dirty="0">
                <a:solidFill>
                  <a:srgbClr val="333333"/>
                </a:solidFill>
                <a:latin typeface="Helvetica Neue"/>
              </a:rPr>
              <a:t>, 2017; 8: 15960 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6" y="1006834"/>
            <a:ext cx="6578693" cy="3147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52120" y="1006834"/>
            <a:ext cx="3240360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333333"/>
                </a:solidFill>
                <a:latin typeface="Helvetica Neue"/>
              </a:rPr>
              <a:t>Carbon in the Earth:</a:t>
            </a:r>
            <a:endParaRPr lang="ru-RU" sz="1600" b="1" dirty="0" smtClean="0">
              <a:solidFill>
                <a:srgbClr val="333333"/>
              </a:solidFill>
              <a:latin typeface="Helvetica Neue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Up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to 90% of the Earth's carbon budget 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is in </a:t>
            </a:r>
            <a:r>
              <a:rPr lang="en-US" sz="1600" dirty="0">
                <a:solidFill>
                  <a:srgbClr val="333333"/>
                </a:solidFill>
                <a:latin typeface="Helvetica Neue"/>
              </a:rPr>
              <a:t>the Earth's mantle and core.</a:t>
            </a:r>
            <a:endParaRPr lang="en-US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/>
              </a:rPr>
              <a:t>The presence of carbonates in the Earth's mantle is known from diamond inclusions, but how carbon is transported there remains a 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mystery.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29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high pressures</a:t>
            </a:r>
            <a:r>
              <a:rPr lang="en-US" dirty="0"/>
              <a:t> </a:t>
            </a:r>
            <a:r>
              <a:rPr lang="en-US" dirty="0" smtClean="0"/>
              <a:t>and high temperatures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6453"/>
            <a:ext cx="6553200" cy="4642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072265"/>
            <a:ext cx="613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smaller the primary beam the smaller grains could be studied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564904"/>
            <a:ext cx="1938207" cy="19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990600"/>
            <a:ext cx="8353425" cy="50102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Phase diagram of Fe-O system is very complex and has to be reconsidered based on </a:t>
            </a:r>
            <a:r>
              <a:rPr lang="en-US" sz="2800" i="1" dirty="0" smtClean="0"/>
              <a:t>in situ </a:t>
            </a:r>
            <a:r>
              <a:rPr lang="en-US" sz="2800" dirty="0" smtClean="0"/>
              <a:t>high-</a:t>
            </a:r>
            <a:r>
              <a:rPr lang="en-US" sz="2800" i="1" dirty="0" smtClean="0"/>
              <a:t>PT</a:t>
            </a:r>
            <a:r>
              <a:rPr lang="en-US" sz="2800" dirty="0" smtClean="0"/>
              <a:t> synchrotron </a:t>
            </a:r>
            <a:r>
              <a:rPr lang="en-US" sz="2800" dirty="0" err="1" smtClean="0"/>
              <a:t>Moessbauer</a:t>
            </a:r>
            <a:r>
              <a:rPr lang="en-US" sz="2800" dirty="0" smtClean="0"/>
              <a:t> </a:t>
            </a:r>
            <a:r>
              <a:rPr lang="en-US" sz="2800" dirty="0" err="1" smtClean="0"/>
              <a:t>soursce</a:t>
            </a:r>
            <a:r>
              <a:rPr lang="en-US" sz="2800" dirty="0" smtClean="0"/>
              <a:t> spectroscopy and single-crystal XRD. Application of </a:t>
            </a:r>
            <a:r>
              <a:rPr lang="en-US" sz="2800" dirty="0" err="1" smtClean="0"/>
              <a:t>nano</a:t>
            </a:r>
            <a:r>
              <a:rPr lang="en-US" sz="2800" dirty="0" smtClean="0"/>
              <a:t>-focused beams is necessary for studies above </a:t>
            </a:r>
            <a:r>
              <a:rPr lang="en-US" sz="2800" dirty="0" err="1" smtClean="0"/>
              <a:t>megabar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At certain</a:t>
            </a:r>
            <a:r>
              <a:rPr lang="ru-RU" sz="2800" dirty="0"/>
              <a:t> </a:t>
            </a:r>
            <a:r>
              <a:rPr lang="en-US" sz="2800" i="1" dirty="0"/>
              <a:t>PT</a:t>
            </a:r>
            <a:r>
              <a:rPr lang="en-US" sz="2800" dirty="0"/>
              <a:t>-conditions none of conventional iron oxides (</a:t>
            </a:r>
            <a:r>
              <a:rPr lang="en-US" sz="2800" dirty="0" err="1"/>
              <a:t>FeO</a:t>
            </a:r>
            <a:r>
              <a:rPr lang="en-US" sz="2800" dirty="0"/>
              <a:t>, Fe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4</a:t>
            </a:r>
            <a:r>
              <a:rPr lang="en-US" sz="2800" dirty="0"/>
              <a:t> and Fe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) is chemically </a:t>
            </a:r>
            <a:r>
              <a:rPr lang="en-US" sz="2800" dirty="0" smtClean="0"/>
              <a:t>stable</a:t>
            </a:r>
          </a:p>
          <a:p>
            <a:r>
              <a:rPr lang="en-US" sz="2800" dirty="0"/>
              <a:t>Many crystal structures are possible, but they are built of only a few types of </a:t>
            </a:r>
            <a:r>
              <a:rPr lang="en-US" sz="2800" dirty="0" err="1"/>
              <a:t>FeOx</a:t>
            </a:r>
            <a:r>
              <a:rPr lang="en-US" sz="2800" dirty="0"/>
              <a:t> </a:t>
            </a:r>
            <a:r>
              <a:rPr lang="en-US" sz="2800" dirty="0" smtClean="0"/>
              <a:t>polyhedra.</a:t>
            </a:r>
            <a:endParaRPr lang="en-US" sz="2800" dirty="0"/>
          </a:p>
          <a:p>
            <a:r>
              <a:rPr lang="en-US" sz="2800" dirty="0"/>
              <a:t>Changes in the chemistry and properties of Fe-O compounds along the </a:t>
            </a:r>
            <a:r>
              <a:rPr lang="en-US" sz="2800" dirty="0" err="1"/>
              <a:t>geotherm</a:t>
            </a:r>
            <a:r>
              <a:rPr lang="en-US" sz="2800" dirty="0"/>
              <a:t> may affect the oxygen fugacity in the Earth’s lower mantle and at the CMB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7" y="1197028"/>
            <a:ext cx="8534400" cy="3200400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N</a:t>
            </a:r>
            <a:r>
              <a:rPr lang="en-GB" sz="2800" dirty="0" smtClean="0"/>
              <a:t>. Dubrovinskaia, </a:t>
            </a:r>
            <a:r>
              <a:rPr lang="en-GB" sz="2800" dirty="0"/>
              <a:t>L</a:t>
            </a:r>
            <a:r>
              <a:rPr lang="en-GB" sz="2800" dirty="0" smtClean="0"/>
              <a:t>. Dubrovinsky – BGI </a:t>
            </a:r>
          </a:p>
          <a:p>
            <a:r>
              <a:rPr lang="en-GB" sz="2800" dirty="0"/>
              <a:t>M</a:t>
            </a:r>
            <a:r>
              <a:rPr lang="en-GB" sz="2800" dirty="0" smtClean="0"/>
              <a:t>. Bykov, </a:t>
            </a:r>
            <a:r>
              <a:rPr lang="es-ES" sz="2800" dirty="0"/>
              <a:t>C</a:t>
            </a:r>
            <a:r>
              <a:rPr lang="es-ES" sz="2800" dirty="0" smtClean="0"/>
              <a:t>. McCammon, </a:t>
            </a:r>
            <a:r>
              <a:rPr lang="es-ES" sz="2800" dirty="0"/>
              <a:t>S.V</a:t>
            </a:r>
            <a:r>
              <a:rPr lang="es-ES" sz="2800" dirty="0" smtClean="0"/>
              <a:t>. Ovsyannikov, L. Ismailova,           G. </a:t>
            </a:r>
            <a:r>
              <a:rPr lang="es-ES" sz="2800" dirty="0" err="1" smtClean="0"/>
              <a:t>Aprilis</a:t>
            </a:r>
            <a:r>
              <a:rPr lang="es-ES" sz="2800" dirty="0" smtClean="0"/>
              <a:t>, E. Koemets, S. Chariton </a:t>
            </a:r>
            <a:r>
              <a:rPr lang="en-GB" sz="2800" dirty="0"/>
              <a:t>– BGI </a:t>
            </a:r>
            <a:endParaRPr lang="en-GB" sz="2800" dirty="0" smtClean="0"/>
          </a:p>
          <a:p>
            <a:r>
              <a:rPr lang="en-US" sz="2800" dirty="0" smtClean="0"/>
              <a:t>K. Glazyrin, Z</a:t>
            </a:r>
            <a:r>
              <a:rPr lang="en-US" sz="2800" dirty="0"/>
              <a:t>. </a:t>
            </a:r>
            <a:r>
              <a:rPr lang="en-US" sz="2800" dirty="0" err="1" smtClean="0"/>
              <a:t>Konôpková</a:t>
            </a:r>
            <a:r>
              <a:rPr lang="en-US" sz="2800" dirty="0" smtClean="0"/>
              <a:t>, H</a:t>
            </a:r>
            <a:r>
              <a:rPr lang="en-US" sz="2800" dirty="0"/>
              <a:t>.-P. </a:t>
            </a:r>
            <a:r>
              <a:rPr lang="en-US" sz="2800" dirty="0" err="1"/>
              <a:t>Liermann</a:t>
            </a:r>
            <a:r>
              <a:rPr lang="en-US" sz="2800" dirty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P02.2, DESY</a:t>
            </a:r>
            <a:endParaRPr lang="en-US" sz="2800" dirty="0" smtClean="0"/>
          </a:p>
          <a:p>
            <a:r>
              <a:rPr lang="en-US" sz="2800" dirty="0"/>
              <a:t>C. Prescher, E. Greenberg, V. Prakapenka </a:t>
            </a:r>
            <a:r>
              <a:rPr lang="en-GB" sz="2800" dirty="0"/>
              <a:t>– </a:t>
            </a:r>
            <a:r>
              <a:rPr lang="en-GB" sz="2800" dirty="0" smtClean="0"/>
              <a:t>13-IDD, APS</a:t>
            </a:r>
            <a:endParaRPr lang="en-US" sz="2800" dirty="0"/>
          </a:p>
          <a:p>
            <a:r>
              <a:rPr lang="en-US" sz="2800" dirty="0" smtClean="0"/>
              <a:t>M. Merlini, M. </a:t>
            </a:r>
            <a:r>
              <a:rPr lang="en-US" sz="2800" dirty="0" err="1" smtClean="0"/>
              <a:t>Hanfland</a:t>
            </a:r>
            <a:r>
              <a:rPr lang="en-US" sz="2800" dirty="0" smtClean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ID15B, </a:t>
            </a:r>
            <a:r>
              <a:rPr lang="en-GB" sz="2800" dirty="0"/>
              <a:t>ESRF</a:t>
            </a:r>
            <a:endParaRPr lang="en-US" sz="2800" dirty="0" smtClean="0"/>
          </a:p>
          <a:p>
            <a:r>
              <a:rPr lang="en-US" sz="2800" dirty="0"/>
              <a:t>M. </a:t>
            </a:r>
            <a:r>
              <a:rPr lang="en-US" sz="2800" dirty="0" err="1"/>
              <a:t>Mezouar</a:t>
            </a:r>
            <a:r>
              <a:rPr lang="en-US" sz="2800" dirty="0"/>
              <a:t>, V. </a:t>
            </a:r>
            <a:r>
              <a:rPr lang="en-US" sz="2800" dirty="0" err="1" smtClean="0"/>
              <a:t>Svitlyk</a:t>
            </a:r>
            <a:r>
              <a:rPr lang="en-GB" sz="2800" dirty="0"/>
              <a:t> – </a:t>
            </a:r>
            <a:r>
              <a:rPr lang="en-GB" sz="2800" dirty="0" smtClean="0"/>
              <a:t>ID27, </a:t>
            </a:r>
            <a:r>
              <a:rPr lang="en-GB" sz="2800" dirty="0"/>
              <a:t>ESRF</a:t>
            </a:r>
            <a:endParaRPr lang="en-US" sz="2800" dirty="0" smtClean="0"/>
          </a:p>
          <a:p>
            <a:r>
              <a:rPr lang="es-ES" sz="2800" dirty="0" smtClean="0"/>
              <a:t>I</a:t>
            </a:r>
            <a:r>
              <a:rPr lang="es-ES" sz="2800" dirty="0"/>
              <a:t>. Kupenko, V. Cerantola, A.I. Chumakov, R. </a:t>
            </a:r>
            <a:r>
              <a:rPr lang="es-ES" sz="2800" dirty="0" err="1"/>
              <a:t>Rüffer</a:t>
            </a:r>
            <a:r>
              <a:rPr lang="es-ES" sz="2800" dirty="0"/>
              <a:t> </a:t>
            </a:r>
            <a:r>
              <a:rPr lang="en-GB" sz="2800" dirty="0"/>
              <a:t>– ID18 ESRF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12290" name="Picture 2" descr="C:\Users\Dub\Desktop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85" y="4653957"/>
            <a:ext cx="1828307" cy="12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ub\Desktop\bmb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4905316"/>
            <a:ext cx="2105025" cy="10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46" y="4849531"/>
            <a:ext cx="1792426" cy="8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_Work\Paper_Fe2O3\poster\480px-Logo_des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75" y="4882247"/>
            <a:ext cx="1078906" cy="10789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 descr="C:\_Work\Abstracts\Abstract_AIRAPT2015_Madrid\ESRF-LogoBaseline-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04" y="4724576"/>
            <a:ext cx="927153" cy="11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Thank you for attention!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349611"/>
            <a:ext cx="9036496" cy="451098"/>
          </a:xfrm>
        </p:spPr>
        <p:txBody>
          <a:bodyPr/>
          <a:lstStyle/>
          <a:p>
            <a:r>
              <a:rPr lang="en-US" dirty="0"/>
              <a:t>Fe-O </a:t>
            </a:r>
            <a:r>
              <a:rPr lang="en-US" dirty="0" smtClean="0"/>
              <a:t>system at high pressures and temperatures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372702" y="1069154"/>
            <a:ext cx="7246920" cy="6839188"/>
            <a:chOff x="-1350540" y="1412776"/>
            <a:chExt cx="7246920" cy="6839188"/>
          </a:xfrm>
        </p:grpSpPr>
        <p:grpSp>
          <p:nvGrpSpPr>
            <p:cNvPr id="7" name="Group 6"/>
            <p:cNvGrpSpPr/>
            <p:nvPr/>
          </p:nvGrpSpPr>
          <p:grpSpPr>
            <a:xfrm>
              <a:off x="-401813" y="1412776"/>
              <a:ext cx="6298193" cy="5566813"/>
              <a:chOff x="3968" y="1470297"/>
              <a:chExt cx="6298193" cy="5566813"/>
            </a:xfrm>
          </p:grpSpPr>
          <p:pic>
            <p:nvPicPr>
              <p:cNvPr id="9" name="Picture 2" descr="C:\_Work\Thesis\Presentation\Earth_profile.tif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68" y="1470297"/>
                <a:ext cx="5833493" cy="4594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423491" y="6203032"/>
                <a:ext cx="67839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3+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3598821">
                <a:off x="-22829" y="1970284"/>
                <a:ext cx="4882098" cy="48285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3, </a:t>
                </a:r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31966" y="6203032"/>
                <a:ext cx="6783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2+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26672" y="6203032"/>
                <a:ext cx="57900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3746739">
                <a:off x="-3258" y="4712592"/>
                <a:ext cx="2337348" cy="2311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err="1" smtClean="0"/>
                  <a:t>Fe,Ni</a:t>
                </a:r>
                <a:r>
                  <a:rPr lang="en-US" sz="1400" dirty="0" smtClean="0"/>
                  <a:t> + (O,S,P,N)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9718" y="6515859"/>
                <a:ext cx="53572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</a:t>
                </a:r>
                <a:r>
                  <a:rPr lang="en-US" sz="2000" baseline="30000" dirty="0" smtClean="0"/>
                  <a:t>2</a:t>
                </a:r>
                <a:r>
                  <a:rPr lang="en-US" sz="2000" baseline="30000" dirty="0"/>
                  <a:t>-</a:t>
                </a:r>
                <a:endParaRPr lang="en-US" sz="2000" baseline="30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38193" y="6515859"/>
                <a:ext cx="44114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</a:t>
                </a:r>
                <a:r>
                  <a:rPr lang="en-US" sz="2000" baseline="30000" dirty="0" smtClean="0"/>
                  <a:t>-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3929595">
              <a:off x="-1377337" y="3396663"/>
              <a:ext cx="4882098" cy="4828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prstTxWarp prst="textArchUp">
                <a:avLst>
                  <a:gd name="adj" fmla="val 13959752"/>
                </a:avLst>
              </a:prstTxWarp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)O, 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)(</a:t>
              </a:r>
              <a:r>
                <a:rPr lang="en-US" sz="1400" dirty="0" err="1" smtClean="0"/>
                <a:t>Si,Al</a:t>
              </a:r>
              <a:r>
                <a:rPr lang="en-US" sz="1400" dirty="0" smtClean="0"/>
                <a:t>)O</a:t>
              </a:r>
              <a:r>
                <a:rPr lang="en-US" sz="1400" baseline="-25000" dirty="0"/>
                <a:t>3</a:t>
              </a:r>
              <a:endParaRPr lang="en-US" sz="1400" baseline="-25000" dirty="0" smtClean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069154"/>
            <a:ext cx="4197950" cy="4254822"/>
          </a:xfrm>
        </p:spPr>
        <p:txBody>
          <a:bodyPr/>
          <a:lstStyle/>
          <a:p>
            <a:r>
              <a:rPr lang="en-US" sz="1800" b="1" dirty="0" smtClean="0"/>
              <a:t>In modelling of the Earth interiors:</a:t>
            </a:r>
            <a:endParaRPr lang="en-US" sz="1800" dirty="0" smtClean="0"/>
          </a:p>
          <a:p>
            <a:pPr lvl="1"/>
            <a:r>
              <a:rPr lang="en-US" sz="1800" dirty="0" smtClean="0"/>
              <a:t>end-member in MgO-FeO-Al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-Fe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-SiO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system;</a:t>
            </a:r>
          </a:p>
          <a:p>
            <a:pPr lvl="1"/>
            <a:r>
              <a:rPr lang="en-US" sz="1800" dirty="0" smtClean="0"/>
              <a:t>iron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controls redox processes in all stages of the Earth and other planets formation and dynamics.</a:t>
            </a:r>
          </a:p>
          <a:p>
            <a:r>
              <a:rPr lang="en-US" sz="1800" b="1" dirty="0" smtClean="0"/>
              <a:t>In solid-state physics and solid-state chemistry:</a:t>
            </a:r>
          </a:p>
          <a:p>
            <a:pPr lvl="1"/>
            <a:r>
              <a:rPr lang="en-US" sz="1800" dirty="0" smtClean="0"/>
              <a:t>Archetypical example in studies of physical properties of transition metal oxides;</a:t>
            </a:r>
          </a:p>
          <a:p>
            <a:pPr lvl="1"/>
            <a:r>
              <a:rPr lang="en-US" sz="1800" dirty="0" smtClean="0"/>
              <a:t>end-member </a:t>
            </a:r>
            <a:r>
              <a:rPr lang="en-US" sz="1800" dirty="0"/>
              <a:t>in </a:t>
            </a:r>
            <a:r>
              <a:rPr lang="en-US" sz="1800" dirty="0" smtClean="0"/>
              <a:t>numerous ferrites systems.</a:t>
            </a:r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349611"/>
            <a:ext cx="9036496" cy="451098"/>
          </a:xfrm>
        </p:spPr>
        <p:txBody>
          <a:bodyPr/>
          <a:lstStyle/>
          <a:p>
            <a:r>
              <a:rPr lang="en-US" dirty="0"/>
              <a:t>Fe-O </a:t>
            </a:r>
            <a:r>
              <a:rPr lang="en-US" dirty="0" smtClean="0"/>
              <a:t>system at high pressures and temperatures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372702" y="1069154"/>
            <a:ext cx="7246920" cy="6839188"/>
            <a:chOff x="-1350540" y="1412776"/>
            <a:chExt cx="7246920" cy="6839188"/>
          </a:xfrm>
        </p:grpSpPr>
        <p:grpSp>
          <p:nvGrpSpPr>
            <p:cNvPr id="7" name="Group 6"/>
            <p:cNvGrpSpPr/>
            <p:nvPr/>
          </p:nvGrpSpPr>
          <p:grpSpPr>
            <a:xfrm>
              <a:off x="-401813" y="1412776"/>
              <a:ext cx="6298193" cy="5566813"/>
              <a:chOff x="3968" y="1470297"/>
              <a:chExt cx="6298193" cy="5566813"/>
            </a:xfrm>
          </p:grpSpPr>
          <p:pic>
            <p:nvPicPr>
              <p:cNvPr id="9" name="Picture 2" descr="C:\_Work\Thesis\Presentation\Earth_profile.tif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68" y="1470297"/>
                <a:ext cx="5833493" cy="4594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423491" y="6203032"/>
                <a:ext cx="678391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3+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3598821">
                <a:off x="-22829" y="1970284"/>
                <a:ext cx="4882098" cy="48285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3, </a:t>
                </a:r>
                <a:r>
                  <a:rPr lang="en-US" sz="1400" dirty="0" smtClean="0"/>
                  <a:t>Fe</a:t>
                </a:r>
                <a:r>
                  <a:rPr lang="en-US" sz="1400" baseline="-25000" dirty="0" smtClean="0"/>
                  <a:t>3</a:t>
                </a:r>
                <a:r>
                  <a:rPr lang="en-US" sz="1400" dirty="0" smtClean="0"/>
                  <a:t>O</a:t>
                </a:r>
                <a:r>
                  <a:rPr lang="en-US" sz="1400" baseline="-25000" dirty="0" smtClean="0"/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31966" y="6203032"/>
                <a:ext cx="6783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2+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26672" y="6203032"/>
                <a:ext cx="57900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</a:t>
                </a:r>
                <a:r>
                  <a:rPr lang="en-US" sz="2000" baseline="30000" dirty="0" smtClean="0"/>
                  <a:t>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3746739">
                <a:off x="-3258" y="4712592"/>
                <a:ext cx="2337348" cy="2311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prstTxWarp prst="textArchUp">
                  <a:avLst>
                    <a:gd name="adj" fmla="val 13503862"/>
                  </a:avLst>
                </a:prstTxWarp>
                <a:spAutoFit/>
              </a:bodyPr>
              <a:lstStyle/>
              <a:p>
                <a:r>
                  <a:rPr lang="en-US" sz="1400" dirty="0" err="1" smtClean="0"/>
                  <a:t>Fe,Ni</a:t>
                </a:r>
                <a:r>
                  <a:rPr lang="en-US" sz="1400" dirty="0" smtClean="0"/>
                  <a:t> + (O,S,P,N)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9718" y="6515859"/>
                <a:ext cx="53572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</a:t>
                </a:r>
                <a:r>
                  <a:rPr lang="en-US" sz="2000" baseline="30000" dirty="0" smtClean="0"/>
                  <a:t>2</a:t>
                </a:r>
                <a:r>
                  <a:rPr lang="en-US" sz="2000" baseline="30000" dirty="0"/>
                  <a:t>-</a:t>
                </a:r>
                <a:endParaRPr lang="en-US" sz="2000" baseline="30000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38193" y="6515859"/>
                <a:ext cx="44114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</a:t>
                </a:r>
                <a:r>
                  <a:rPr lang="en-US" sz="2000" baseline="30000" dirty="0" smtClean="0"/>
                  <a:t>-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3929595">
              <a:off x="-1377337" y="3396663"/>
              <a:ext cx="4882098" cy="4828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prstTxWarp prst="textArchUp">
                <a:avLst>
                  <a:gd name="adj" fmla="val 13959752"/>
                </a:avLst>
              </a:prstTxWarp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)O, (</a:t>
              </a:r>
              <a:r>
                <a:rPr lang="en-US" sz="1400" dirty="0" err="1" smtClean="0"/>
                <a:t>Fe,Mg</a:t>
              </a:r>
              <a:r>
                <a:rPr lang="en-US" sz="1400" dirty="0" smtClean="0"/>
                <a:t>)(</a:t>
              </a:r>
              <a:r>
                <a:rPr lang="en-US" sz="1400" dirty="0" err="1" smtClean="0"/>
                <a:t>Si,Al</a:t>
              </a:r>
              <a:r>
                <a:rPr lang="en-US" sz="1400" dirty="0" smtClean="0"/>
                <a:t>)O</a:t>
              </a:r>
              <a:r>
                <a:rPr lang="en-US" sz="1400" baseline="-25000" dirty="0"/>
                <a:t>3</a:t>
              </a:r>
              <a:endParaRPr lang="en-US" sz="1400" baseline="-25000" dirty="0" smtClean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462" y="1153237"/>
            <a:ext cx="3694033" cy="24197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Fe-O system:</a:t>
            </a:r>
          </a:p>
          <a:p>
            <a:r>
              <a:rPr lang="en-US" sz="1800" dirty="0" smtClean="0"/>
              <a:t>Iron has various oxidation states (Fe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, Fe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, Fe</a:t>
            </a:r>
            <a:r>
              <a:rPr lang="en-US" sz="1800" baseline="30000" dirty="0" smtClean="0"/>
              <a:t>3+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Oxygen has various oxidation </a:t>
            </a:r>
            <a:r>
              <a:rPr lang="en-US" sz="1800" dirty="0"/>
              <a:t>states </a:t>
            </a:r>
            <a:r>
              <a:rPr lang="en-US" sz="1800" dirty="0" smtClean="0"/>
              <a:t>(O</a:t>
            </a:r>
            <a:r>
              <a:rPr lang="en-US" sz="1800" baseline="30000" dirty="0" smtClean="0"/>
              <a:t>2-</a:t>
            </a:r>
            <a:r>
              <a:rPr lang="en-US" sz="1800" dirty="0" smtClean="0"/>
              <a:t>, O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Spin transitions</a:t>
            </a:r>
          </a:p>
          <a:p>
            <a:r>
              <a:rPr lang="en-US" sz="1800" dirty="0" smtClean="0"/>
              <a:t>Magnetic ordering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baseline="300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42463" y="4277225"/>
            <a:ext cx="3168352" cy="6819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Complex phase diagrams and complex relations between iron oxides</a:t>
            </a:r>
          </a:p>
          <a:p>
            <a:pPr lvl="1"/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baseline="30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64003" y="3573016"/>
            <a:ext cx="0" cy="70420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039"/>
          <a:stretch/>
        </p:blipFill>
        <p:spPr>
          <a:xfrm>
            <a:off x="6777888" y="928685"/>
            <a:ext cx="1224136" cy="1182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compositions in Fe-O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5" name="Picture 4" descr="C:\_Work\Papers\Paper_diversFe2O3\Seminar\Fe3O4_magnetite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14556" r="17385" b="9711"/>
          <a:stretch/>
        </p:blipFill>
        <p:spPr bwMode="auto">
          <a:xfrm>
            <a:off x="1559706" y="942954"/>
            <a:ext cx="1235894" cy="10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_Work\Proposals\SPP\FeO_wuestite_024695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2600" r="19467" b="14399"/>
          <a:stretch/>
        </p:blipFill>
        <p:spPr bwMode="auto">
          <a:xfrm>
            <a:off x="300479" y="912081"/>
            <a:ext cx="1029052" cy="11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_Work\Papers\Paper_diversFe2O3\Pict\Fe5O6_Lavina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3823" r="18361" b="5134"/>
          <a:stretch/>
        </p:blipFill>
        <p:spPr bwMode="auto">
          <a:xfrm>
            <a:off x="5692944" y="851663"/>
            <a:ext cx="936975" cy="12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_Work\Papers\Paper_diversFe2O3\Pict\Fe4O5_RT_Picture 5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7618" b="3836"/>
          <a:stretch/>
        </p:blipFill>
        <p:spPr bwMode="auto">
          <a:xfrm>
            <a:off x="4477186" y="1008825"/>
            <a:ext cx="961265" cy="9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_Work\Papers\Paper_diversFe2O3\Pict\Fe7O9_dep_Picture 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98" y="5113484"/>
            <a:ext cx="1177013" cy="11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7833" y="2187502"/>
            <a:ext cx="11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FeO</a:t>
            </a:r>
            <a:endParaRPr lang="en-US" sz="1600" b="1" dirty="0" smtClean="0"/>
          </a:p>
          <a:p>
            <a:pPr algn="ctr"/>
            <a:r>
              <a:rPr lang="en-US" sz="1200" dirty="0" smtClean="0"/>
              <a:t>+ polymorphs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3893" y="2187502"/>
            <a:ext cx="11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</a:p>
          <a:p>
            <a:pPr algn="ctr"/>
            <a:r>
              <a:rPr lang="en-US" sz="1200" dirty="0"/>
              <a:t>+ </a:t>
            </a:r>
            <a:r>
              <a:rPr lang="en-US" sz="1200" dirty="0" smtClean="0"/>
              <a:t>polymorphs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53530" y="227983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endParaRPr lang="en-US" sz="16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4263" y="227983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6</a:t>
            </a:r>
            <a:endParaRPr lang="en-US" sz="16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13516" y="5856849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7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9</a:t>
            </a:r>
            <a:endParaRPr lang="en-US" sz="1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8263887" y="227983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FeO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63691" y="22798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19</a:t>
            </a:r>
            <a:endParaRPr lang="en-US" sz="1600" b="1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2243" r="15954" b="5818"/>
          <a:stretch/>
        </p:blipFill>
        <p:spPr>
          <a:xfrm>
            <a:off x="2971986" y="949872"/>
            <a:ext cx="1250389" cy="1068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90570" y="4644514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7</a:t>
            </a:r>
            <a:endParaRPr lang="en-US" sz="16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78434" y="2187502"/>
            <a:ext cx="11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</a:p>
          <a:p>
            <a:pPr algn="ctr"/>
            <a:r>
              <a:rPr lang="en-US" sz="1200" dirty="0"/>
              <a:t>+ </a:t>
            </a:r>
            <a:r>
              <a:rPr lang="en-US" sz="1200" dirty="0" smtClean="0"/>
              <a:t>polymorphs</a:t>
            </a:r>
            <a:endParaRPr lang="en-US" sz="1200" dirty="0"/>
          </a:p>
        </p:txBody>
      </p:sp>
      <p:pic>
        <p:nvPicPr>
          <p:cNvPr id="33" name="Picture 6" descr="C:\_Work\Papers\Paper_diversFe2O3\Pict\Fe3O4_dep_Picture 4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6484" r="4709" b="4914"/>
          <a:stretch/>
        </p:blipFill>
        <p:spPr bwMode="auto">
          <a:xfrm>
            <a:off x="1751301" y="2745906"/>
            <a:ext cx="995140" cy="9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_Work\Papers\Paper_diversFe2O3\Pict\Fe5O7_P5_3_Picture 8-1.t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3734" r="12000" b="12667"/>
          <a:stretch/>
        </p:blipFill>
        <p:spPr bwMode="auto">
          <a:xfrm>
            <a:off x="5314440" y="4102132"/>
            <a:ext cx="1146371" cy="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_Work\Papers\Paper_diversFe2O3\Pict\Fe2O3_ppv_Picture 9.t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r="3786" b="14023"/>
          <a:stretch/>
        </p:blipFill>
        <p:spPr bwMode="auto">
          <a:xfrm>
            <a:off x="3353265" y="2705379"/>
            <a:ext cx="956582" cy="6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197" r="8333" b="4419"/>
          <a:stretch/>
        </p:blipFill>
        <p:spPr>
          <a:xfrm>
            <a:off x="1721871" y="3841783"/>
            <a:ext cx="1147293" cy="954184"/>
          </a:xfrm>
          <a:prstGeom prst="rect">
            <a:avLst/>
          </a:prstGeom>
        </p:spPr>
      </p:pic>
      <p:pic>
        <p:nvPicPr>
          <p:cNvPr id="38" name="Picture 5" descr="C:\_Work\Papers\Paper_diversFe2O3\Pict\Rh2O3_II_p5_packing2.tif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12311" r="11407" b="13689"/>
          <a:stretch/>
        </p:blipFill>
        <p:spPr bwMode="auto">
          <a:xfrm>
            <a:off x="3224238" y="4567534"/>
            <a:ext cx="1115914" cy="8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_Work\Papers\Paper_diversFe2O3\Pict\P21n_packing.tif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13827" r="24334" b="11172"/>
          <a:stretch/>
        </p:blipFill>
        <p:spPr bwMode="auto">
          <a:xfrm>
            <a:off x="3364065" y="3592089"/>
            <a:ext cx="761691" cy="8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_Work\Papers\Paper_diversFe2O3\Pict\Aba2_packing2.tif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9555" r="11185" b="13912"/>
          <a:stretch/>
        </p:blipFill>
        <p:spPr bwMode="auto">
          <a:xfrm>
            <a:off x="3261872" y="5489964"/>
            <a:ext cx="1180791" cy="8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6831" r="11667" b="9164"/>
          <a:stretch/>
        </p:blipFill>
        <p:spPr>
          <a:xfrm>
            <a:off x="1693893" y="5011125"/>
            <a:ext cx="1215361" cy="9409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9773" y="5944199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WC-type </a:t>
            </a:r>
            <a:r>
              <a:rPr lang="en-US" sz="1600" b="1" dirty="0" err="1" smtClean="0"/>
              <a:t>FeO</a:t>
            </a:r>
            <a:endParaRPr lang="en-US" sz="16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598077" y="2699243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distorted </a:t>
            </a:r>
          </a:p>
          <a:p>
            <a:r>
              <a:rPr lang="en-US" sz="1200" dirty="0" smtClean="0"/>
              <a:t>polymorph</a:t>
            </a:r>
            <a:endParaRPr lang="en-US" sz="1200" baseline="-25000" dirty="0"/>
          </a:p>
          <a:p>
            <a:r>
              <a:rPr lang="en-US" sz="1200" i="1" dirty="0" smtClean="0"/>
              <a:t>P</a:t>
            </a:r>
            <a:r>
              <a:rPr lang="en-US" sz="1200" dirty="0" smtClean="0"/>
              <a:t>2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/</a:t>
            </a:r>
            <a:r>
              <a:rPr lang="en-US" sz="1200" i="1" dirty="0" smtClean="0"/>
              <a:t>m</a:t>
            </a:r>
            <a:r>
              <a:rPr lang="en-US" sz="1200" dirty="0" smtClean="0"/>
              <a:t>-Fe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43500" y="2713822"/>
            <a:ext cx="1071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distorted </a:t>
            </a:r>
          </a:p>
          <a:p>
            <a:r>
              <a:rPr lang="en-US" sz="1200" dirty="0" smtClean="0"/>
              <a:t>polymorph</a:t>
            </a:r>
            <a:endParaRPr lang="en-US" sz="1200" baseline="-25000" dirty="0"/>
          </a:p>
          <a:p>
            <a:r>
              <a:rPr lang="en-US" sz="1200" i="1" dirty="0" smtClean="0"/>
              <a:t>C</a:t>
            </a:r>
            <a:r>
              <a:rPr lang="en-US" sz="1200" dirty="0" smtClean="0"/>
              <a:t>2/</a:t>
            </a:r>
            <a:r>
              <a:rPr lang="en-US" sz="1200" i="1" dirty="0" smtClean="0"/>
              <a:t>m-</a:t>
            </a:r>
            <a:r>
              <a:rPr lang="en-US" sz="1200" dirty="0" smtClean="0"/>
              <a:t>Fe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6</a:t>
            </a:r>
          </a:p>
          <a:p>
            <a:endParaRPr lang="en-US" sz="1200" dirty="0" smtClean="0"/>
          </a:p>
          <a:p>
            <a:r>
              <a:rPr lang="en-US" sz="1200" dirty="0" smtClean="0"/>
              <a:t>2-fold-Fe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7870" y="2918045"/>
            <a:ext cx="11913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series </a:t>
            </a:r>
          </a:p>
          <a:p>
            <a:r>
              <a:rPr lang="en-US" sz="1200" dirty="0" smtClean="0"/>
              <a:t>of polymorphs </a:t>
            </a:r>
          </a:p>
          <a:p>
            <a:r>
              <a:rPr lang="en-US" sz="1200" dirty="0" smtClean="0"/>
              <a:t>with distorted </a:t>
            </a:r>
          </a:p>
          <a:p>
            <a:r>
              <a:rPr lang="en-US" sz="1200" dirty="0" err="1" smtClean="0"/>
              <a:t>wuestite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structures:</a:t>
            </a:r>
          </a:p>
          <a:p>
            <a:r>
              <a:rPr lang="en-US" sz="1200" i="1" dirty="0" smtClean="0"/>
              <a:t>R-</a:t>
            </a:r>
            <a:r>
              <a:rPr lang="en-US" sz="1200" dirty="0" smtClean="0"/>
              <a:t>3</a:t>
            </a:r>
            <a:r>
              <a:rPr lang="en-US" sz="1200" i="1" dirty="0" smtClean="0"/>
              <a:t>m</a:t>
            </a:r>
          </a:p>
          <a:p>
            <a:r>
              <a:rPr lang="en-US" sz="1200" i="1" dirty="0" smtClean="0"/>
              <a:t>I</a:t>
            </a:r>
            <a:r>
              <a:rPr lang="en-US" sz="1200" dirty="0" smtClean="0"/>
              <a:t>2/</a:t>
            </a:r>
            <a:r>
              <a:rPr lang="en-US" sz="1200" i="1" dirty="0" smtClean="0"/>
              <a:t>m</a:t>
            </a:r>
          </a:p>
          <a:p>
            <a:r>
              <a:rPr lang="en-US" sz="1200" i="1" dirty="0" smtClean="0"/>
              <a:t>P</a:t>
            </a:r>
            <a:r>
              <a:rPr lang="en-US" sz="1200" dirty="0" smtClean="0"/>
              <a:t>2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/</a:t>
            </a:r>
            <a:r>
              <a:rPr lang="en-US" sz="1200" i="1" dirty="0" smtClean="0"/>
              <a:t>m</a:t>
            </a:r>
          </a:p>
          <a:p>
            <a:r>
              <a:rPr lang="en-US" sz="1200" i="1" dirty="0" err="1" smtClean="0"/>
              <a:t>Pmcn</a:t>
            </a:r>
            <a:endParaRPr lang="en-US" sz="1200" i="1" dirty="0" smtClean="0"/>
          </a:p>
          <a:p>
            <a:r>
              <a:rPr lang="en-US" sz="1200" i="1" dirty="0" err="1" smtClean="0"/>
              <a:t>Pmmn</a:t>
            </a:r>
            <a:endParaRPr lang="en-US" sz="1200" i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751506" y="5847126"/>
            <a:ext cx="146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distorted Th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4</a:t>
            </a:r>
          </a:p>
          <a:p>
            <a:r>
              <a:rPr lang="en-US" sz="1200" dirty="0" smtClean="0"/>
              <a:t>structures:</a:t>
            </a:r>
            <a:endParaRPr lang="en-US" sz="1200" baseline="-25000" dirty="0"/>
          </a:p>
          <a:p>
            <a:r>
              <a:rPr lang="en-US" sz="1200" i="1" dirty="0" smtClean="0"/>
              <a:t>I</a:t>
            </a:r>
            <a:r>
              <a:rPr lang="en-US" sz="1200" dirty="0" smtClean="0"/>
              <a:t>2, </a:t>
            </a:r>
            <a:r>
              <a:rPr lang="en-US" sz="1200" i="1" dirty="0" smtClean="0"/>
              <a:t>I</a:t>
            </a:r>
            <a:r>
              <a:rPr lang="en-US" sz="1200" dirty="0" smtClean="0"/>
              <a:t>4</a:t>
            </a:r>
            <a:r>
              <a:rPr lang="en-US" sz="1200" baseline="-25000" dirty="0" smtClean="0"/>
              <a:t>1</a:t>
            </a:r>
            <a:r>
              <a:rPr lang="en-US" sz="1200" i="1" dirty="0" smtClean="0"/>
              <a:t>/amd-</a:t>
            </a:r>
            <a:r>
              <a:rPr lang="en-US" sz="1200" dirty="0" smtClean="0"/>
              <a:t>Fe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4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2" y="5005134"/>
            <a:ext cx="1190248" cy="892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95" y="3944742"/>
            <a:ext cx="1899866" cy="142413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12416"/>
          <a:stretch/>
        </p:blipFill>
        <p:spPr>
          <a:xfrm>
            <a:off x="8015916" y="1055902"/>
            <a:ext cx="1008112" cy="874695"/>
          </a:xfrm>
          <a:prstGeom prst="rect">
            <a:avLst/>
          </a:prstGeom>
        </p:spPr>
      </p:pic>
      <p:pic>
        <p:nvPicPr>
          <p:cNvPr id="51" name="Picture 2" descr="C:\_Work\Abstracts\Abstract_AIRAPT2015_Madrid\Fe25O32_only_4_picts_old_cif_Picture 2.tif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8223" r="3290" b="18102"/>
          <a:stretch/>
        </p:blipFill>
        <p:spPr bwMode="auto">
          <a:xfrm>
            <a:off x="7434103" y="5291173"/>
            <a:ext cx="1624924" cy="11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279063" y="3698507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iron oxides:</a:t>
            </a:r>
            <a:endParaRPr lang="en-US" sz="16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90809" y="4640326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18</a:t>
            </a:r>
            <a:endParaRPr lang="en-US" sz="16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90809" y="6046924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r>
              <a:rPr lang="en-US" sz="1600" b="1" baseline="-25000" dirty="0" smtClean="0"/>
              <a:t>25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32</a:t>
            </a:r>
            <a:endParaRPr lang="en-US" sz="1600" b="1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664515" y="3662220"/>
            <a:ext cx="1079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CaTi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-type</a:t>
            </a:r>
            <a:endParaRPr lang="en-US" sz="1200" baseline="-25000" dirty="0"/>
          </a:p>
        </p:txBody>
      </p:sp>
      <p:sp>
        <p:nvSpPr>
          <p:cNvPr id="58" name="Rectangle 57"/>
          <p:cNvSpPr/>
          <p:nvPr/>
        </p:nvSpPr>
        <p:spPr>
          <a:xfrm>
            <a:off x="1646222" y="4728135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CaFe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-type</a:t>
            </a:r>
            <a:endParaRPr lang="en-US" sz="1200" baseline="-25000" dirty="0"/>
          </a:p>
        </p:txBody>
      </p:sp>
      <p:sp>
        <p:nvSpPr>
          <p:cNvPr id="59" name="Rectangle 58"/>
          <p:cNvSpPr/>
          <p:nvPr/>
        </p:nvSpPr>
        <p:spPr>
          <a:xfrm>
            <a:off x="3329369" y="3296017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CaIrO</a:t>
            </a:r>
            <a:r>
              <a:rPr lang="en-US" sz="1200" baseline="-25000" dirty="0"/>
              <a:t>3</a:t>
            </a:r>
            <a:r>
              <a:rPr lang="en-US" sz="1200" dirty="0" smtClean="0"/>
              <a:t>-type</a:t>
            </a:r>
            <a:endParaRPr lang="en-US" sz="120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3026041" y="4348146"/>
            <a:ext cx="1848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distorted perovskite type</a:t>
            </a:r>
            <a:endParaRPr lang="en-US" sz="12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3380085" y="5282999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-II-type</a:t>
            </a:r>
            <a:endParaRPr lang="en-US" sz="1200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3396480" y="6260632"/>
            <a:ext cx="1008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Aba</a:t>
            </a:r>
            <a:r>
              <a:rPr lang="en-US" sz="1200" dirty="0" smtClean="0"/>
              <a:t>2-Fe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873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2" grpId="0"/>
      <p:bldP spid="45" grpId="0"/>
      <p:bldP spid="46" grpId="0"/>
      <p:bldP spid="47" grpId="0"/>
      <p:bldP spid="48" grpId="0"/>
      <p:bldP spid="49" grpId="0"/>
      <p:bldP spid="57" grpId="0"/>
      <p:bldP spid="26" grpId="0"/>
      <p:bldP spid="21" grpId="0"/>
      <p:bldP spid="7" grpId="0"/>
      <p:bldP spid="58" grpId="0"/>
      <p:bldP spid="59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8433" y="1312787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Building </a:t>
            </a:r>
          </a:p>
          <a:p>
            <a:r>
              <a:rPr lang="en-US" sz="1600" b="1" dirty="0" smtClean="0"/>
              <a:t>blocks:</a:t>
            </a:r>
            <a:endParaRPr lang="en-US" sz="1600" b="1" dirty="0"/>
          </a:p>
        </p:txBody>
      </p:sp>
      <p:pic>
        <p:nvPicPr>
          <p:cNvPr id="21" name="Picture 2" descr="C:\_Work\Paper_diversFe2O3\Pict\octahedra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7391" r="15465" b="6209"/>
          <a:stretch/>
        </p:blipFill>
        <p:spPr bwMode="auto">
          <a:xfrm>
            <a:off x="160563" y="1942781"/>
            <a:ext cx="1000982" cy="10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_Work\Paper_diversFe2O3\Pict\prism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0959" r="23333" b="8104"/>
          <a:stretch/>
        </p:blipFill>
        <p:spPr bwMode="auto">
          <a:xfrm>
            <a:off x="241199" y="3062361"/>
            <a:ext cx="871060" cy="11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Structural evolution of iron oxides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2200" y="4214362"/>
            <a:ext cx="20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Homologous series</a:t>
            </a:r>
          </a:p>
          <a:p>
            <a:r>
              <a:rPr lang="en-US" sz="1600" b="1" i="1" dirty="0" smtClean="0"/>
              <a:t>m</a:t>
            </a:r>
            <a:r>
              <a:rPr lang="en-US" sz="1600" b="1" dirty="0" smtClean="0"/>
              <a:t>FeO</a:t>
            </a:r>
            <a:r>
              <a:rPr lang="en-US" sz="1600" b="1" dirty="0"/>
              <a:t>·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endParaRPr lang="en-US" sz="1600" b="1" baseline="-25000" dirty="0"/>
          </a:p>
        </p:txBody>
      </p:sp>
      <p:pic>
        <p:nvPicPr>
          <p:cNvPr id="55" name="Picture 3" descr="C:\_Work\Papers\Paper_diversFe2O3\Pict\Fe5O6_Lavina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3823" r="18361" b="5134"/>
          <a:stretch/>
        </p:blipFill>
        <p:spPr bwMode="auto">
          <a:xfrm>
            <a:off x="3298833" y="1859567"/>
            <a:ext cx="1626138" cy="21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766013" y="5595172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WC-</a:t>
            </a:r>
            <a:r>
              <a:rPr lang="en-US" sz="1600" b="1" dirty="0" err="1" smtClean="0"/>
              <a:t>FeO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298309" y="1043697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(2FeO·Fe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43809" y="5659410"/>
            <a:ext cx="1340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HP</a:t>
            </a:r>
            <a:r>
              <a:rPr lang="en-US" sz="1600" b="1" dirty="0" smtClean="0"/>
              <a:t>-Fe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(FeO·Fe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09509" y="5618177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</a:t>
            </a:r>
            <a:r>
              <a:rPr lang="en-US" sz="1600" b="1" baseline="-25000" dirty="0" smtClean="0"/>
              <a:t>5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7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(FeO·2Fe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87949" y="567179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ym typeface="Symbol"/>
              </a:rPr>
              <a:t>PPv</a:t>
            </a:r>
            <a:r>
              <a:rPr lang="en-US" sz="1600" b="1" dirty="0" smtClean="0"/>
              <a:t>-Fe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endParaRPr lang="en-US" sz="1600" b="1" dirty="0"/>
          </a:p>
        </p:txBody>
      </p:sp>
      <p:pic>
        <p:nvPicPr>
          <p:cNvPr id="61" name="Picture 2" descr="C:\_Work\Proposals\SPP\FeO_wuestite_024695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2600" r="19467" b="14399"/>
          <a:stretch/>
        </p:blipFill>
        <p:spPr bwMode="auto">
          <a:xfrm>
            <a:off x="1914882" y="2022956"/>
            <a:ext cx="1383951" cy="15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337941" y="1043697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ym typeface="Symbol"/>
              </a:rPr>
              <a:t>F</a:t>
            </a:r>
            <a:r>
              <a:rPr lang="en-US" sz="1600" b="1" dirty="0" smtClean="0"/>
              <a:t>e</a:t>
            </a:r>
            <a:r>
              <a:rPr lang="en-US" sz="1600" b="1" baseline="-25000" dirty="0" smtClean="0"/>
              <a:t>7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9</a:t>
            </a:r>
          </a:p>
          <a:p>
            <a:pPr algn="ctr"/>
            <a:r>
              <a:rPr lang="en-US" sz="1600" b="1" dirty="0" smtClean="0"/>
              <a:t>(3FeO·2Fe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pic>
        <p:nvPicPr>
          <p:cNvPr id="63" name="Picture 4" descr="C:\_Work\Papers\Paper_diversFe2O3\Pict\Fe4O5_RT_Picture 5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7618" b="3836"/>
          <a:stretch/>
        </p:blipFill>
        <p:spPr bwMode="auto">
          <a:xfrm>
            <a:off x="5015928" y="1994340"/>
            <a:ext cx="1921291" cy="1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336323" y="1043697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Fe</a:t>
            </a:r>
            <a:r>
              <a:rPr lang="en-US" sz="1600" b="1" baseline="-25000" dirty="0"/>
              <a:t>5</a:t>
            </a:r>
            <a:r>
              <a:rPr lang="en-US" sz="1600" b="1" dirty="0"/>
              <a:t>O</a:t>
            </a:r>
            <a:r>
              <a:rPr lang="en-US" sz="1600" b="1" baseline="-25000" dirty="0"/>
              <a:t>6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(3FeO·Fe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)</a:t>
            </a:r>
          </a:p>
        </p:txBody>
      </p:sp>
      <p:pic>
        <p:nvPicPr>
          <p:cNvPr id="65" name="Picture 5" descr="C:\_Work\Papers\Paper_diversFe2O3\Pict\Fe7O9_dep_Picture 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74" y="1909697"/>
            <a:ext cx="2094230" cy="20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_Work\Papers\Paper_diversFe2O3\Pict\Fe3O4_dep_Picture 4.t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6484" r="4709" b="4914"/>
          <a:stretch/>
        </p:blipFill>
        <p:spPr bwMode="auto">
          <a:xfrm>
            <a:off x="5976573" y="4348905"/>
            <a:ext cx="1280109" cy="12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C:\_Work\Papers\Paper_diversFe2O3\Pict\Fe5O7_P5_3_Picture 8-1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3734" r="12000" b="12667"/>
          <a:stretch/>
        </p:blipFill>
        <p:spPr bwMode="auto">
          <a:xfrm>
            <a:off x="4368370" y="4430198"/>
            <a:ext cx="1437918" cy="11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_Work\Papers\Paper_diversFe2O3\Pict\Fe2O3_ppv_Picture 9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r="3786" b="14023"/>
          <a:stretch/>
        </p:blipFill>
        <p:spPr bwMode="auto">
          <a:xfrm>
            <a:off x="2885149" y="4524278"/>
            <a:ext cx="1416531" cy="10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16051" y="5721661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HPHT</a:t>
            </a:r>
            <a:r>
              <a:rPr lang="en-US" sz="1600" b="1" dirty="0" smtClean="0"/>
              <a:t>-Fe</a:t>
            </a:r>
            <a:r>
              <a:rPr lang="en-US" sz="1600" b="1" baseline="-25000" dirty="0" smtClean="0"/>
              <a:t>3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197" r="8333" b="4419"/>
          <a:stretch/>
        </p:blipFill>
        <p:spPr>
          <a:xfrm>
            <a:off x="7337941" y="4262363"/>
            <a:ext cx="1695486" cy="14101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9" y="4675402"/>
            <a:ext cx="961349" cy="7206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1560" y="117560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FeO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9716" y="6263834"/>
            <a:ext cx="8766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Bykova E. </a:t>
            </a:r>
            <a:r>
              <a:rPr lang="en-US" sz="1000" i="1" dirty="0"/>
              <a:t>et </a:t>
            </a:r>
            <a:r>
              <a:rPr lang="en-US" sz="1000" i="1" dirty="0" smtClean="0"/>
              <a:t>al.</a:t>
            </a:r>
            <a:r>
              <a:rPr lang="en-US" sz="1000" dirty="0" smtClean="0"/>
              <a:t>, </a:t>
            </a:r>
            <a:r>
              <a:rPr lang="en-US" sz="1000" b="1" dirty="0"/>
              <a:t>Structural complexity of simple Fe2O3 oxide at high pressures and </a:t>
            </a:r>
            <a:r>
              <a:rPr lang="en-US" sz="1000" b="1" dirty="0" smtClean="0"/>
              <a:t>temperatures. </a:t>
            </a:r>
            <a:r>
              <a:rPr lang="en-US" sz="1000" i="1" dirty="0" smtClean="0"/>
              <a:t>Nature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dirty="0"/>
              <a:t>(</a:t>
            </a:r>
            <a:r>
              <a:rPr lang="en-US" sz="1000" dirty="0" smtClean="0"/>
              <a:t>2016).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06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diagram of </a:t>
            </a:r>
            <a:r>
              <a:rPr lang="en-US" b="1" dirty="0" err="1" smtClean="0"/>
              <a:t>FeO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03" y="1487724"/>
            <a:ext cx="5379376" cy="4445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4668" y="5777805"/>
            <a:ext cx="4684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Ohta</a:t>
            </a:r>
            <a:r>
              <a:rPr lang="en-US" sz="1000" dirty="0" smtClean="0"/>
              <a:t>, K. </a:t>
            </a:r>
            <a:r>
              <a:rPr lang="en-US" sz="1000" i="1" dirty="0" smtClean="0"/>
              <a:t>et al.</a:t>
            </a:r>
            <a:r>
              <a:rPr lang="en-US" sz="1000" dirty="0" smtClean="0"/>
              <a:t> (2014) </a:t>
            </a:r>
            <a:r>
              <a:rPr lang="en-US" sz="1000" dirty="0"/>
              <a:t>J. </a:t>
            </a:r>
            <a:r>
              <a:rPr lang="en-US" sz="1000" dirty="0" err="1"/>
              <a:t>Geophys</a:t>
            </a:r>
            <a:r>
              <a:rPr lang="en-US" sz="1000" dirty="0"/>
              <a:t>. Res. </a:t>
            </a:r>
            <a:r>
              <a:rPr lang="en-US" sz="1000" dirty="0" smtClean="0"/>
              <a:t>Solid Earth</a:t>
            </a:r>
            <a:r>
              <a:rPr lang="en-US" sz="1000" dirty="0"/>
              <a:t>, </a:t>
            </a:r>
            <a:r>
              <a:rPr lang="en-US" sz="1000" b="1" dirty="0"/>
              <a:t>119</a:t>
            </a:r>
            <a:r>
              <a:rPr lang="en-US" sz="1000" dirty="0"/>
              <a:t>, </a:t>
            </a:r>
            <a:r>
              <a:rPr lang="en-US" sz="1000" dirty="0" smtClean="0"/>
              <a:t>4656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464668" y="598280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Fjellvåg</a:t>
            </a:r>
            <a:r>
              <a:rPr lang="en-US" sz="1000" dirty="0" smtClean="0"/>
              <a:t>, H. </a:t>
            </a:r>
            <a:r>
              <a:rPr lang="en-US" sz="1000" i="1" dirty="0" smtClean="0"/>
              <a:t>et al.</a:t>
            </a:r>
            <a:r>
              <a:rPr lang="en-US" sz="1000" dirty="0" smtClean="0"/>
              <a:t> (2002) </a:t>
            </a:r>
            <a:r>
              <a:rPr lang="fi-FI" sz="1000" dirty="0" smtClean="0"/>
              <a:t>Am. Miner., </a:t>
            </a:r>
            <a:r>
              <a:rPr lang="fi-FI" sz="1000" b="1" dirty="0" smtClean="0"/>
              <a:t>87</a:t>
            </a:r>
            <a:r>
              <a:rPr lang="fi-FI" sz="1000" dirty="0" smtClean="0"/>
              <a:t>, 347</a:t>
            </a:r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80893" y="4356369"/>
            <a:ext cx="1624565" cy="8113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016" y="6008606"/>
            <a:ext cx="239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GPa, after 2000 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83257" y="2250737"/>
            <a:ext cx="1235974" cy="2057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16" y="1551838"/>
            <a:ext cx="1447800" cy="137818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09456" y="3355030"/>
            <a:ext cx="1682036" cy="1480421"/>
            <a:chOff x="250876" y="4404804"/>
            <a:chExt cx="1682036" cy="14804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582" y="4431487"/>
              <a:ext cx="1447800" cy="1378188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V="1">
              <a:off x="1765382" y="4404804"/>
              <a:ext cx="167530" cy="13263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50876" y="5767128"/>
              <a:ext cx="149174" cy="11809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3166" y="1155823"/>
            <a:ext cx="11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B1-FeO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0269" y="3010637"/>
            <a:ext cx="11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rB1-FeO</a:t>
            </a:r>
            <a:endParaRPr lang="en-US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465" y="1647537"/>
            <a:ext cx="1297800" cy="1206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36524" y="1306377"/>
            <a:ext cx="11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B2-FeO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05336" y="3136945"/>
            <a:ext cx="12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B8-FeO</a:t>
            </a:r>
            <a:endParaRPr lang="en-US" b="1" dirty="0"/>
          </a:p>
        </p:txBody>
      </p:sp>
      <p:cxnSp>
        <p:nvCxnSpPr>
          <p:cNvPr id="49" name="Straight Connector 48"/>
          <p:cNvCxnSpPr>
            <a:stCxn id="17" idx="3"/>
          </p:cNvCxnSpPr>
          <p:nvPr/>
        </p:nvCxnSpPr>
        <p:spPr>
          <a:xfrm flipV="1">
            <a:off x="2679854" y="5257800"/>
            <a:ext cx="898506" cy="9354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262632" y="3406943"/>
            <a:ext cx="1597293" cy="1488961"/>
            <a:chOff x="7262632" y="3406943"/>
            <a:chExt cx="1597293" cy="148896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2632" y="3516753"/>
              <a:ext cx="1597293" cy="1379151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7288489" y="3406943"/>
              <a:ext cx="281168" cy="201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6670502" y="2550057"/>
            <a:ext cx="592130" cy="4605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257135" y="4356369"/>
            <a:ext cx="967244" cy="2302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1096" y="5069185"/>
            <a:ext cx="109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I</a:t>
            </a:r>
            <a:r>
              <a:rPr lang="en-US" b="1" dirty="0" smtClean="0"/>
              <a:t>2/m-</a:t>
            </a:r>
            <a:r>
              <a:rPr lang="en-US" b="1" dirty="0" err="1" smtClean="0"/>
              <a:t>FeO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16232" y="5709492"/>
            <a:ext cx="123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</a:t>
            </a:r>
            <a:r>
              <a:rPr lang="en-US" b="1" dirty="0"/>
              <a:t>2</a:t>
            </a:r>
            <a:r>
              <a:rPr lang="en-US" b="1" baseline="-25000" dirty="0"/>
              <a:t>1</a:t>
            </a:r>
            <a:r>
              <a:rPr lang="en-US" b="1" dirty="0"/>
              <a:t>/m-</a:t>
            </a:r>
            <a:r>
              <a:rPr lang="en-US" b="1" dirty="0" err="1"/>
              <a:t>FeO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093" y="5378469"/>
            <a:ext cx="103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r>
              <a:rPr lang="en-US" dirty="0" smtClean="0"/>
              <a:t> 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64668" y="6202713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Kantor, </a:t>
            </a:r>
            <a:r>
              <a:rPr lang="en-US" sz="1000" dirty="0"/>
              <a:t>I</a:t>
            </a:r>
            <a:r>
              <a:rPr lang="en-US" sz="1000" dirty="0" smtClean="0"/>
              <a:t>. </a:t>
            </a:r>
            <a:r>
              <a:rPr lang="en-US" sz="1000" i="1" dirty="0" smtClean="0"/>
              <a:t>et al.</a:t>
            </a:r>
            <a:r>
              <a:rPr lang="en-US" sz="1000" dirty="0" smtClean="0"/>
              <a:t> (2008) </a:t>
            </a:r>
            <a:r>
              <a:rPr lang="fi-FI" sz="1000" dirty="0"/>
              <a:t>Z. Kristallogr</a:t>
            </a:r>
            <a:r>
              <a:rPr lang="fi-FI" sz="1000" dirty="0" smtClean="0"/>
              <a:t>., </a:t>
            </a:r>
            <a:r>
              <a:rPr lang="fi-FI" sz="1000" b="1" dirty="0" smtClean="0"/>
              <a:t>223</a:t>
            </a:r>
            <a:r>
              <a:rPr lang="fi-FI" sz="1000" dirty="0" smtClean="0"/>
              <a:t>, 461</a:t>
            </a:r>
            <a:endParaRPr lang="en-US" sz="1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632858" y="5387563"/>
            <a:ext cx="1266935" cy="1713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899793" y="3605686"/>
            <a:ext cx="2431535" cy="1772783"/>
            <a:chOff x="2899793" y="3605686"/>
            <a:chExt cx="2431535" cy="1772783"/>
          </a:xfrm>
        </p:grpSpPr>
        <p:sp>
          <p:nvSpPr>
            <p:cNvPr id="42" name="5-Point Star 41"/>
            <p:cNvSpPr/>
            <p:nvPr/>
          </p:nvSpPr>
          <p:spPr>
            <a:xfrm>
              <a:off x="3797489" y="3963012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99793" y="5257800"/>
              <a:ext cx="808111" cy="12066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12331" y="364166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*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5099860" y="3605686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4234150" y="3673803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238100" y="4206328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3335397" y="4172253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FeO</a:t>
            </a:r>
            <a:r>
              <a:rPr lang="en-US" sz="2800" b="1" dirty="0" smtClean="0"/>
              <a:t> with distorted </a:t>
            </a:r>
            <a:r>
              <a:rPr lang="en-US" sz="2800" b="1" dirty="0" err="1" smtClean="0"/>
              <a:t>wuestite</a:t>
            </a:r>
            <a:r>
              <a:rPr lang="en-US" sz="2800" b="1" dirty="0" smtClean="0"/>
              <a:t> structures</a:t>
            </a: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79747" y="1374728"/>
            <a:ext cx="1023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1" dirty="0" err="1" smtClean="0"/>
              <a:t>Pmmn</a:t>
            </a:r>
            <a:endParaRPr lang="en-US" sz="1400" i="1" dirty="0"/>
          </a:p>
        </p:txBody>
      </p:sp>
      <p:sp>
        <p:nvSpPr>
          <p:cNvPr id="16" name="Rectangle 15"/>
          <p:cNvSpPr/>
          <p:nvPr/>
        </p:nvSpPr>
        <p:spPr>
          <a:xfrm>
            <a:off x="6112287" y="1392712"/>
            <a:ext cx="151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err="1" smtClean="0"/>
              <a:t>Pmcn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195" y="873257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Ambient </a:t>
            </a:r>
          </a:p>
          <a:p>
            <a:r>
              <a:rPr lang="en-US" sz="1600" b="1" dirty="0" smtClean="0"/>
              <a:t>conditions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35349" y="111947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77 GPa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7992" y="111947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35 GPa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25917" y="1119478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125 GPa, 3100 K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95953" y="1119478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 </a:t>
            </a:r>
            <a:r>
              <a:rPr lang="en-US" sz="1600" b="1" dirty="0"/>
              <a:t>GPa, </a:t>
            </a:r>
            <a:r>
              <a:rPr lang="en-US" sz="1600" b="1" dirty="0" smtClean="0"/>
              <a:t>&gt;3000 K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4179512" y="1374727"/>
            <a:ext cx="151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/>
              <a:t>P</a:t>
            </a:r>
            <a:r>
              <a:rPr lang="en-US" sz="1400" dirty="0" smtClean="0"/>
              <a:t>2</a:t>
            </a:r>
            <a:r>
              <a:rPr lang="en-US" sz="1400" baseline="-25000" dirty="0" smtClean="0"/>
              <a:t>1</a:t>
            </a:r>
            <a:r>
              <a:rPr lang="en-US" sz="1400" i="1" dirty="0" smtClean="0"/>
              <a:t>/m</a:t>
            </a:r>
            <a:endParaRPr lang="en-US" sz="1400" i="1" dirty="0"/>
          </a:p>
        </p:txBody>
      </p:sp>
      <p:sp>
        <p:nvSpPr>
          <p:cNvPr id="23" name="Rectangle 22"/>
          <p:cNvSpPr/>
          <p:nvPr/>
        </p:nvSpPr>
        <p:spPr>
          <a:xfrm>
            <a:off x="47242" y="4042098"/>
            <a:ext cx="3319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Fe…Fe contacts: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2706" y="1119478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77 </a:t>
            </a:r>
            <a:r>
              <a:rPr lang="en-US" sz="1600" b="1" dirty="0" smtClean="0"/>
              <a:t>GPa, </a:t>
            </a:r>
            <a:r>
              <a:rPr lang="en-US" sz="1600" b="1" dirty="0"/>
              <a:t>2000 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238" y="1369522"/>
            <a:ext cx="151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/>
              <a:t>Fm-3m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477"/>
          <a:stretch/>
        </p:blipFill>
        <p:spPr>
          <a:xfrm>
            <a:off x="151092" y="3203826"/>
            <a:ext cx="488389" cy="51730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84615" y="1374727"/>
            <a:ext cx="151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/>
              <a:t>I</a:t>
            </a:r>
            <a:r>
              <a:rPr lang="en-US" sz="1400" dirty="0" smtClean="0"/>
              <a:t>2</a:t>
            </a:r>
            <a:r>
              <a:rPr lang="en-US" sz="1400" i="1" dirty="0" smtClean="0"/>
              <a:t>/m</a:t>
            </a:r>
            <a:endParaRPr lang="en-US" sz="1400" i="1" dirty="0"/>
          </a:p>
        </p:txBody>
      </p:sp>
      <p:sp>
        <p:nvSpPr>
          <p:cNvPr id="34" name="Rectangle 33"/>
          <p:cNvSpPr/>
          <p:nvPr/>
        </p:nvSpPr>
        <p:spPr>
          <a:xfrm>
            <a:off x="1727205" y="1374727"/>
            <a:ext cx="151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/>
              <a:t>R-3m</a:t>
            </a:r>
            <a:endParaRPr lang="en-US" sz="1400" i="1" dirty="0"/>
          </a:p>
        </p:txBody>
      </p:sp>
      <p:sp>
        <p:nvSpPr>
          <p:cNvPr id="4" name="Freeform 3"/>
          <p:cNvSpPr/>
          <p:nvPr/>
        </p:nvSpPr>
        <p:spPr>
          <a:xfrm>
            <a:off x="403051" y="4580367"/>
            <a:ext cx="8393230" cy="500514"/>
          </a:xfrm>
          <a:custGeom>
            <a:avLst/>
            <a:gdLst>
              <a:gd name="connsiteX0" fmla="*/ 0 w 8393230"/>
              <a:gd name="connsiteY0" fmla="*/ 0 h 500514"/>
              <a:gd name="connsiteX1" fmla="*/ 1540042 w 8393230"/>
              <a:gd name="connsiteY1" fmla="*/ 211756 h 500514"/>
              <a:gd name="connsiteX2" fmla="*/ 3359217 w 8393230"/>
              <a:gd name="connsiteY2" fmla="*/ 346509 h 500514"/>
              <a:gd name="connsiteX3" fmla="*/ 5313145 w 8393230"/>
              <a:gd name="connsiteY3" fmla="*/ 500514 h 500514"/>
              <a:gd name="connsiteX4" fmla="*/ 8393230 w 8393230"/>
              <a:gd name="connsiteY4" fmla="*/ 490888 h 500514"/>
              <a:gd name="connsiteX5" fmla="*/ 8393230 w 8393230"/>
              <a:gd name="connsiteY5" fmla="*/ 221381 h 500514"/>
              <a:gd name="connsiteX6" fmla="*/ 5226518 w 8393230"/>
              <a:gd name="connsiteY6" fmla="*/ 250257 h 500514"/>
              <a:gd name="connsiteX7" fmla="*/ 3272590 w 8393230"/>
              <a:gd name="connsiteY7" fmla="*/ 115503 h 500514"/>
              <a:gd name="connsiteX8" fmla="*/ 0 w 8393230"/>
              <a:gd name="connsiteY8" fmla="*/ 0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3230" h="500514">
                <a:moveTo>
                  <a:pt x="0" y="0"/>
                </a:moveTo>
                <a:lnTo>
                  <a:pt x="1540042" y="211756"/>
                </a:lnTo>
                <a:lnTo>
                  <a:pt x="3359217" y="346509"/>
                </a:lnTo>
                <a:lnTo>
                  <a:pt x="5313145" y="500514"/>
                </a:lnTo>
                <a:lnTo>
                  <a:pt x="8393230" y="490888"/>
                </a:lnTo>
                <a:lnTo>
                  <a:pt x="8393230" y="221381"/>
                </a:lnTo>
                <a:lnTo>
                  <a:pt x="5226518" y="250257"/>
                </a:lnTo>
                <a:lnTo>
                  <a:pt x="3272590" y="115503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3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10527" y="4567140"/>
            <a:ext cx="8486363" cy="1261355"/>
          </a:xfrm>
          <a:custGeom>
            <a:avLst/>
            <a:gdLst>
              <a:gd name="connsiteX0" fmla="*/ 0 w 8393230"/>
              <a:gd name="connsiteY0" fmla="*/ 0 h 500514"/>
              <a:gd name="connsiteX1" fmla="*/ 1540042 w 8393230"/>
              <a:gd name="connsiteY1" fmla="*/ 211756 h 500514"/>
              <a:gd name="connsiteX2" fmla="*/ 3359217 w 8393230"/>
              <a:gd name="connsiteY2" fmla="*/ 346509 h 500514"/>
              <a:gd name="connsiteX3" fmla="*/ 5313145 w 8393230"/>
              <a:gd name="connsiteY3" fmla="*/ 500514 h 500514"/>
              <a:gd name="connsiteX4" fmla="*/ 8393230 w 8393230"/>
              <a:gd name="connsiteY4" fmla="*/ 490888 h 500514"/>
              <a:gd name="connsiteX5" fmla="*/ 8393230 w 8393230"/>
              <a:gd name="connsiteY5" fmla="*/ 221381 h 500514"/>
              <a:gd name="connsiteX6" fmla="*/ 5226518 w 8393230"/>
              <a:gd name="connsiteY6" fmla="*/ 250257 h 500514"/>
              <a:gd name="connsiteX7" fmla="*/ 3272590 w 8393230"/>
              <a:gd name="connsiteY7" fmla="*/ 115503 h 500514"/>
              <a:gd name="connsiteX8" fmla="*/ 0 w 8393230"/>
              <a:gd name="connsiteY8" fmla="*/ 0 h 500514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59217 w 8486363"/>
              <a:gd name="connsiteY2" fmla="*/ 346509 h 1261355"/>
              <a:gd name="connsiteX3" fmla="*/ 5313145 w 8486363"/>
              <a:gd name="connsiteY3" fmla="*/ 500514 h 1261355"/>
              <a:gd name="connsiteX4" fmla="*/ 8486363 w 8486363"/>
              <a:gd name="connsiteY4" fmla="*/ 1261355 h 1261355"/>
              <a:gd name="connsiteX5" fmla="*/ 8393230 w 8486363"/>
              <a:gd name="connsiteY5" fmla="*/ 221381 h 1261355"/>
              <a:gd name="connsiteX6" fmla="*/ 5226518 w 8486363"/>
              <a:gd name="connsiteY6" fmla="*/ 250257 h 1261355"/>
              <a:gd name="connsiteX7" fmla="*/ 3272590 w 8486363"/>
              <a:gd name="connsiteY7" fmla="*/ 115503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59217 w 8486363"/>
              <a:gd name="connsiteY2" fmla="*/ 346509 h 1261355"/>
              <a:gd name="connsiteX3" fmla="*/ 5313145 w 8486363"/>
              <a:gd name="connsiteY3" fmla="*/ 500514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226518 w 8486363"/>
              <a:gd name="connsiteY6" fmla="*/ 250257 h 1261355"/>
              <a:gd name="connsiteX7" fmla="*/ 3272590 w 8486363"/>
              <a:gd name="connsiteY7" fmla="*/ 115503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59217 w 8486363"/>
              <a:gd name="connsiteY2" fmla="*/ 346509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226518 w 8486363"/>
              <a:gd name="connsiteY6" fmla="*/ 250257 h 1261355"/>
              <a:gd name="connsiteX7" fmla="*/ 3272590 w 8486363"/>
              <a:gd name="connsiteY7" fmla="*/ 115503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59217 w 8486363"/>
              <a:gd name="connsiteY2" fmla="*/ 346509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272590 w 8486363"/>
              <a:gd name="connsiteY7" fmla="*/ 115503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272590 w 8486363"/>
              <a:gd name="connsiteY7" fmla="*/ 115503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0 w 8486363"/>
              <a:gd name="connsiteY8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487029 w 8486363"/>
              <a:gd name="connsiteY8" fmla="*/ 270614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540042 w 8486363"/>
              <a:gd name="connsiteY1" fmla="*/ 2117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03962 w 8486363"/>
              <a:gd name="connsiteY8" fmla="*/ 448414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03962 w 8486363"/>
              <a:gd name="connsiteY8" fmla="*/ 448414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541956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457290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80681 h 1261355"/>
              <a:gd name="connsiteX9" fmla="*/ 0 w 8486363"/>
              <a:gd name="connsiteY9" fmla="*/ 0 h 1261355"/>
              <a:gd name="connsiteX0" fmla="*/ 0 w 8486363"/>
              <a:gd name="connsiteY0" fmla="*/ 0 h 1261355"/>
              <a:gd name="connsiteX1" fmla="*/ 1489242 w 8486363"/>
              <a:gd name="connsiteY1" fmla="*/ 457290 h 1261355"/>
              <a:gd name="connsiteX2" fmla="*/ 3376150 w 8486363"/>
              <a:gd name="connsiteY2" fmla="*/ 913775 h 1261355"/>
              <a:gd name="connsiteX3" fmla="*/ 5372412 w 8486363"/>
              <a:gd name="connsiteY3" fmla="*/ 1194780 h 1261355"/>
              <a:gd name="connsiteX4" fmla="*/ 8486363 w 8486363"/>
              <a:gd name="connsiteY4" fmla="*/ 1261355 h 1261355"/>
              <a:gd name="connsiteX5" fmla="*/ 8477897 w 8486363"/>
              <a:gd name="connsiteY5" fmla="*/ 847914 h 1261355"/>
              <a:gd name="connsiteX6" fmla="*/ 5319652 w 8486363"/>
              <a:gd name="connsiteY6" fmla="*/ 834457 h 1261355"/>
              <a:gd name="connsiteX7" fmla="*/ 3374190 w 8486363"/>
              <a:gd name="connsiteY7" fmla="*/ 581170 h 1261355"/>
              <a:gd name="connsiteX8" fmla="*/ 1520895 w 8486363"/>
              <a:gd name="connsiteY8" fmla="*/ 329881 h 1261355"/>
              <a:gd name="connsiteX9" fmla="*/ 0 w 8486363"/>
              <a:gd name="connsiteY9" fmla="*/ 0 h 126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86363" h="1261355">
                <a:moveTo>
                  <a:pt x="0" y="0"/>
                </a:moveTo>
                <a:lnTo>
                  <a:pt x="1489242" y="457290"/>
                </a:lnTo>
                <a:cubicBezTo>
                  <a:pt x="2051934" y="609586"/>
                  <a:pt x="2728955" y="790860"/>
                  <a:pt x="3376150" y="913775"/>
                </a:cubicBezTo>
                <a:cubicBezTo>
                  <a:pt x="4023345" y="1036690"/>
                  <a:pt x="4520710" y="1136850"/>
                  <a:pt x="5372412" y="1194780"/>
                </a:cubicBezTo>
                <a:cubicBezTo>
                  <a:pt x="6224114" y="1252710"/>
                  <a:pt x="7448379" y="1239163"/>
                  <a:pt x="8486363" y="1261355"/>
                </a:cubicBezTo>
                <a:lnTo>
                  <a:pt x="8477897" y="847914"/>
                </a:lnTo>
                <a:cubicBezTo>
                  <a:pt x="7950112" y="776764"/>
                  <a:pt x="6170270" y="878914"/>
                  <a:pt x="5319652" y="834457"/>
                </a:cubicBezTo>
                <a:cubicBezTo>
                  <a:pt x="4469034" y="790000"/>
                  <a:pt x="4007316" y="665266"/>
                  <a:pt x="3374190" y="581170"/>
                </a:cubicBezTo>
                <a:cubicBezTo>
                  <a:pt x="2741064" y="497074"/>
                  <a:pt x="2083260" y="426743"/>
                  <a:pt x="1520895" y="329881"/>
                </a:cubicBezTo>
                <a:cubicBezTo>
                  <a:pt x="958530" y="233019"/>
                  <a:pt x="506965" y="126894"/>
                  <a:pt x="0" y="0"/>
                </a:cubicBezTo>
                <a:close/>
              </a:path>
            </a:pathLst>
          </a:custGeom>
          <a:solidFill>
            <a:srgbClr val="92D050">
              <a:alpha val="3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12280"/>
              </p:ext>
            </p:extLst>
          </p:nvPr>
        </p:nvGraphicFramePr>
        <p:xfrm>
          <a:off x="58713" y="4343083"/>
          <a:ext cx="8947150" cy="18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r="12600"/>
          <a:stretch/>
        </p:blipFill>
        <p:spPr>
          <a:xfrm>
            <a:off x="182561" y="1811841"/>
            <a:ext cx="1224136" cy="1349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r="16133"/>
          <a:stretch/>
        </p:blipFill>
        <p:spPr>
          <a:xfrm>
            <a:off x="1477688" y="1811840"/>
            <a:ext cx="1224136" cy="134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18580"/>
          <a:stretch/>
        </p:blipFill>
        <p:spPr>
          <a:xfrm>
            <a:off x="2772815" y="1811840"/>
            <a:ext cx="1224136" cy="134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/>
          <a:stretch/>
        </p:blipFill>
        <p:spPr>
          <a:xfrm>
            <a:off x="3996951" y="1776801"/>
            <a:ext cx="1471433" cy="1349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15464"/>
          <a:stretch/>
        </p:blipFill>
        <p:spPr>
          <a:xfrm>
            <a:off x="5436095" y="1844603"/>
            <a:ext cx="1800201" cy="1888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14436"/>
          <a:stretch/>
        </p:blipFill>
        <p:spPr>
          <a:xfrm>
            <a:off x="7295953" y="1870186"/>
            <a:ext cx="1800200" cy="1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29128" y="2109214"/>
            <a:ext cx="5379376" cy="4445313"/>
            <a:chOff x="6853036" y="116632"/>
            <a:chExt cx="5379376" cy="44453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3036" y="116632"/>
              <a:ext cx="5379376" cy="4445313"/>
            </a:xfrm>
            <a:prstGeom prst="rect">
              <a:avLst/>
            </a:prstGeom>
          </p:spPr>
        </p:pic>
        <p:sp>
          <p:nvSpPr>
            <p:cNvPr id="13" name="5-Point Star 12"/>
            <p:cNvSpPr/>
            <p:nvPr/>
          </p:nvSpPr>
          <p:spPr>
            <a:xfrm>
              <a:off x="9959485" y="2339288"/>
              <a:ext cx="231468" cy="231468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FeO</a:t>
            </a:r>
            <a:r>
              <a:rPr lang="en-US" sz="2800" dirty="0" smtClean="0"/>
              <a:t> at </a:t>
            </a:r>
            <a:r>
              <a:rPr lang="ru-RU" sz="2800" dirty="0" smtClean="0"/>
              <a:t>200</a:t>
            </a:r>
            <a:r>
              <a:rPr lang="en-US" sz="2800" dirty="0" smtClean="0"/>
              <a:t> </a:t>
            </a:r>
            <a:r>
              <a:rPr lang="en-US" sz="2800" dirty="0"/>
              <a:t>GPa and </a:t>
            </a:r>
            <a:r>
              <a:rPr lang="ru-RU" sz="2800" dirty="0" smtClean="0"/>
              <a:t>3000</a:t>
            </a:r>
            <a:r>
              <a:rPr lang="en-US" sz="2800" dirty="0" smtClean="0"/>
              <a:t> </a:t>
            </a:r>
            <a:r>
              <a:rPr lang="en-US" sz="2800" dirty="0"/>
              <a:t>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Chemistry at extreme conditions: Fe-O system at ultra-high pressure | Elena Bykova, 12.03.2019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8" y="950390"/>
            <a:ext cx="2593539" cy="1944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8633" y="894509"/>
            <a:ext cx="3103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WC-type </a:t>
            </a:r>
            <a:r>
              <a:rPr lang="en-US" sz="1600" b="1" dirty="0" err="1" smtClean="0"/>
              <a:t>FeO</a:t>
            </a:r>
            <a:endParaRPr lang="en-US" sz="1600" b="1" dirty="0" smtClean="0"/>
          </a:p>
          <a:p>
            <a:pPr algn="just"/>
            <a:r>
              <a:rPr lang="en-US" sz="1600" i="1" dirty="0" smtClean="0"/>
              <a:t>P-</a:t>
            </a:r>
            <a:r>
              <a:rPr lang="en-US" sz="1600" dirty="0" smtClean="0"/>
              <a:t>6</a:t>
            </a:r>
            <a:r>
              <a:rPr lang="en-US" sz="1600" i="1" dirty="0" smtClean="0"/>
              <a:t>m</a:t>
            </a:r>
            <a:r>
              <a:rPr lang="en-US" sz="1600" dirty="0" smtClean="0"/>
              <a:t>2</a:t>
            </a:r>
            <a:endParaRPr lang="en-US" sz="1600" dirty="0"/>
          </a:p>
          <a:p>
            <a:r>
              <a:rPr lang="en-US" sz="1600" i="1" dirty="0" smtClean="0"/>
              <a:t>a </a:t>
            </a:r>
            <a:r>
              <a:rPr lang="en-US" sz="1600" dirty="0"/>
              <a:t>= </a:t>
            </a:r>
            <a:r>
              <a:rPr lang="en-US" sz="1600" dirty="0" smtClean="0"/>
              <a:t>2.3663(14),</a:t>
            </a:r>
          </a:p>
          <a:p>
            <a:r>
              <a:rPr lang="en-US" sz="1600" i="1" dirty="0" smtClean="0"/>
              <a:t>c </a:t>
            </a:r>
            <a:r>
              <a:rPr lang="en-US" sz="1600" dirty="0"/>
              <a:t>= </a:t>
            </a:r>
            <a:r>
              <a:rPr lang="en-US" sz="1600" dirty="0" smtClean="0"/>
              <a:t>2.429(17) Å</a:t>
            </a:r>
          </a:p>
          <a:p>
            <a:r>
              <a:rPr lang="en-US" sz="1600" i="1" dirty="0" smtClean="0"/>
              <a:t>R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8.3 %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71" y="3464240"/>
            <a:ext cx="3638217" cy="2607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294102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Magnetic</a:t>
            </a:r>
            <a:endParaRPr lang="en-US" sz="2800" b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65843" y="6095265"/>
            <a:ext cx="3103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Data collection: ~12 hours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670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.potx" id="{CDF7C3F0-23A9-471E-91CA-FB23EBA17ACD}" vid="{F1F370BD-59B2-4808-B123-2DD1D089C60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1862</Words>
  <Application>Microsoft Office PowerPoint</Application>
  <PresentationFormat>On-screen Show (4:3)</PresentationFormat>
  <Paragraphs>352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Symbol</vt:lpstr>
      <vt:lpstr>Wingdings</vt:lpstr>
      <vt:lpstr>DESY</vt:lpstr>
      <vt:lpstr>Chemistry at extreme conditions:  Fe-O system at ultra-high pressure</vt:lpstr>
      <vt:lpstr>Generation of high pressures and high temperatures</vt:lpstr>
      <vt:lpstr>Fe-O system at high pressures and temperatures</vt:lpstr>
      <vt:lpstr>Fe-O system at high pressures and temperatures</vt:lpstr>
      <vt:lpstr>Known compositions in Fe-O system</vt:lpstr>
      <vt:lpstr>Structural evolution of iron oxides</vt:lpstr>
      <vt:lpstr>Phase diagram of FeO</vt:lpstr>
      <vt:lpstr>FeO with distorted wuestite structures</vt:lpstr>
      <vt:lpstr>FeO at 200 GPa and 3000 K </vt:lpstr>
      <vt:lpstr>Decomposition of Fe0.94O at extreme conditions</vt:lpstr>
      <vt:lpstr>FeO in the deep Earth’s interiors</vt:lpstr>
      <vt:lpstr>Observed Fe2O3 phases</vt:lpstr>
      <vt:lpstr>Decomposition of Fe2O3</vt:lpstr>
      <vt:lpstr>High-pressure high-temperature behavior of Fe3O4</vt:lpstr>
      <vt:lpstr>Decomposition of Fe3O4 at 80 GPa and 2900 K</vt:lpstr>
      <vt:lpstr>Iron oxides in the Earth’s deep interiors</vt:lpstr>
      <vt:lpstr>Fe + O2  ? </vt:lpstr>
      <vt:lpstr>Synthesis of HP-iron carbonates from FeCO3</vt:lpstr>
      <vt:lpstr>Iron carbonates in deep Earth’s interiors</vt:lpstr>
      <vt:lpstr>Conclusions</vt:lpstr>
      <vt:lpstr>Acknowledgments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Single-crystal capabilities of the ECB and in-house research</dc:title>
  <dc:creator>ElenaB</dc:creator>
  <cp:lastModifiedBy>Elena Bykova</cp:lastModifiedBy>
  <cp:revision>514</cp:revision>
  <dcterms:created xsi:type="dcterms:W3CDTF">2017-09-26T11:29:14Z</dcterms:created>
  <dcterms:modified xsi:type="dcterms:W3CDTF">2019-03-25T12:05:38Z</dcterms:modified>
</cp:coreProperties>
</file>