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8160" r:id="rId3"/>
    <p:sldMasterId id="2147488942" r:id="rId4"/>
    <p:sldMasterId id="2147490787" r:id="rId5"/>
    <p:sldMasterId id="2147494914" r:id="rId6"/>
  </p:sldMasterIdLst>
  <p:notesMasterIdLst>
    <p:notesMasterId r:id="rId19"/>
  </p:notesMasterIdLst>
  <p:handoutMasterIdLst>
    <p:handoutMasterId r:id="rId20"/>
  </p:handoutMasterIdLst>
  <p:sldIdLst>
    <p:sldId id="550" r:id="rId7"/>
    <p:sldId id="624" r:id="rId8"/>
    <p:sldId id="625" r:id="rId9"/>
    <p:sldId id="646" r:id="rId10"/>
    <p:sldId id="638" r:id="rId11"/>
    <p:sldId id="628" r:id="rId12"/>
    <p:sldId id="644" r:id="rId13"/>
    <p:sldId id="629" r:id="rId14"/>
    <p:sldId id="627" r:id="rId15"/>
    <p:sldId id="632" r:id="rId16"/>
    <p:sldId id="648" r:id="rId17"/>
    <p:sldId id="647" r:id="rId1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22C"/>
    <a:srgbClr val="7C2A2A"/>
    <a:srgbClr val="FFFF00"/>
    <a:srgbClr val="C04444"/>
    <a:srgbClr val="B79BDD"/>
    <a:srgbClr val="C9D7EB"/>
    <a:srgbClr val="FB9257"/>
    <a:srgbClr val="8C1D1A"/>
    <a:srgbClr val="832523"/>
    <a:srgbClr val="8F1A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0" autoAdjust="0"/>
    <p:restoredTop sz="93698" autoAdjust="0"/>
  </p:normalViewPr>
  <p:slideViewPr>
    <p:cSldViewPr>
      <p:cViewPr varScale="1">
        <p:scale>
          <a:sx n="100" d="100"/>
          <a:sy n="100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082" y="-102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47" tIns="31474" rIns="62947" bIns="31474" numCol="1" anchor="t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47" tIns="31474" rIns="62947" bIns="31474" numCol="1" anchor="t" anchorCtr="0" compatLnSpc="1">
            <a:prstTxWarp prst="textNoShape">
              <a:avLst/>
            </a:prstTxWarp>
          </a:bodyPr>
          <a:lstStyle>
            <a:lvl1pPr algn="r" defTabSz="630238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47" tIns="31474" rIns="62947" bIns="31474" numCol="1" anchor="b" anchorCtr="0" compatLnSpc="1">
            <a:prstTxWarp prst="textNoShape">
              <a:avLst/>
            </a:prstTxWarp>
          </a:bodyPr>
          <a:lstStyle>
            <a:lvl1pPr defTabSz="630238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947" tIns="31474" rIns="62947" bIns="31474" numCol="1" anchor="b" anchorCtr="0" compatLnSpc="1">
            <a:prstTxWarp prst="textNoShape">
              <a:avLst/>
            </a:prstTxWarp>
          </a:bodyPr>
          <a:lstStyle>
            <a:lvl1pPr algn="r" defTabSz="630238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0D7851-FD7D-46BA-9C08-ACD29ADC59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AFF95C-06D2-481B-BC6F-356AF0D01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F95C-06D2-481B-BC6F-356AF0D014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F95C-06D2-481B-BC6F-356AF0D014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44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F95C-06D2-481B-BC6F-356AF0D014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39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F95C-06D2-481B-BC6F-356AF0D014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1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209925" y="6624638"/>
            <a:ext cx="950913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235450" y="6624638"/>
            <a:ext cx="40798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8" y="6624638"/>
            <a:ext cx="74453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CD7BE-8078-4824-9975-625B049A9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583A-2A5B-4CAD-ACEC-5FFEE66B1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1AD4E-968E-4EED-B9C5-36E4E4262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09925" y="6624638"/>
            <a:ext cx="95091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5450" y="6624638"/>
            <a:ext cx="40798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8" y="6624638"/>
            <a:ext cx="74453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6AC0-6A9C-493B-859E-07CC14E6A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F8B8-3068-429C-B07D-F303E2AF7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45E4E-7820-4CE9-83AA-3362D5114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796B-F49D-414F-9714-0D97E410DB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732FF-2233-49BD-BA46-FE0E58D921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5BF2-DEAE-4597-B6E8-04809D788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720C-E663-449B-9389-787101DE93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AD52-7BFA-4A43-B255-AD7F0BBD1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6194-0384-4FF5-BB62-C0F450A929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C52FD-35FF-48C0-B01B-F7443AC4C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7E23F-B85D-453F-AEDF-138C514985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9E6AA-3A38-4A4D-8634-04C389C87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C12F1-4694-41B3-B18D-66A0D8351C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2031-FC40-4714-885D-A2473C6B96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7A00C-C8D9-4236-A093-11ACB93C6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6004-996D-41B9-B996-C683007E38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3C79-A307-4167-AE0C-8BECA7EA40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A83E-861C-4F71-B194-98F3E198E5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7F9E-F925-44DC-A3A7-DB1461362E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FB4C-5CB5-427A-9AF5-2F24E4E54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D92B4-2689-47AF-8812-B623EB67F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DF31C-6B37-4940-B25D-D4EED078C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2CF4-D129-46E8-B888-A8AA02921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54A4-2B20-4452-8C0A-3C2103B177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09925" y="6624638"/>
            <a:ext cx="95091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5450" y="6624638"/>
            <a:ext cx="40798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8" y="6624638"/>
            <a:ext cx="74453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0BB1B-F5CC-482E-AA4E-9A1CA19D8D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1605-B287-49DA-BDAA-47489121A4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88" indent="0">
              <a:buNone/>
              <a:defRPr sz="1400"/>
            </a:lvl4pPr>
            <a:lvl5pPr marL="1828519" indent="0">
              <a:buNone/>
              <a:defRPr sz="1400"/>
            </a:lvl5pPr>
            <a:lvl6pPr marL="2285652" indent="0">
              <a:buNone/>
              <a:defRPr sz="1400"/>
            </a:lvl6pPr>
            <a:lvl7pPr marL="2742779" indent="0">
              <a:buNone/>
              <a:defRPr sz="1400"/>
            </a:lvl7pPr>
            <a:lvl8pPr marL="3199908" indent="0">
              <a:buNone/>
              <a:defRPr sz="1400"/>
            </a:lvl8pPr>
            <a:lvl9pPr marL="36570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34CEE-5929-41BD-BF56-9D4CDA6D3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393E-AE74-4919-8376-3A10E5FAE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88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52" indent="0">
              <a:buNone/>
              <a:defRPr sz="1600" b="1"/>
            </a:lvl6pPr>
            <a:lvl7pPr marL="2742779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4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88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52" indent="0">
              <a:buNone/>
              <a:defRPr sz="1600" b="1"/>
            </a:lvl6pPr>
            <a:lvl7pPr marL="2742779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4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0986-8A45-4EE7-B298-7EF8E72F6A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60BFE-A7C9-4483-99CC-233EF7716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F79F-FD7D-49C9-BEC6-49CB6B69ED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5A54-413B-4C95-AAB8-629F50300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200"/>
            </a:lvl2pPr>
            <a:lvl3pPr marL="914260" indent="0">
              <a:buNone/>
              <a:defRPr sz="1000"/>
            </a:lvl3pPr>
            <a:lvl4pPr marL="1371388" indent="0">
              <a:buNone/>
              <a:defRPr sz="900"/>
            </a:lvl4pPr>
            <a:lvl5pPr marL="1828519" indent="0">
              <a:buNone/>
              <a:defRPr sz="900"/>
            </a:lvl5pPr>
            <a:lvl6pPr marL="2285652" indent="0">
              <a:buNone/>
              <a:defRPr sz="900"/>
            </a:lvl6pPr>
            <a:lvl7pPr marL="2742779" indent="0">
              <a:buNone/>
              <a:defRPr sz="900"/>
            </a:lvl7pPr>
            <a:lvl8pPr marL="3199908" indent="0">
              <a:buNone/>
              <a:defRPr sz="900"/>
            </a:lvl8pPr>
            <a:lvl9pPr marL="36570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9107B-99D7-400F-A938-B274CB068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26" tIns="45714" rIns="91426" bIns="45714"/>
          <a:lstStyle>
            <a:lvl1pPr marL="0" indent="0">
              <a:buNone/>
              <a:defRPr sz="32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88" indent="0">
              <a:buNone/>
              <a:defRPr sz="2000"/>
            </a:lvl4pPr>
            <a:lvl5pPr marL="1828519" indent="0">
              <a:buNone/>
              <a:defRPr sz="2000"/>
            </a:lvl5pPr>
            <a:lvl6pPr marL="2285652" indent="0">
              <a:buNone/>
              <a:defRPr sz="2000"/>
            </a:lvl6pPr>
            <a:lvl7pPr marL="2742779" indent="0">
              <a:buNone/>
              <a:defRPr sz="2000"/>
            </a:lvl7pPr>
            <a:lvl8pPr marL="3199908" indent="0">
              <a:buNone/>
              <a:defRPr sz="2000"/>
            </a:lvl8pPr>
            <a:lvl9pPr marL="365704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200"/>
            </a:lvl2pPr>
            <a:lvl3pPr marL="914260" indent="0">
              <a:buNone/>
              <a:defRPr sz="1000"/>
            </a:lvl3pPr>
            <a:lvl4pPr marL="1371388" indent="0">
              <a:buNone/>
              <a:defRPr sz="900"/>
            </a:lvl4pPr>
            <a:lvl5pPr marL="1828519" indent="0">
              <a:buNone/>
              <a:defRPr sz="900"/>
            </a:lvl5pPr>
            <a:lvl6pPr marL="2285652" indent="0">
              <a:buNone/>
              <a:defRPr sz="900"/>
            </a:lvl6pPr>
            <a:lvl7pPr marL="2742779" indent="0">
              <a:buNone/>
              <a:defRPr sz="900"/>
            </a:lvl7pPr>
            <a:lvl8pPr marL="3199908" indent="0">
              <a:buNone/>
              <a:defRPr sz="900"/>
            </a:lvl8pPr>
            <a:lvl9pPr marL="36570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B02C-6262-4FD7-81E0-9530A3C02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B9C1-997D-4A94-A71B-A104AC7CC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B277A-CA38-416D-A09C-691F68039E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4" descr="logo_cou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0725"/>
            <a:ext cx="7200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0725"/>
            <a:ext cx="7200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rIns="10800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B7153F84-65F8-491C-A136-8815C33967A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Espace réservé du pied de page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21C36E2E-E3FB-4325-9A24-87EDE2E7524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78257B63-95D9-45AB-8057-E411FAFAD39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1751013" y="1016000"/>
            <a:ext cx="6421437" cy="4781550"/>
            <a:chOff x="977503" y="761588"/>
            <a:chExt cx="6421177" cy="4780955"/>
          </a:xfrm>
        </p:grpSpPr>
        <p:sp>
          <p:nvSpPr>
            <p:cNvPr id="4" name="Oval 3"/>
            <p:cNvSpPr/>
            <p:nvPr/>
          </p:nvSpPr>
          <p:spPr>
            <a:xfrm>
              <a:off x="2804641" y="1812382"/>
              <a:ext cx="2627207" cy="26285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176185" y="1017144"/>
              <a:ext cx="576240" cy="576190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003240" y="1393334"/>
              <a:ext cx="576239" cy="576191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08045" y="1980636"/>
              <a:ext cx="576239" cy="576191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687424" y="2740955"/>
              <a:ext cx="577827" cy="576190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81067" y="3501272"/>
              <a:ext cx="576239" cy="576191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147696" y="4169527"/>
              <a:ext cx="576240" cy="576190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68097" y="1709208"/>
              <a:ext cx="576239" cy="576190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079183" y="2433018"/>
              <a:ext cx="576239" cy="576190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92001" y="4688574"/>
              <a:ext cx="576239" cy="576191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706220" y="4329844"/>
              <a:ext cx="576240" cy="576191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14107" y="3747304"/>
              <a:ext cx="576239" cy="576190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5974" y="3053653"/>
              <a:ext cx="1260424" cy="2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white"/>
                  </a:solidFill>
                  <a:latin typeface="Arial"/>
                  <a:cs typeface="+mn-cs"/>
                </a:rPr>
                <a:t>R019G037B119</a:t>
              </a:r>
              <a:endParaRPr lang="en-GB" sz="1200" dirty="0">
                <a:solidFill>
                  <a:prstClr val="white"/>
                </a:solidFill>
                <a:latin typeface="Arial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9692" y="761588"/>
              <a:ext cx="1260424" cy="2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R237G119B003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73104" y="1163176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R244G163B000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5370" y="1756827"/>
              <a:ext cx="1314397" cy="27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R255G221B000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283" y="2571113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R081G160B038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4283" y="3409208"/>
              <a:ext cx="1314397" cy="2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R000G152B212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77900" y="4160003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R175G000B124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2451" y="1496510"/>
              <a:ext cx="1314397" cy="27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ESRF </a:t>
              </a:r>
              <a:r>
                <a:rPr lang="fr-FR" sz="1200" dirty="0" err="1">
                  <a:solidFill>
                    <a:prstClr val="black"/>
                  </a:solidFill>
                  <a:latin typeface="Arial"/>
                  <a:cs typeface="+mn-cs"/>
                </a:rPr>
                <a:t>blue</a:t>
              </a: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 75%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7503" y="2279049"/>
              <a:ext cx="1314397" cy="2777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ESRF </a:t>
              </a:r>
              <a:r>
                <a:rPr lang="fr-FR" sz="1200" dirty="0" err="1">
                  <a:solidFill>
                    <a:prstClr val="black"/>
                  </a:solidFill>
                  <a:latin typeface="Arial"/>
                  <a:cs typeface="+mn-cs"/>
                </a:rPr>
                <a:t>blue</a:t>
              </a: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 50%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7663" y="5264766"/>
              <a:ext cx="1314397" cy="27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R183G185B186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68063" y="4899686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R209G210B212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7842" y="4312384"/>
              <a:ext cx="1314397" cy="276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Arial"/>
                  <a:cs typeface="+mn-cs"/>
                </a:rPr>
                <a:t>R244G244B244</a:t>
              </a: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50B6C980-418E-4FF7-AF0B-7ED3DE3C621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4850-F138-4338-8033-42D218B52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1A005BD-D949-4E47-82D4-F12A708463B6}" type="datetimeFigureOut">
              <a:rPr lang="en-GB"/>
              <a:pPr>
                <a:defRPr/>
              </a:pPr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91DB5B-8A58-434D-BFB7-9251191DF0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1AFF-DBBB-49AF-BA66-B276A5961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55DD-1B0E-4140-9DD1-4B7772C94B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A64F7-3243-458F-B3B2-CF7E3E6EE0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64E-0E0A-4C3E-B5D9-D3BA56774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19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6FCD04-1F53-4771-A962-D27045356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58" r:id="rId1"/>
    <p:sldLayoutId id="2147495522" r:id="rId2"/>
    <p:sldLayoutId id="2147495521" r:id="rId3"/>
    <p:sldLayoutId id="2147495520" r:id="rId4"/>
    <p:sldLayoutId id="2147495519" r:id="rId5"/>
    <p:sldLayoutId id="2147495518" r:id="rId6"/>
    <p:sldLayoutId id="2147495517" r:id="rId7"/>
    <p:sldLayoutId id="2147495516" r:id="rId8"/>
    <p:sldLayoutId id="2147495515" r:id="rId9"/>
    <p:sldLayoutId id="2147495514" r:id="rId10"/>
    <p:sldLayoutId id="21474955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</a:defRPr>
      </a:lvl2pPr>
      <a:lvl3pPr marL="1073150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>
          <a:solidFill>
            <a:schemeClr val="tx1"/>
          </a:solidFill>
          <a:latin typeface="+mn-lt"/>
        </a:defRPr>
      </a:lvl3pPr>
      <a:lvl4pPr marL="1524000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</a:defRPr>
      </a:lvl4pPr>
      <a:lvl5pPr marL="1978025" indent="-18891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5pPr>
      <a:lvl6pPr marL="24352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6pPr>
      <a:lvl7pPr marL="28924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7pPr>
      <a:lvl8pPr marL="33496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8pPr>
      <a:lvl9pPr marL="38068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16/04/2009</a:t>
            </a:r>
            <a:endParaRPr lang="en-GB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687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Paul Mackrill - EDMB 16-04-09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19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468B87-0E46-4FB4-9B87-77A956C70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59" r:id="rId1"/>
    <p:sldLayoutId id="2147495532" r:id="rId2"/>
    <p:sldLayoutId id="2147495531" r:id="rId3"/>
    <p:sldLayoutId id="2147495530" r:id="rId4"/>
    <p:sldLayoutId id="2147495529" r:id="rId5"/>
    <p:sldLayoutId id="2147495528" r:id="rId6"/>
    <p:sldLayoutId id="2147495527" r:id="rId7"/>
    <p:sldLayoutId id="2147495526" r:id="rId8"/>
    <p:sldLayoutId id="2147495525" r:id="rId9"/>
    <p:sldLayoutId id="2147495524" r:id="rId10"/>
    <p:sldLayoutId id="214749552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</a:defRPr>
      </a:lvl2pPr>
      <a:lvl3pPr marL="1073150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>
          <a:solidFill>
            <a:schemeClr val="tx1"/>
          </a:solidFill>
          <a:latin typeface="+mn-lt"/>
        </a:defRPr>
      </a:lvl3pPr>
      <a:lvl4pPr marL="1524000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</a:defRPr>
      </a:lvl4pPr>
      <a:lvl5pPr marL="1978025" indent="-18891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5pPr>
      <a:lvl6pPr marL="24352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6pPr>
      <a:lvl7pPr marL="28924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7pPr>
      <a:lvl8pPr marL="33496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8pPr>
      <a:lvl9pPr marL="38068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687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19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820216-2DA2-40AB-9959-597FF3D66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543" r:id="rId1"/>
    <p:sldLayoutId id="2147495542" r:id="rId2"/>
    <p:sldLayoutId id="2147495541" r:id="rId3"/>
    <p:sldLayoutId id="2147495540" r:id="rId4"/>
    <p:sldLayoutId id="2147495539" r:id="rId5"/>
    <p:sldLayoutId id="2147495538" r:id="rId6"/>
    <p:sldLayoutId id="2147495537" r:id="rId7"/>
    <p:sldLayoutId id="2147495536" r:id="rId8"/>
    <p:sldLayoutId id="2147495535" r:id="rId9"/>
    <p:sldLayoutId id="2147495534" r:id="rId10"/>
    <p:sldLayoutId id="214749553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</a:defRPr>
      </a:lvl2pPr>
      <a:lvl3pPr marL="1079500" indent="-161925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</a:defRPr>
      </a:lvl3pPr>
      <a:lvl4pPr marL="1527175" indent="-17303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</a:defRPr>
      </a:lvl4pPr>
      <a:lvl5pPr marL="1974850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5pPr>
      <a:lvl6pPr marL="24320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6pPr>
      <a:lvl7pPr marL="28892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7pPr>
      <a:lvl8pPr marL="33464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8pPr>
      <a:lvl9pPr marL="38036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0"/>
            <a:ext cx="68151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89000"/>
            <a:ext cx="82296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687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19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2C4556-5CF7-4D5D-9929-6581C57A33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560" r:id="rId1"/>
    <p:sldLayoutId id="2147495553" r:id="rId2"/>
    <p:sldLayoutId id="2147495552" r:id="rId3"/>
    <p:sldLayoutId id="2147495551" r:id="rId4"/>
    <p:sldLayoutId id="2147495550" r:id="rId5"/>
    <p:sldLayoutId id="2147495549" r:id="rId6"/>
    <p:sldLayoutId id="2147495548" r:id="rId7"/>
    <p:sldLayoutId id="2147495547" r:id="rId8"/>
    <p:sldLayoutId id="2147495546" r:id="rId9"/>
    <p:sldLayoutId id="2147495545" r:id="rId10"/>
    <p:sldLayoutId id="21474955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388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0975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</a:defRPr>
      </a:lvl2pPr>
      <a:lvl3pPr marL="1077913" indent="-16033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>
          <a:solidFill>
            <a:schemeClr val="tx1"/>
          </a:solidFill>
          <a:latin typeface="+mn-lt"/>
        </a:defRPr>
      </a:lvl3pPr>
      <a:lvl4pPr marL="1525588" indent="-171450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</a:defRPr>
      </a:lvl4pPr>
      <a:lvl5pPr marL="1973263" indent="-180975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5pPr>
      <a:lvl6pPr marL="2431677" indent="-182535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6pPr>
      <a:lvl7pPr marL="2888806" indent="-182535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7pPr>
      <a:lvl8pPr marL="3345937" indent="-182535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8pPr>
      <a:lvl9pPr marL="3803066" indent="-182535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8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2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9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8" descr="logo_text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6210300"/>
            <a:ext cx="197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075" y="125413"/>
            <a:ext cx="8237538" cy="496887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5124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075" y="765175"/>
            <a:ext cx="82375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modify attributes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138" y="6483350"/>
            <a:ext cx="6119812" cy="2127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cap="none" baseline="0">
                <a:solidFill>
                  <a:srgbClr val="132577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388" y="6483350"/>
            <a:ext cx="414337" cy="2127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132577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66397E95-7B48-419E-A063-08C117D9030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388" y="125413"/>
            <a:ext cx="496887" cy="496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5128" name="Image 8" descr="logo_text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6210300"/>
            <a:ext cx="197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9388" y="125413"/>
            <a:ext cx="496887" cy="496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61" r:id="rId1"/>
    <p:sldLayoutId id="2147495562" r:id="rId2"/>
    <p:sldLayoutId id="2147495563" r:id="rId3"/>
    <p:sldLayoutId id="2147495564" r:id="rId4"/>
    <p:sldLayoutId id="2147495565" r:id="rId5"/>
    <p:sldLayoutId id="214749556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000"/>
        </a:spcAft>
        <a:buFont typeface="Arial" pitchFamily="34" charset="0"/>
        <a:defRPr b="1" kern="1200">
          <a:solidFill>
            <a:srgbClr val="0098D4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1500"/>
        </a:spcAft>
        <a:buFont typeface="Arial" pitchFamily="34" charset="0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ts val="500"/>
        </a:spcAft>
        <a:buFont typeface="Arial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rtl="0" eaLnBrk="0" fontAlgn="base" hangingPunct="0">
        <a:lnSpc>
          <a:spcPct val="110000"/>
        </a:lnSpc>
        <a:spcBef>
          <a:spcPct val="0"/>
        </a:spcBef>
        <a:spcAft>
          <a:spcPts val="400"/>
        </a:spcAft>
        <a:buClr>
          <a:srgbClr val="0098D4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rtl="0" eaLnBrk="0" fontAlgn="base" hangingPunct="0">
        <a:spcBef>
          <a:spcPct val="0"/>
        </a:spcBef>
        <a:spcAft>
          <a:spcPts val="600"/>
        </a:spcAft>
        <a:buClr>
          <a:srgbClr val="0098D4"/>
        </a:buClr>
        <a:buFont typeface="ITCOfficinaSans LT Book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84238"/>
            <a:ext cx="86423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 rot="-21600000">
            <a:off x="8299450" y="66278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800">
                <a:solidFill>
                  <a:prstClr val="white"/>
                </a:solidFill>
                <a:latin typeface="Lucida Console" pitchFamily="49" charset="0"/>
                <a:cs typeface="+mn-cs"/>
              </a:rPr>
              <a:t>Slide: </a:t>
            </a:r>
            <a:fld id="{A91ABF5A-450D-49F1-968D-5B65E0AC8B53}" type="slidenum">
              <a:rPr lang="en-US" sz="800">
                <a:solidFill>
                  <a:prstClr val="white"/>
                </a:solidFill>
                <a:latin typeface="Lucida Console" pitchFamily="49" charset="0"/>
                <a:cs typeface="+mn-cs"/>
              </a:rPr>
              <a:pPr>
                <a:defRPr/>
              </a:pPr>
              <a:t>‹#›</a:t>
            </a:fld>
            <a:endParaRPr lang="en-US" sz="800">
              <a:solidFill>
                <a:prstClr val="white"/>
              </a:solidFill>
              <a:latin typeface="Lucida Console" pitchFamily="49" charset="0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81175" y="6575425"/>
            <a:ext cx="65008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E2EBFE"/>
                </a:solidFill>
                <a:latin typeface="Arial" charset="0"/>
                <a:cs typeface="+mn-cs"/>
              </a:rPr>
              <a:t>	</a:t>
            </a:r>
            <a:endParaRPr lang="en-US" sz="1200" noProof="1">
              <a:solidFill>
                <a:srgbClr val="E2EBFE"/>
              </a:solidFill>
              <a:latin typeface="Franklin Gothic Medium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57" r:id="rId1"/>
    <p:sldLayoutId id="2147495556" r:id="rId2"/>
    <p:sldLayoutId id="2147495555" r:id="rId3"/>
    <p:sldLayoutId id="2147495554" r:id="rId4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182563" algn="l" rtl="0" eaLnBrk="0" fontAlgn="base" hangingPunct="0">
        <a:spcBef>
          <a:spcPct val="20000"/>
        </a:spcBef>
        <a:spcAft>
          <a:spcPct val="0"/>
        </a:spcAft>
        <a:buClr>
          <a:srgbClr val="8A8B8E"/>
        </a:buClr>
        <a:buChar char="•"/>
        <a:defRPr sz="1600">
          <a:solidFill>
            <a:schemeClr val="tx1"/>
          </a:solidFill>
          <a:latin typeface="+mn-lt"/>
        </a:defRPr>
      </a:lvl2pPr>
      <a:lvl3pPr marL="541338" indent="173038" algn="l" rtl="0" eaLnBrk="0" fontAlgn="base" hangingPunct="0">
        <a:spcBef>
          <a:spcPct val="20000"/>
        </a:spcBef>
        <a:spcAft>
          <a:spcPct val="0"/>
        </a:spcAft>
        <a:buClr>
          <a:srgbClr val="1B5092"/>
        </a:buClr>
        <a:buChar char="•"/>
        <a:defRPr sz="1400">
          <a:solidFill>
            <a:schemeClr val="tx1"/>
          </a:solidFill>
          <a:latin typeface="+mn-lt"/>
        </a:defRPr>
      </a:lvl3pPr>
      <a:lvl4pPr marL="893763" indent="182563" algn="l" rtl="0" eaLnBrk="0" fontAlgn="base" hangingPunct="0">
        <a:spcBef>
          <a:spcPct val="20000"/>
        </a:spcBef>
        <a:spcAft>
          <a:spcPct val="0"/>
        </a:spcAft>
        <a:buClr>
          <a:srgbClr val="8A8B8E"/>
        </a:buClr>
        <a:buChar char="•"/>
        <a:defRPr sz="1400">
          <a:solidFill>
            <a:schemeClr val="tx1"/>
          </a:solidFill>
          <a:latin typeface="+mn-lt"/>
        </a:defRPr>
      </a:lvl4pPr>
      <a:lvl5pPr marL="1255713" indent="182563" algn="l" rtl="0" eaLnBrk="0" fontAlgn="base" hangingPunct="0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5pPr>
      <a:lvl6pPr marL="17129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6pPr>
      <a:lvl7pPr marL="21701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7pPr>
      <a:lvl8pPr marL="26273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8pPr>
      <a:lvl9pPr marL="3084513" indent="182563" algn="l" rtl="0" fontAlgn="base">
        <a:spcBef>
          <a:spcPct val="20000"/>
        </a:spcBef>
        <a:spcAft>
          <a:spcPct val="0"/>
        </a:spcAft>
        <a:buClr>
          <a:srgbClr val="1B509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 wrap="non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sz="2400" cap="none" dirty="0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 Good practices on a X-ray </a:t>
            </a:r>
            <a:r>
              <a:rPr kumimoji="1" lang="en-US" sz="2400" cap="none" dirty="0" err="1" smtClean="0">
                <a:latin typeface="Calibri" pitchFamily="34" charset="0"/>
                <a:ea typeface="MS PGothic" pitchFamily="34" charset="-128"/>
                <a:cs typeface="Times New Roman" pitchFamily="18" charset="0"/>
              </a:rPr>
              <a:t>nanoprobe</a:t>
            </a:r>
            <a:endParaRPr lang="en-GB" cap="none" dirty="0" smtClean="0"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4592"/>
            <a:ext cx="6400800" cy="2688704"/>
          </a:xfrm>
        </p:spPr>
        <p:txBody>
          <a:bodyPr>
            <a:no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Measuring the focused beam size and position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Sample in the focal plane?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Mechanical stability/Vibrations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In-situ experiments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pPr marL="342900" indent="-342900" algn="l" eaLnBrk="1" hangingPunct="1"/>
            <a:endParaRPr lang="en-GB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D7EE9947-9AFD-4A8A-A1DE-E5FBE8151698}" type="slidenum">
              <a:rPr lang="en-GB" smtClean="0">
                <a:latin typeface="Arial" pitchFamily="34" charset="0"/>
              </a:rPr>
              <a:pPr>
                <a:defRPr/>
              </a:pPr>
              <a:t>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7075" y="152684"/>
            <a:ext cx="8237538" cy="432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1800" cap="none" dirty="0" smtClean="0">
                <a:latin typeface="Calibri" pitchFamily="34" charset="0"/>
              </a:rPr>
              <a:t>In-situ environments</a:t>
            </a:r>
            <a:endParaRPr lang="en-GB" sz="1800" cap="non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gray">
          <a:xfrm>
            <a:off x="179388" y="6483350"/>
            <a:ext cx="414337" cy="2127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r>
              <a:rPr lang="fr-FR" sz="800" b="1">
                <a:solidFill>
                  <a:srgbClr val="132577"/>
                </a:solidFill>
                <a:latin typeface="Arial" charset="0"/>
                <a:cs typeface="+mn-cs"/>
              </a:rPr>
              <a:t>Page </a:t>
            </a:r>
            <a:fld id="{F63909FD-7096-4E72-ABEC-E764AA505DC5}" type="slidenum">
              <a:rPr lang="fr-FR" sz="800" b="1">
                <a:solidFill>
                  <a:srgbClr val="132577"/>
                </a:solidFill>
                <a:latin typeface="Arial" charset="0"/>
                <a:cs typeface="+mn-cs"/>
              </a:rPr>
              <a:pPr>
                <a:defRPr/>
              </a:pPr>
              <a:t>10</a:t>
            </a:fld>
            <a:endParaRPr lang="fr-FR" sz="800" b="1" dirty="0">
              <a:solidFill>
                <a:srgbClr val="132577"/>
              </a:solidFill>
              <a:latin typeface="Arial" charset="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524" y="800708"/>
            <a:ext cx="7730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 </a:t>
            </a:r>
            <a:r>
              <a:rPr lang="en-US" sz="1200" b="1" dirty="0" err="1" smtClean="0"/>
              <a:t>nanoprobe</a:t>
            </a:r>
            <a:r>
              <a:rPr lang="en-US" sz="1200" b="1" dirty="0" smtClean="0"/>
              <a:t> should be kept as fixed as possible. </a:t>
            </a:r>
          </a:p>
          <a:p>
            <a:r>
              <a:rPr lang="en-US" sz="1200" b="1" dirty="0" smtClean="0"/>
              <a:t>Any in-situ device should be designed to fit with geometrical/mechanical constraints of the </a:t>
            </a:r>
            <a:r>
              <a:rPr lang="en-US" sz="1200" b="1" dirty="0" err="1" smtClean="0"/>
              <a:t>nanoprobe</a:t>
            </a:r>
            <a:r>
              <a:rPr lang="en-US" sz="1200" b="1" dirty="0" smtClean="0"/>
              <a:t>.</a:t>
            </a:r>
          </a:p>
          <a:p>
            <a:r>
              <a:rPr lang="en-US" sz="1200" b="1" dirty="0" smtClean="0"/>
              <a:t>It does not work the other way around.</a:t>
            </a:r>
            <a:endParaRPr lang="en-GB" sz="1200" b="1" dirty="0"/>
          </a:p>
        </p:txBody>
      </p:sp>
      <p:pic>
        <p:nvPicPr>
          <p:cNvPr id="39" name="Picture 3" descr="T:\Adamien\photos cryostat\P101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84884"/>
            <a:ext cx="3024311" cy="403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439528"/>
            <a:ext cx="4932548" cy="4085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516" y="1916832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He cryostat (5 K)</a:t>
            </a:r>
          </a:p>
          <a:p>
            <a:r>
              <a:rPr lang="en-US" sz="1400" b="1" dirty="0" smtClean="0"/>
              <a:t>Static vacuum (</a:t>
            </a:r>
            <a:r>
              <a:rPr lang="en-GB" sz="1400" b="1" dirty="0" smtClean="0"/>
              <a:t>activated charcoals</a:t>
            </a:r>
            <a:r>
              <a:rPr lang="en-US" sz="1400" b="1" dirty="0" smtClean="0"/>
              <a:t>)</a:t>
            </a:r>
            <a:endParaRPr lang="en-GB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08362" y="1880828"/>
            <a:ext cx="36760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Furnace (</a:t>
            </a:r>
            <a:r>
              <a:rPr lang="en-US" sz="1400" b="1" dirty="0" err="1" smtClean="0"/>
              <a:t>Tmax</a:t>
            </a:r>
            <a:r>
              <a:rPr lang="en-US" sz="1400" b="1" dirty="0" smtClean="0"/>
              <a:t> = 900</a:t>
            </a:r>
            <a:r>
              <a:rPr lang="en-US" sz="1400" b="1" dirty="0" smtClean="0">
                <a:sym typeface="Symbol"/>
              </a:rPr>
              <a:t>C</a:t>
            </a:r>
            <a:r>
              <a:rPr lang="en-US" sz="1400" b="1" dirty="0" smtClean="0"/>
              <a:t>)</a:t>
            </a:r>
          </a:p>
          <a:p>
            <a:r>
              <a:rPr lang="en-US" sz="1400" b="1" dirty="0" smtClean="0"/>
              <a:t>Fully decoupled from sample stage</a:t>
            </a:r>
          </a:p>
          <a:p>
            <a:r>
              <a:rPr lang="en-US" sz="1400" b="1" dirty="0" smtClean="0"/>
              <a:t>Air convection around sample minimized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520788"/>
            <a:ext cx="369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In-situ environments available on ID16B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29106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Insitu</a:t>
            </a:r>
            <a:r>
              <a:rPr lang="en-US" dirty="0" smtClean="0"/>
              <a:t> devices developed by users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Page </a:t>
            </a:r>
            <a:fld id="{78257B63-95D9-45AB-8057-E411FAFAD39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5" name="Picture 2" descr="C:\Users\tucoulou\Work Folders\Documents\id16B\experiments\ch4387_Martin_Beale_gascell\P101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3852428"/>
            <a:ext cx="2987824" cy="22408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800708"/>
            <a:ext cx="3420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Single </a:t>
            </a:r>
            <a:r>
              <a:rPr lang="en-US" sz="1200" b="1" dirty="0" err="1" smtClean="0"/>
              <a:t>nanoparticle</a:t>
            </a:r>
            <a:r>
              <a:rPr lang="en-US" sz="1200" b="1" dirty="0" smtClean="0"/>
              <a:t> behavior under</a:t>
            </a:r>
          </a:p>
          <a:p>
            <a:r>
              <a:rPr lang="en-US" sz="1200" b="1" dirty="0" smtClean="0"/>
              <a:t>catalytic reaction conditions </a:t>
            </a:r>
            <a:r>
              <a:rPr lang="en-US" b="1" dirty="0" smtClean="0"/>
              <a:t>(A. Beale, UCL England)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Gas flow cell </a:t>
            </a:r>
            <a:endParaRPr lang="en-GB" sz="1200" b="1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96591"/>
            <a:ext cx="3599663" cy="17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84" t="26440" r="6779" b="20867"/>
          <a:stretch/>
        </p:blipFill>
        <p:spPr>
          <a:xfrm>
            <a:off x="4463988" y="1340768"/>
            <a:ext cx="3672408" cy="2228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1960" y="80070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/>
            <a:r>
              <a:rPr lang="en-US" sz="1200" b="1" dirty="0" smtClean="0"/>
              <a:t>Follow water distribution in PEM fuel cell </a:t>
            </a:r>
            <a:r>
              <a:rPr lang="en-US" b="1" dirty="0" smtClean="0"/>
              <a:t>(</a:t>
            </a:r>
            <a:r>
              <a:rPr lang="en-GB" b="1" i="1" dirty="0" err="1" smtClean="0"/>
              <a:t>Iryna</a:t>
            </a:r>
            <a:r>
              <a:rPr lang="en-GB" b="1" i="1" dirty="0" smtClean="0"/>
              <a:t> </a:t>
            </a:r>
            <a:r>
              <a:rPr lang="en-GB" b="1" i="1" dirty="0" err="1" smtClean="0"/>
              <a:t>Zenyuk</a:t>
            </a:r>
            <a:r>
              <a:rPr lang="en-GB" b="1" i="1" dirty="0" smtClean="0"/>
              <a:t>, Tufts University</a:t>
            </a:r>
            <a:r>
              <a:rPr lang="en-US" b="1" dirty="0" smtClean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47964" y="38250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/>
            <a:r>
              <a:rPr lang="en-US" sz="1200" b="1" dirty="0" smtClean="0"/>
              <a:t>Li Battery: silicon anode degradation followed by </a:t>
            </a:r>
            <a:r>
              <a:rPr lang="en-US" sz="1200" b="1" dirty="0" err="1" smtClean="0"/>
              <a:t>nanotomography</a:t>
            </a:r>
            <a:endParaRPr lang="en-GB" sz="1200" b="1" dirty="0"/>
          </a:p>
        </p:txBody>
      </p:sp>
      <p:sp>
        <p:nvSpPr>
          <p:cNvPr id="69635" name="AutoShape 3"/>
          <p:cNvSpPr>
            <a:spLocks noChangeAspect="1" noChangeArrowheads="1" noTextEdit="1"/>
          </p:cNvSpPr>
          <p:nvPr/>
        </p:nvSpPr>
        <p:spPr bwMode="auto">
          <a:xfrm>
            <a:off x="4752020" y="4257092"/>
            <a:ext cx="28416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020" y="4257092"/>
            <a:ext cx="28448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08004" y="6129300"/>
            <a:ext cx="1391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E. </a:t>
            </a:r>
            <a:r>
              <a:rPr lang="en-US" b="1" dirty="0" err="1" smtClean="0"/>
              <a:t>Maire</a:t>
            </a:r>
            <a:r>
              <a:rPr lang="en-US" b="1" dirty="0" smtClean="0"/>
              <a:t>, INSA Lyon</a:t>
            </a:r>
            <a:endParaRPr lang="en-GB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Page </a:t>
            </a:r>
            <a:fld id="{78257B63-95D9-45AB-8057-E411FAFAD39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49230" y="1556792"/>
            <a:ext cx="87463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Samples must be placed in the focused beam and in the focal plane!</a:t>
            </a:r>
          </a:p>
          <a:p>
            <a:r>
              <a:rPr lang="en-US" sz="1400" b="1" dirty="0" smtClean="0"/>
              <a:t>Not straightforward in case of specific sample environment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To avoid loosing time to align the sample and find the good ROI:</a:t>
            </a:r>
          </a:p>
          <a:p>
            <a:r>
              <a:rPr lang="en-US" sz="1400" b="1" dirty="0" smtClean="0"/>
              <a:t>Samples must be precisely pre-characterized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A </a:t>
            </a:r>
            <a:r>
              <a:rPr lang="en-US" sz="1400" b="1" dirty="0" err="1" smtClean="0"/>
              <a:t>nanoprobe</a:t>
            </a:r>
            <a:r>
              <a:rPr lang="en-US" sz="1400" b="1" dirty="0" smtClean="0"/>
              <a:t> is not easy to operate in air and at room temperature.</a:t>
            </a:r>
          </a:p>
          <a:p>
            <a:r>
              <a:rPr lang="en-US" sz="1400" b="1" dirty="0" smtClean="0"/>
              <a:t>It is even more complicated when additional heat loads or vibrations are introduced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Both sample and </a:t>
            </a:r>
            <a:r>
              <a:rPr lang="en-US" sz="1400" b="1" dirty="0" err="1" smtClean="0"/>
              <a:t>nanoprobe</a:t>
            </a:r>
            <a:r>
              <a:rPr lang="en-US" sz="1400" b="1" dirty="0" smtClean="0"/>
              <a:t> stabilities are very important!</a:t>
            </a:r>
          </a:p>
          <a:p>
            <a:r>
              <a:rPr lang="en-US" sz="1400" b="1" dirty="0" smtClean="0"/>
              <a:t>A </a:t>
            </a:r>
            <a:r>
              <a:rPr lang="en-US" sz="1400" b="1" dirty="0" err="1" smtClean="0"/>
              <a:t>nanoprobe</a:t>
            </a:r>
            <a:r>
              <a:rPr lang="en-US" sz="1400" b="1" dirty="0" smtClean="0"/>
              <a:t> can very easily be transformed into a microprobe…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Any in-situ/in-</a:t>
            </a:r>
            <a:r>
              <a:rPr lang="en-US" sz="1400" b="1" dirty="0" err="1" smtClean="0"/>
              <a:t>operando</a:t>
            </a:r>
            <a:r>
              <a:rPr lang="en-US" sz="1400" b="1" dirty="0" smtClean="0"/>
              <a:t> device should be specifically designed to meet the </a:t>
            </a:r>
            <a:r>
              <a:rPr lang="en-US" sz="1400" b="1" dirty="0" err="1" smtClean="0"/>
              <a:t>nanoprobe</a:t>
            </a:r>
            <a:r>
              <a:rPr lang="en-US" sz="1400" b="1" dirty="0" smtClean="0"/>
              <a:t> requirements.</a:t>
            </a:r>
          </a:p>
          <a:p>
            <a:r>
              <a:rPr lang="en-US" sz="1400" b="1" dirty="0" smtClean="0"/>
              <a:t>There is very little chance that an already existing device fits with the </a:t>
            </a:r>
            <a:r>
              <a:rPr lang="en-US" sz="1400" b="1" dirty="0" err="1" smtClean="0"/>
              <a:t>nanoprobe</a:t>
            </a:r>
            <a:r>
              <a:rPr lang="en-US" sz="1400" b="1" dirty="0" smtClean="0"/>
              <a:t>…</a:t>
            </a:r>
          </a:p>
          <a:p>
            <a:r>
              <a:rPr lang="en-US" sz="1400" b="1" dirty="0" smtClean="0"/>
              <a:t>Always in close collaboration with </a:t>
            </a:r>
            <a:r>
              <a:rPr lang="en-US" sz="1400" b="1" dirty="0" err="1" smtClean="0"/>
              <a:t>beamline</a:t>
            </a:r>
            <a:r>
              <a:rPr lang="en-US" sz="1400" b="1" dirty="0" smtClean="0"/>
              <a:t> scientists.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However sometimes it works!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152636"/>
            <a:ext cx="8244000" cy="434479"/>
          </a:xfrm>
        </p:spPr>
        <p:txBody>
          <a:bodyPr/>
          <a:lstStyle/>
          <a:p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Focal plane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1DB5B-8A58-434D-BFB7-9251191DF0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Textfeld 10"/>
          <p:cNvSpPr txBox="1"/>
          <p:nvPr/>
        </p:nvSpPr>
        <p:spPr>
          <a:xfrm>
            <a:off x="215516" y="1455748"/>
            <a:ext cx="7483984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400" b="1" kern="0">
                <a:solidFill>
                  <a:srgbClr val="132577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 smtClean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Localize </a:t>
            </a:r>
            <a:r>
              <a:rPr lang="en-US" sz="1600" dirty="0" smtClean="0">
                <a:solidFill>
                  <a:srgbClr val="C00000"/>
                </a:solidFill>
              </a:rPr>
              <a:t>the focal plane and measure the focused </a:t>
            </a:r>
            <a:r>
              <a:rPr lang="en-US" sz="1600" dirty="0" smtClean="0">
                <a:solidFill>
                  <a:srgbClr val="C00000"/>
                </a:solidFill>
              </a:rPr>
              <a:t>beam size</a:t>
            </a:r>
            <a:endParaRPr lang="en-US" sz="1600" dirty="0" smtClean="0">
              <a:solidFill>
                <a:srgbClr val="C00000"/>
              </a:solidFill>
            </a:endParaRPr>
          </a:p>
          <a:p>
            <a:pPr algn="l"/>
            <a:endParaRPr lang="en-US" dirty="0" smtClean="0"/>
          </a:p>
          <a:p>
            <a:pPr algn="l">
              <a:buFont typeface="Symbol"/>
              <a:buChar char="Þ"/>
            </a:pPr>
            <a:r>
              <a:rPr lang="en-US" dirty="0" smtClean="0">
                <a:sym typeface="Symbol"/>
              </a:rPr>
              <a:t> Measure focused beam size </a:t>
            </a:r>
            <a:r>
              <a:rPr lang="en-US" dirty="0" err="1" smtClean="0">
                <a:sym typeface="Symbol"/>
              </a:rPr>
              <a:t>vs</a:t>
            </a:r>
            <a:r>
              <a:rPr lang="en-US" dirty="0" smtClean="0">
                <a:sym typeface="Symbol"/>
              </a:rPr>
              <a:t> distance from KB </a:t>
            </a:r>
            <a:r>
              <a:rPr lang="en-US" dirty="0" smtClean="0">
                <a:sym typeface="Symbol"/>
              </a:rPr>
              <a:t>mirrors</a:t>
            </a:r>
          </a:p>
          <a:p>
            <a:pPr algn="l">
              <a:buFont typeface="Symbol"/>
              <a:buChar char="Þ"/>
            </a:pPr>
            <a:endParaRPr lang="en-US" dirty="0" smtClean="0">
              <a:sym typeface="Symbol"/>
            </a:endParaRPr>
          </a:p>
          <a:p>
            <a:pPr algn="l">
              <a:buFont typeface="Symbol"/>
              <a:buChar char="Þ"/>
            </a:pP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Optimise</a:t>
            </a:r>
            <a:r>
              <a:rPr lang="en-US" dirty="0" smtClean="0">
                <a:sym typeface="Symbol"/>
              </a:rPr>
              <a:t> focused beam size </a:t>
            </a:r>
            <a:r>
              <a:rPr lang="en-US" dirty="0" smtClean="0">
                <a:sym typeface="Symbol"/>
              </a:rPr>
              <a:t>and flux </a:t>
            </a:r>
            <a:r>
              <a:rPr lang="en-US" dirty="0" err="1" smtClean="0">
                <a:sym typeface="Symbol"/>
              </a:rPr>
              <a:t>vs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useful mirror </a:t>
            </a:r>
            <a:r>
              <a:rPr lang="en-US" dirty="0" smtClean="0">
                <a:sym typeface="Symbol"/>
              </a:rPr>
              <a:t>length</a:t>
            </a:r>
          </a:p>
          <a:p>
            <a:pPr algn="l">
              <a:buFont typeface="Symbol"/>
              <a:buChar char="Þ"/>
            </a:pPr>
            <a:endParaRPr lang="en-US" dirty="0" smtClean="0">
              <a:sym typeface="Symbol"/>
            </a:endParaRPr>
          </a:p>
          <a:p>
            <a:pPr algn="l">
              <a:buFont typeface="Symbol"/>
              <a:buChar char="Þ"/>
            </a:pPr>
            <a:r>
              <a:rPr lang="en-US" dirty="0" smtClean="0">
                <a:sym typeface="Symbol"/>
              </a:rPr>
              <a:t> Correct for astigmatism (bringing horizontal and vertical </a:t>
            </a:r>
            <a:r>
              <a:rPr lang="en-US" dirty="0" err="1" smtClean="0">
                <a:sym typeface="Symbol"/>
              </a:rPr>
              <a:t>focii</a:t>
            </a:r>
            <a:r>
              <a:rPr lang="en-US" dirty="0" smtClean="0">
                <a:sym typeface="Symbol"/>
              </a:rPr>
              <a:t> into the same plane)</a:t>
            </a:r>
          </a:p>
          <a:p>
            <a:pPr algn="l"/>
            <a:endParaRPr lang="en-US" dirty="0">
              <a:sym typeface="Symbo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3861048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∆</a:t>
            </a:r>
            <a:r>
              <a:rPr lang="en-GB" sz="1800" b="1" dirty="0" err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q</a:t>
            </a:r>
            <a:r>
              <a:rPr lang="en-GB" sz="1800" b="1" baseline="-250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inc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/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en-GB" sz="1800" b="1" dirty="0" err="1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q</a:t>
            </a:r>
            <a:r>
              <a:rPr lang="en-GB" sz="1800" b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inc</a:t>
            </a:r>
            <a:r>
              <a:rPr lang="en-GB" sz="1800" b="1" baseline="-25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≈ 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∆ f/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f</a:t>
            </a:r>
            <a:r>
              <a:rPr lang="en-GB" sz="1800" b="1" baseline="-25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GB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1826" y="3471972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512" y="5020724"/>
            <a:ext cx="5982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sym typeface="Symbol"/>
              </a:rPr>
              <a:t>  Find a way to localize focal plane and focused beam in this </a:t>
            </a:r>
            <a:r>
              <a:rPr lang="en-US" sz="1400" b="1" dirty="0" smtClean="0">
                <a:solidFill>
                  <a:schemeClr val="tx2"/>
                </a:solidFill>
                <a:sym typeface="Symbol"/>
              </a:rPr>
              <a:t>plane</a:t>
            </a:r>
          </a:p>
          <a:p>
            <a:endParaRPr lang="en-US" sz="1400" b="1" dirty="0" smtClean="0">
              <a:solidFill>
                <a:schemeClr val="tx2"/>
              </a:solidFill>
              <a:sym typeface="Symbol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sym typeface="Symbol"/>
              </a:rPr>
              <a:t>  Make sample positioning in focal plane “easy”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83714" y="3573016"/>
            <a:ext cx="3568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latin typeface="Symbol" pitchFamily="18" charset="2"/>
              </a:rPr>
              <a:t>q</a:t>
            </a:r>
            <a:r>
              <a:rPr lang="en-GB" sz="1400" b="1" baseline="-25000" dirty="0" err="1" smtClean="0"/>
              <a:t>inc</a:t>
            </a:r>
            <a:r>
              <a:rPr lang="en-GB" sz="1400" b="1" baseline="-25000" dirty="0" smtClean="0"/>
              <a:t> </a:t>
            </a:r>
            <a:r>
              <a:rPr lang="en-GB" sz="1400" b="1" baseline="-25000" dirty="0" err="1" smtClean="0"/>
              <a:t>vert</a:t>
            </a:r>
            <a:r>
              <a:rPr lang="en-GB" sz="1400" b="1" dirty="0" smtClean="0"/>
              <a:t> = 8 </a:t>
            </a:r>
            <a:r>
              <a:rPr lang="en-GB" sz="1400" b="1" dirty="0" err="1" smtClean="0"/>
              <a:t>mrad</a:t>
            </a:r>
            <a:endParaRPr lang="en-GB" sz="1400" b="1" dirty="0" smtClean="0"/>
          </a:p>
          <a:p>
            <a:r>
              <a:rPr lang="en-GB" sz="1400" b="1" dirty="0" smtClean="0"/>
              <a:t> </a:t>
            </a:r>
            <a:r>
              <a:rPr lang="en-GB" sz="1400" b="1" dirty="0" err="1" smtClean="0"/>
              <a:t>f</a:t>
            </a:r>
            <a:r>
              <a:rPr lang="en-GB" sz="1400" b="1" baseline="-25000" dirty="0" err="1" smtClean="0"/>
              <a:t>vertical</a:t>
            </a:r>
            <a:r>
              <a:rPr lang="en-GB" sz="1400" b="1" dirty="0" smtClean="0"/>
              <a:t>= 0.18 m             </a:t>
            </a:r>
            <a:r>
              <a:rPr lang="en-GB" sz="1400" b="1" dirty="0" smtClean="0">
                <a:sym typeface="Symbol"/>
              </a:rPr>
              <a:t> </a:t>
            </a:r>
            <a:r>
              <a:rPr lang="en-GB" sz="1600" b="1" dirty="0" smtClean="0">
                <a:solidFill>
                  <a:srgbClr val="C00000"/>
                </a:solidFill>
              </a:rPr>
              <a:t>∆</a:t>
            </a:r>
            <a:r>
              <a:rPr lang="en-GB" sz="1600" b="1" dirty="0" err="1" smtClean="0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GB" sz="1600" b="1" baseline="-25000" dirty="0" err="1" smtClean="0">
                <a:solidFill>
                  <a:srgbClr val="C00000"/>
                </a:solidFill>
              </a:rPr>
              <a:t>inc</a:t>
            </a:r>
            <a:r>
              <a:rPr lang="en-GB" sz="1600" b="1" dirty="0" smtClean="0">
                <a:solidFill>
                  <a:srgbClr val="C00000"/>
                </a:solidFill>
              </a:rPr>
              <a:t> ≈ 2 µ</a:t>
            </a:r>
            <a:r>
              <a:rPr lang="en-GB" sz="1600" b="1" dirty="0" err="1" smtClean="0">
                <a:solidFill>
                  <a:srgbClr val="C00000"/>
                </a:solidFill>
              </a:rPr>
              <a:t>rad</a:t>
            </a:r>
            <a:endParaRPr lang="en-GB" sz="1600" b="1" dirty="0" smtClean="0">
              <a:solidFill>
                <a:srgbClr val="C00000"/>
              </a:solidFill>
            </a:endParaRPr>
          </a:p>
          <a:p>
            <a:r>
              <a:rPr lang="en-GB" sz="1400" b="1" dirty="0" smtClean="0"/>
              <a:t> ∆ f= </a:t>
            </a:r>
            <a:r>
              <a:rPr lang="en-GB" sz="1400" b="1" dirty="0" err="1" smtClean="0"/>
              <a:t>f</a:t>
            </a:r>
            <a:r>
              <a:rPr lang="en-GB" sz="1400" b="1" baseline="-25000" dirty="0" err="1" smtClean="0"/>
              <a:t>hor</a:t>
            </a:r>
            <a:r>
              <a:rPr lang="en-GB" sz="1400" b="1" dirty="0" smtClean="0"/>
              <a:t>- </a:t>
            </a:r>
            <a:r>
              <a:rPr lang="en-GB" sz="1400" b="1" dirty="0" err="1" smtClean="0"/>
              <a:t>f</a:t>
            </a:r>
            <a:r>
              <a:rPr lang="en-GB" sz="1400" b="1" baseline="-25000" dirty="0" err="1" smtClean="0"/>
              <a:t>vert</a:t>
            </a:r>
            <a:r>
              <a:rPr lang="en-GB" sz="1400" b="1" dirty="0" smtClean="0"/>
              <a:t> ≈ 50 µm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624680"/>
            <a:ext cx="4966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If angular stability worse than a few µ</a:t>
            </a:r>
            <a:r>
              <a:rPr lang="en-US" sz="1400" b="1" dirty="0" err="1" smtClean="0">
                <a:solidFill>
                  <a:srgbClr val="C00000"/>
                </a:solidFill>
              </a:rPr>
              <a:t>rads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  <a:sym typeface="Symbol"/>
              </a:rPr>
              <a:t> defocusing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362" y="3501008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Example (ID16B, 17 </a:t>
            </a:r>
            <a:r>
              <a:rPr lang="en-US" sz="1400" b="1" dirty="0" err="1" smtClean="0">
                <a:solidFill>
                  <a:srgbClr val="C00000"/>
                </a:solidFill>
              </a:rPr>
              <a:t>keV</a:t>
            </a:r>
            <a:r>
              <a:rPr lang="en-US" sz="1400" b="1" dirty="0" smtClean="0">
                <a:solidFill>
                  <a:srgbClr val="C00000"/>
                </a:solidFill>
              </a:rPr>
              <a:t>):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06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152636"/>
            <a:ext cx="8244000" cy="434479"/>
          </a:xfrm>
        </p:spPr>
        <p:txBody>
          <a:bodyPr/>
          <a:lstStyle/>
          <a:p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focused beam size at ID16B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1DB5B-8A58-434D-BFB7-9251191DF0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5556" y="764704"/>
            <a:ext cx="7775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Test object: Ni </a:t>
            </a:r>
            <a:r>
              <a:rPr lang="en-US" sz="1400" b="1" dirty="0" err="1" smtClean="0">
                <a:solidFill>
                  <a:schemeClr val="tx2"/>
                </a:solidFill>
              </a:rPr>
              <a:t>nano</a:t>
            </a:r>
            <a:r>
              <a:rPr lang="en-US" sz="1400" b="1" dirty="0" smtClean="0">
                <a:solidFill>
                  <a:schemeClr val="tx2"/>
                </a:solidFill>
              </a:rPr>
              <a:t>-structures coated by photo-lithography on thin silicon nitride window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55174" y="3140968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Line width: </a:t>
            </a:r>
            <a:r>
              <a:rPr lang="en-US" sz="1400" b="1" dirty="0" smtClean="0">
                <a:sym typeface="Symbol"/>
              </a:rPr>
              <a:t></a:t>
            </a:r>
            <a:r>
              <a:rPr lang="en-US" sz="1400" b="1" dirty="0" smtClean="0"/>
              <a:t>30 nm</a:t>
            </a:r>
          </a:p>
          <a:p>
            <a:r>
              <a:rPr lang="en-US" sz="1400" b="1" dirty="0" smtClean="0"/>
              <a:t>Height: 100-200 nm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930878" y="3789040"/>
            <a:ext cx="5881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Vertical and Horizontal scans of Ni lines measured by fluorescence</a:t>
            </a:r>
            <a:endParaRPr lang="en-GB" sz="1400" b="1" dirty="0">
              <a:solidFill>
                <a:schemeClr val="tx2"/>
              </a:solidFill>
            </a:endParaRPr>
          </a:p>
        </p:txBody>
      </p:sp>
      <p:pic>
        <p:nvPicPr>
          <p:cNvPr id="193" name="Picture 192" descr="P1010608.JPG"/>
          <p:cNvPicPr>
            <a:picLocks noChangeAspect="1"/>
          </p:cNvPicPr>
          <p:nvPr/>
        </p:nvPicPr>
        <p:blipFill rotWithShape="1">
          <a:blip r:embed="rId3" cstate="print"/>
          <a:srcRect l="8852" t="15864" b="26444"/>
          <a:stretch/>
        </p:blipFill>
        <p:spPr>
          <a:xfrm>
            <a:off x="5349687" y="1340768"/>
            <a:ext cx="3744415" cy="2340260"/>
          </a:xfrm>
          <a:prstGeom prst="rect">
            <a:avLst/>
          </a:prstGeom>
          <a:ln w="28575">
            <a:noFill/>
          </a:ln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981" y="3878184"/>
            <a:ext cx="3929007" cy="3007200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 rotWithShape="1">
          <a:blip r:embed="rId5" cstate="print"/>
          <a:srcRect l="9164" t="9907" r="11112" b="5088"/>
          <a:stretch/>
        </p:blipFill>
        <p:spPr>
          <a:xfrm>
            <a:off x="5004048" y="4202220"/>
            <a:ext cx="3132348" cy="2556284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431540" y="1592796"/>
            <a:ext cx="1944216" cy="1836204"/>
            <a:chOff x="827584" y="1412776"/>
            <a:chExt cx="1944216" cy="1836204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825158" y="1412776"/>
              <a:ext cx="10538" cy="18362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827584" y="2348880"/>
              <a:ext cx="1944216" cy="83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Picture 2" descr="C:\Users\tucoulou\Work Folders\Documents\id16B\drawings\remi1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5796" y="1340768"/>
            <a:ext cx="2556284" cy="2298186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>
          <a:xfrm>
            <a:off x="215516" y="1376772"/>
            <a:ext cx="2376264" cy="2268252"/>
          </a:xfrm>
          <a:prstGeom prst="rect">
            <a:avLst/>
          </a:prstGeom>
          <a:solidFill>
            <a:srgbClr val="FFC000">
              <a:alpha val="11000"/>
            </a:srgbClr>
          </a:solidFill>
          <a:ln w="4445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23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1DB5B-8A58-434D-BFB7-9251191DF0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9572" y="152636"/>
            <a:ext cx="8244000" cy="434479"/>
          </a:xfrm>
        </p:spPr>
        <p:txBody>
          <a:bodyPr/>
          <a:lstStyle/>
          <a:p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focused beam size at ID16B</a:t>
            </a:r>
            <a:endParaRPr lang="en-GB" dirty="0"/>
          </a:p>
        </p:txBody>
      </p:sp>
      <p:pic>
        <p:nvPicPr>
          <p:cNvPr id="8" name="Picture 7" descr="siemens_star_25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2756"/>
            <a:ext cx="3027252" cy="2972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365104"/>
            <a:ext cx="29049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PSI (C. David) Siemens star</a:t>
            </a:r>
          </a:p>
          <a:p>
            <a:r>
              <a:rPr lang="en-US" sz="1400" b="1" dirty="0" smtClean="0"/>
              <a:t>XRF: </a:t>
            </a:r>
            <a:r>
              <a:rPr lang="en-US" sz="1400" b="1" dirty="0" err="1" smtClean="0"/>
              <a:t>Ir</a:t>
            </a:r>
            <a:r>
              <a:rPr lang="en-US" sz="1400" b="1" dirty="0" smtClean="0"/>
              <a:t> K</a:t>
            </a:r>
            <a:r>
              <a:rPr lang="en-US" sz="1400" b="1" baseline="-25000" dirty="0" smtClean="0">
                <a:latin typeface="Symbol" pitchFamily="18" charset="2"/>
              </a:rPr>
              <a:t>a</a:t>
            </a:r>
            <a:r>
              <a:rPr lang="en-US" sz="1400" b="1" dirty="0" smtClean="0">
                <a:latin typeface="Symbol" pitchFamily="18" charset="2"/>
              </a:rPr>
              <a:t> </a:t>
            </a:r>
            <a:endParaRPr lang="en-GB" sz="1400" b="1" dirty="0" smtClean="0">
              <a:latin typeface="Symbol" pitchFamily="18" charset="2"/>
            </a:endParaRPr>
          </a:p>
          <a:p>
            <a:r>
              <a:rPr lang="en-US" sz="1400" b="1" dirty="0" smtClean="0"/>
              <a:t>E= 17.5 </a:t>
            </a:r>
            <a:r>
              <a:rPr lang="en-US" sz="1400" b="1" dirty="0" err="1" smtClean="0"/>
              <a:t>keV</a:t>
            </a:r>
            <a:endParaRPr lang="en-US" sz="1400" b="1" dirty="0" smtClean="0"/>
          </a:p>
          <a:p>
            <a:r>
              <a:rPr lang="en-US" sz="1400" b="1" dirty="0" smtClean="0"/>
              <a:t>Focused beam size ≈ 50x50 nm</a:t>
            </a:r>
            <a:r>
              <a:rPr lang="en-US" sz="1400" b="1" baseline="30000" dirty="0" smtClean="0"/>
              <a:t>2</a:t>
            </a:r>
          </a:p>
          <a:p>
            <a:r>
              <a:rPr lang="en-US" sz="1400" b="1" dirty="0" smtClean="0"/>
              <a:t>Step size: 25 nm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99892" y="1232756"/>
            <a:ext cx="3981378" cy="2988332"/>
            <a:chOff x="3599892" y="1232756"/>
            <a:chExt cx="3981378" cy="2988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9892" y="1232756"/>
              <a:ext cx="3981378" cy="298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5544108" y="1772816"/>
              <a:ext cx="144016" cy="144016"/>
              <a:chOff x="5544108" y="1772816"/>
              <a:chExt cx="144016" cy="144016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544108" y="1844824"/>
                <a:ext cx="14401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544108" y="1772816"/>
                <a:ext cx="0" cy="1440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688124" y="1772816"/>
                <a:ext cx="0" cy="1440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5148064" y="1963869"/>
              <a:ext cx="1197764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L1 = 29.55 nm</a:t>
              </a:r>
              <a:endParaRPr lang="en-GB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6056" y="2791961"/>
              <a:ext cx="1188132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L2 = 28.11 nm</a:t>
              </a:r>
              <a:endParaRPr lang="en-GB" sz="12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44108" y="3176972"/>
              <a:ext cx="144016" cy="144016"/>
              <a:chOff x="5544108" y="3176972"/>
              <a:chExt cx="144016" cy="14401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544108" y="3248980"/>
                <a:ext cx="14401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544108" y="3176972"/>
                <a:ext cx="0" cy="1440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688124" y="3176972"/>
                <a:ext cx="0" cy="14401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2843809" y="4077072"/>
            <a:ext cx="6300192" cy="2448272"/>
            <a:chOff x="534981" y="3878184"/>
            <a:chExt cx="7601415" cy="30072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81" y="3878184"/>
              <a:ext cx="3929007" cy="300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/>
            <a:srcRect l="9164" t="9907" r="11112" b="5088"/>
            <a:stretch/>
          </p:blipFill>
          <p:spPr>
            <a:xfrm>
              <a:off x="5004048" y="4202220"/>
              <a:ext cx="3132348" cy="25562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152684"/>
            <a:ext cx="8244000" cy="432000"/>
          </a:xfrm>
        </p:spPr>
        <p:txBody>
          <a:bodyPr/>
          <a:lstStyle/>
          <a:p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How to place samples in focal plane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1DB5B-8A58-434D-BFB7-9251191DF0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524058" y="4532580"/>
            <a:ext cx="1041824" cy="253916"/>
            <a:chOff x="10502349" y="21018619"/>
            <a:chExt cx="1754040" cy="33246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0502349" y="21338939"/>
              <a:ext cx="175404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769826" y="21018619"/>
              <a:ext cx="1300418" cy="33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50" dirty="0">
                  <a:solidFill>
                    <a:prstClr val="white"/>
                  </a:solidFill>
                  <a:latin typeface="Arial"/>
                </a:rPr>
                <a:t>4.95 µm</a:t>
              </a:r>
              <a:endParaRPr lang="en-GB" sz="105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-36512" y="800708"/>
            <a:ext cx="651171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Visible light microscope focused on test object located in focal plane: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DOF ≈ 1 µm &lt;&lt; X-ray DOF </a:t>
            </a:r>
            <a:r>
              <a:rPr lang="en-US" sz="1400" b="1" dirty="0" smtClean="0">
                <a:solidFill>
                  <a:srgbClr val="C00000"/>
                </a:solidFill>
                <a:sym typeface="Symbol"/>
              </a:rPr>
              <a:t> 30 µm</a:t>
            </a:r>
          </a:p>
          <a:p>
            <a:r>
              <a:rPr lang="en-US" sz="1400" b="1" dirty="0" smtClean="0">
                <a:sym typeface="Symbol"/>
              </a:rPr>
              <a:t>Microscope aligned to visualize focused beam with crosshair</a:t>
            </a:r>
          </a:p>
          <a:p>
            <a:endParaRPr lang="en-US" dirty="0" smtClean="0"/>
          </a:p>
          <a:p>
            <a:r>
              <a:rPr lang="en-US" sz="1400" b="1" dirty="0" smtClean="0"/>
              <a:t>Remove test object and bring sample in focal plane</a:t>
            </a:r>
          </a:p>
          <a:p>
            <a:r>
              <a:rPr lang="en-US" sz="1400" b="1" dirty="0" smtClean="0"/>
              <a:t>(sharp image in visible light microscope)</a:t>
            </a:r>
          </a:p>
          <a:p>
            <a:r>
              <a:rPr lang="en-US" sz="1400" b="1" dirty="0" smtClean="0"/>
              <a:t>The crosshair shows where the beam hits the sample</a:t>
            </a:r>
            <a:endParaRPr lang="en-GB" sz="1400" b="1" dirty="0" smtClean="0"/>
          </a:p>
          <a:p>
            <a:endParaRPr lang="en-US" dirty="0" smtClean="0"/>
          </a:p>
          <a:p>
            <a:r>
              <a:rPr lang="en-US" sz="1400" b="1" dirty="0" smtClean="0"/>
              <a:t>Microscope always in working position  </a:t>
            </a:r>
            <a:r>
              <a:rPr lang="en-US" sz="1400" b="1" dirty="0" smtClean="0">
                <a:sym typeface="Symbol"/>
              </a:rPr>
              <a:t> Fast sample positioning (5 min)</a:t>
            </a:r>
          </a:p>
        </p:txBody>
      </p:sp>
      <p:pic>
        <p:nvPicPr>
          <p:cNvPr id="47" name="Picture 46" descr="As401_lowres_sca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3393"/>
            <a:ext cx="2952328" cy="3984533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2339752" y="48691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9852" y="6165304"/>
            <a:ext cx="28071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Visible light microscope image</a:t>
            </a:r>
          </a:p>
          <a:p>
            <a:r>
              <a:rPr lang="en-US" sz="1400" b="1" dirty="0" smtClean="0"/>
              <a:t>and X-ray data superimposed</a:t>
            </a:r>
          </a:p>
          <a:p>
            <a:r>
              <a:rPr lang="en-US" sz="1400" b="1" dirty="0" smtClean="0"/>
              <a:t>in the same GUI </a:t>
            </a:r>
            <a:endParaRPr lang="en-GB" sz="1400" b="1" dirty="0"/>
          </a:p>
        </p:txBody>
      </p:sp>
      <p:pic>
        <p:nvPicPr>
          <p:cNvPr id="49" name="Picture 48" descr="As401_lowres_poin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7924" y="3212976"/>
            <a:ext cx="2151382" cy="2903558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2375756" y="3897052"/>
            <a:ext cx="1836204" cy="6120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375756" y="4905164"/>
            <a:ext cx="1872208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32" t="4273" r="17996" b="38794"/>
          <a:stretch/>
        </p:blipFill>
        <p:spPr>
          <a:xfrm>
            <a:off x="6288830" y="728700"/>
            <a:ext cx="2804490" cy="26687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0372" y="2924944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YZ </a:t>
            </a:r>
            <a:r>
              <a:rPr lang="en-US" sz="1200" b="1" dirty="0" err="1" smtClean="0">
                <a:solidFill>
                  <a:srgbClr val="FFFF00"/>
                </a:solidFill>
              </a:rPr>
              <a:t>piezo</a:t>
            </a:r>
            <a:r>
              <a:rPr lang="en-US" sz="1200" b="1" dirty="0" smtClean="0">
                <a:solidFill>
                  <a:srgbClr val="FFFF00"/>
                </a:solidFill>
              </a:rPr>
              <a:t>-stage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3066" y="1880828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Sample</a:t>
            </a:r>
            <a:endParaRPr lang="en-GB" sz="1200" b="1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981018" y="2024844"/>
            <a:ext cx="504056" cy="46805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60838" y="800708"/>
            <a:ext cx="1507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Video microscope</a:t>
            </a:r>
            <a:endParaRPr lang="en-GB" sz="1200" b="1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7114634" y="1077707"/>
            <a:ext cx="290320" cy="551093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96842" y="288894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Mirror</a:t>
            </a:r>
            <a:endParaRPr lang="en-GB" sz="1200" b="1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6711191" y="2564904"/>
            <a:ext cx="477739" cy="32403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60838" y="2420888"/>
            <a:ext cx="1584176" cy="360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24834" y="209685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X-rays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8280412" y="2564904"/>
            <a:ext cx="756084" cy="36004"/>
          </a:xfrm>
          <a:prstGeom prst="straightConnector1">
            <a:avLst/>
          </a:prstGeom>
          <a:ln w="317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2117" y="1484784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KB mirrors</a:t>
            </a:r>
            <a:endParaRPr lang="en-GB" sz="1200" b="1" dirty="0">
              <a:solidFill>
                <a:srgbClr val="FFFF00"/>
              </a:solidFill>
            </a:endParaRPr>
          </a:p>
        </p:txBody>
      </p:sp>
      <p:pic>
        <p:nvPicPr>
          <p:cNvPr id="69634" name="Picture 2" descr="C:\Users\tucoulou\Desktop\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609020"/>
            <a:ext cx="3278029" cy="2592098"/>
          </a:xfrm>
          <a:prstGeom prst="rect">
            <a:avLst/>
          </a:prstGeom>
          <a:noFill/>
        </p:spPr>
      </p:pic>
      <p:cxnSp>
        <p:nvCxnSpPr>
          <p:cNvPr id="37" name="Straight Connector 36"/>
          <p:cNvCxnSpPr/>
          <p:nvPr/>
        </p:nvCxnSpPr>
        <p:spPr>
          <a:xfrm>
            <a:off x="611560" y="6201308"/>
            <a:ext cx="3600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3548" y="589353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5 µm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0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152684"/>
            <a:ext cx="8244000" cy="432000"/>
          </a:xfrm>
        </p:spPr>
        <p:txBody>
          <a:bodyPr/>
          <a:lstStyle/>
          <a:p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situ case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1DB5B-8A58-434D-BFB7-9251191DF0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3074" name="Picture 2" descr="C:\Users\tucoulou\Work Folders\Documents\id16B\photos\HP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8" y="2672916"/>
            <a:ext cx="5376597" cy="40324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800708"/>
            <a:ext cx="72170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Example:</a:t>
            </a:r>
            <a:r>
              <a:rPr lang="en-US" sz="1200" b="1" dirty="0" smtClean="0"/>
              <a:t> Double stage</a:t>
            </a:r>
            <a:r>
              <a:rPr lang="en-US" sz="1200" b="1" dirty="0" smtClean="0"/>
              <a:t> DAC (L. </a:t>
            </a:r>
            <a:r>
              <a:rPr lang="en-US" sz="1200" b="1" dirty="0" err="1" smtClean="0"/>
              <a:t>Dubrovinsky</a:t>
            </a:r>
            <a:r>
              <a:rPr lang="en-US" sz="1200" b="1" dirty="0" smtClean="0"/>
              <a:t>)</a:t>
            </a:r>
            <a:endParaRPr lang="en-US" sz="1200" b="1" dirty="0" smtClean="0"/>
          </a:p>
          <a:p>
            <a:r>
              <a:rPr lang="en-US" sz="1400" b="1" dirty="0" smtClean="0"/>
              <a:t>P</a:t>
            </a:r>
            <a:r>
              <a:rPr lang="en-US" sz="1400" b="1" dirty="0" smtClean="0"/>
              <a:t>roblem</a:t>
            </a:r>
            <a:r>
              <a:rPr lang="en-US" sz="1200" b="1" dirty="0" smtClean="0"/>
              <a:t>: How to bring the sample in the focal </a:t>
            </a:r>
            <a:r>
              <a:rPr lang="en-US" sz="1200" b="1" dirty="0" smtClean="0"/>
              <a:t>plane? </a:t>
            </a:r>
            <a:endParaRPr lang="en-US" sz="1200" b="1" dirty="0" smtClean="0"/>
          </a:p>
          <a:p>
            <a:r>
              <a:rPr lang="en-US" sz="1200" b="1" dirty="0" smtClean="0"/>
              <a:t>Visible light microscope not available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Solved with knife edge scans performed with the “sharp” edge of </a:t>
            </a:r>
            <a:r>
              <a:rPr lang="en-US" sz="1200" b="1" dirty="0" err="1" smtClean="0"/>
              <a:t>Rh</a:t>
            </a:r>
            <a:r>
              <a:rPr lang="en-US" sz="1200" b="1" dirty="0" smtClean="0"/>
              <a:t> gasket.</a:t>
            </a:r>
          </a:p>
          <a:p>
            <a:r>
              <a:rPr lang="en-US" sz="1200" b="1" dirty="0" smtClean="0"/>
              <a:t>Measured in transmission with a photodiode.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It does not give the spot size but a minimum </a:t>
            </a:r>
            <a:r>
              <a:rPr lang="en-US" sz="1200" b="1" dirty="0" err="1" smtClean="0"/>
              <a:t>fwhm</a:t>
            </a:r>
            <a:r>
              <a:rPr lang="en-US" sz="1200" b="1" dirty="0" smtClean="0"/>
              <a:t> is observed when the gasket is in focal plane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72100" y="3212976"/>
            <a:ext cx="3401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Sample positioning in the focal plane:</a:t>
            </a: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en-US" sz="1400" b="1" dirty="0" smtClean="0">
                <a:solidFill>
                  <a:schemeClr val="accent1"/>
                </a:solidFill>
                <a:sym typeface="Symbol"/>
              </a:rPr>
              <a:t></a:t>
            </a:r>
            <a:r>
              <a:rPr lang="en-US" sz="1400" b="1" dirty="0" smtClean="0">
                <a:solidFill>
                  <a:schemeClr val="accent1"/>
                </a:solidFill>
              </a:rPr>
              <a:t>Careful design to take this step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     into account</a:t>
            </a:r>
            <a:endParaRPr lang="en-GB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0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152636"/>
            <a:ext cx="7772400" cy="434479"/>
          </a:xfrm>
        </p:spPr>
        <p:txBody>
          <a:bodyPr/>
          <a:lstStyle/>
          <a:p>
            <a:r>
              <a:rPr lang="en-US" dirty="0" smtClean="0"/>
              <a:t>Sample thickness/homogeneity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63588" y="944724"/>
            <a:ext cx="6447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Depth of focus of X-ray microscope: approx. 30 µm on ID16B</a:t>
            </a:r>
          </a:p>
          <a:p>
            <a:r>
              <a:rPr lang="en-US" sz="1400" b="1" dirty="0" smtClean="0"/>
              <a:t>Sample thickness must be thinner than DOF.</a:t>
            </a:r>
          </a:p>
          <a:p>
            <a:r>
              <a:rPr lang="en-US" sz="1400" b="1" dirty="0" smtClean="0"/>
              <a:t>If not </a:t>
            </a:r>
            <a:r>
              <a:rPr lang="en-US" sz="1400" b="1" dirty="0" smtClean="0">
                <a:sym typeface="Symbol"/>
              </a:rPr>
              <a:t> Degradation of spatial resolution because of in-depth penetration</a:t>
            </a:r>
            <a:endParaRPr lang="en-GB" sz="1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087724" y="1916832"/>
            <a:ext cx="2000250" cy="2088232"/>
            <a:chOff x="2087724" y="2636912"/>
            <a:chExt cx="2000250" cy="208823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724" y="2780928"/>
              <a:ext cx="20002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987824" y="2636912"/>
              <a:ext cx="216024" cy="2088232"/>
            </a:xfrm>
            <a:prstGeom prst="rect">
              <a:avLst/>
            </a:prstGeom>
            <a:solidFill>
              <a:srgbClr val="C04444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60590" y="4077072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Sample</a:t>
            </a:r>
            <a:endParaRPr lang="en-GB" sz="12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28" y="2060848"/>
            <a:ext cx="2000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580112" y="1916832"/>
            <a:ext cx="540060" cy="2088232"/>
          </a:xfrm>
          <a:prstGeom prst="rect">
            <a:avLst/>
          </a:prstGeom>
          <a:solidFill>
            <a:srgbClr val="C0444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96894" y="4077072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Sample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4876128"/>
            <a:ext cx="31918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Sample homogeneity</a:t>
            </a:r>
          </a:p>
          <a:p>
            <a:r>
              <a:rPr lang="en-US" sz="1400" b="1" dirty="0" smtClean="0"/>
              <a:t>Might be an issue for quantification</a:t>
            </a:r>
          </a:p>
          <a:p>
            <a:endParaRPr lang="en-GB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437112"/>
            <a:ext cx="20002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452778" y="6453336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Sample</a:t>
            </a:r>
            <a:endParaRPr lang="en-GB" sz="1200" b="1" dirty="0"/>
          </a:p>
        </p:txBody>
      </p:sp>
      <p:sp>
        <p:nvSpPr>
          <p:cNvPr id="19" name="Freeform 18"/>
          <p:cNvSpPr/>
          <p:nvPr/>
        </p:nvSpPr>
        <p:spPr>
          <a:xfrm rot="10800000">
            <a:off x="4572001" y="4449609"/>
            <a:ext cx="359596" cy="1787703"/>
          </a:xfrm>
          <a:custGeom>
            <a:avLst/>
            <a:gdLst>
              <a:gd name="connsiteX0" fmla="*/ 10274 w 359596"/>
              <a:gd name="connsiteY0" fmla="*/ 0 h 1787703"/>
              <a:gd name="connsiteX1" fmla="*/ 41097 w 359596"/>
              <a:gd name="connsiteY1" fmla="*/ 10274 h 1787703"/>
              <a:gd name="connsiteX2" fmla="*/ 51371 w 359596"/>
              <a:gd name="connsiteY2" fmla="*/ 41096 h 1787703"/>
              <a:gd name="connsiteX3" fmla="*/ 71919 w 359596"/>
              <a:gd name="connsiteY3" fmla="*/ 61645 h 1787703"/>
              <a:gd name="connsiteX4" fmla="*/ 71919 w 359596"/>
              <a:gd name="connsiteY4" fmla="*/ 246580 h 1787703"/>
              <a:gd name="connsiteX5" fmla="*/ 82193 w 359596"/>
              <a:gd name="connsiteY5" fmla="*/ 277402 h 1787703"/>
              <a:gd name="connsiteX6" fmla="*/ 113016 w 359596"/>
              <a:gd name="connsiteY6" fmla="*/ 287676 h 1787703"/>
              <a:gd name="connsiteX7" fmla="*/ 133564 w 359596"/>
              <a:gd name="connsiteY7" fmla="*/ 349321 h 1787703"/>
              <a:gd name="connsiteX8" fmla="*/ 102742 w 359596"/>
              <a:gd name="connsiteY8" fmla="*/ 452063 h 1787703"/>
              <a:gd name="connsiteX9" fmla="*/ 71919 w 359596"/>
              <a:gd name="connsiteY9" fmla="*/ 482885 h 1787703"/>
              <a:gd name="connsiteX10" fmla="*/ 82193 w 359596"/>
              <a:gd name="connsiteY10" fmla="*/ 585627 h 1787703"/>
              <a:gd name="connsiteX11" fmla="*/ 226032 w 359596"/>
              <a:gd name="connsiteY11" fmla="*/ 595901 h 1787703"/>
              <a:gd name="connsiteX12" fmla="*/ 174661 w 359596"/>
              <a:gd name="connsiteY12" fmla="*/ 688368 h 1787703"/>
              <a:gd name="connsiteX13" fmla="*/ 143838 w 359596"/>
              <a:gd name="connsiteY13" fmla="*/ 708917 h 1787703"/>
              <a:gd name="connsiteX14" fmla="*/ 133564 w 359596"/>
              <a:gd name="connsiteY14" fmla="*/ 739739 h 1787703"/>
              <a:gd name="connsiteX15" fmla="*/ 92467 w 359596"/>
              <a:gd name="connsiteY15" fmla="*/ 791110 h 1787703"/>
              <a:gd name="connsiteX16" fmla="*/ 71919 w 359596"/>
              <a:gd name="connsiteY16" fmla="*/ 821932 h 1787703"/>
              <a:gd name="connsiteX17" fmla="*/ 164387 w 359596"/>
              <a:gd name="connsiteY17" fmla="*/ 863029 h 1787703"/>
              <a:gd name="connsiteX18" fmla="*/ 195209 w 359596"/>
              <a:gd name="connsiteY18" fmla="*/ 873303 h 1787703"/>
              <a:gd name="connsiteX19" fmla="*/ 277402 w 359596"/>
              <a:gd name="connsiteY19" fmla="*/ 893851 h 1787703"/>
              <a:gd name="connsiteX20" fmla="*/ 359596 w 359596"/>
              <a:gd name="connsiteY20" fmla="*/ 914400 h 1787703"/>
              <a:gd name="connsiteX21" fmla="*/ 349321 w 359596"/>
              <a:gd name="connsiteY21" fmla="*/ 955496 h 1787703"/>
              <a:gd name="connsiteX22" fmla="*/ 308225 w 359596"/>
              <a:gd name="connsiteY22" fmla="*/ 986319 h 1787703"/>
              <a:gd name="connsiteX23" fmla="*/ 246580 w 359596"/>
              <a:gd name="connsiteY23" fmla="*/ 1017141 h 1787703"/>
              <a:gd name="connsiteX24" fmla="*/ 123290 w 359596"/>
              <a:gd name="connsiteY24" fmla="*/ 1119883 h 1787703"/>
              <a:gd name="connsiteX25" fmla="*/ 92467 w 359596"/>
              <a:gd name="connsiteY25" fmla="*/ 1130157 h 1787703"/>
              <a:gd name="connsiteX26" fmla="*/ 61645 w 359596"/>
              <a:gd name="connsiteY26" fmla="*/ 1150705 h 1787703"/>
              <a:gd name="connsiteX27" fmla="*/ 0 w 359596"/>
              <a:gd name="connsiteY27" fmla="*/ 1222625 h 1787703"/>
              <a:gd name="connsiteX28" fmla="*/ 92467 w 359596"/>
              <a:gd name="connsiteY28" fmla="*/ 1273995 h 1787703"/>
              <a:gd name="connsiteX29" fmla="*/ 113016 w 359596"/>
              <a:gd name="connsiteY29" fmla="*/ 1294544 h 1787703"/>
              <a:gd name="connsiteX30" fmla="*/ 174661 w 359596"/>
              <a:gd name="connsiteY30" fmla="*/ 1315092 h 1787703"/>
              <a:gd name="connsiteX31" fmla="*/ 226032 w 359596"/>
              <a:gd name="connsiteY31" fmla="*/ 1335640 h 1787703"/>
              <a:gd name="connsiteX32" fmla="*/ 205483 w 359596"/>
              <a:gd name="connsiteY32" fmla="*/ 1376737 h 1787703"/>
              <a:gd name="connsiteX33" fmla="*/ 174661 w 359596"/>
              <a:gd name="connsiteY33" fmla="*/ 1387011 h 1787703"/>
              <a:gd name="connsiteX34" fmla="*/ 154112 w 359596"/>
              <a:gd name="connsiteY34" fmla="*/ 1407559 h 1787703"/>
              <a:gd name="connsiteX35" fmla="*/ 133564 w 359596"/>
              <a:gd name="connsiteY35" fmla="*/ 1561672 h 1787703"/>
              <a:gd name="connsiteX36" fmla="*/ 123290 w 359596"/>
              <a:gd name="connsiteY36" fmla="*/ 1592494 h 1787703"/>
              <a:gd name="connsiteX37" fmla="*/ 123290 w 359596"/>
              <a:gd name="connsiteY37" fmla="*/ 1787703 h 178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59596" h="1787703">
                <a:moveTo>
                  <a:pt x="10274" y="0"/>
                </a:moveTo>
                <a:cubicBezTo>
                  <a:pt x="20548" y="3425"/>
                  <a:pt x="33439" y="2616"/>
                  <a:pt x="41097" y="10274"/>
                </a:cubicBezTo>
                <a:cubicBezTo>
                  <a:pt x="48755" y="17932"/>
                  <a:pt x="45799" y="31810"/>
                  <a:pt x="51371" y="41096"/>
                </a:cubicBezTo>
                <a:cubicBezTo>
                  <a:pt x="56355" y="49402"/>
                  <a:pt x="65070" y="54795"/>
                  <a:pt x="71919" y="61645"/>
                </a:cubicBezTo>
                <a:cubicBezTo>
                  <a:pt x="51445" y="143542"/>
                  <a:pt x="55676" y="108510"/>
                  <a:pt x="71919" y="246580"/>
                </a:cubicBezTo>
                <a:cubicBezTo>
                  <a:pt x="73184" y="257336"/>
                  <a:pt x="74535" y="269744"/>
                  <a:pt x="82193" y="277402"/>
                </a:cubicBezTo>
                <a:cubicBezTo>
                  <a:pt x="89851" y="285060"/>
                  <a:pt x="102742" y="284251"/>
                  <a:pt x="113016" y="287676"/>
                </a:cubicBezTo>
                <a:cubicBezTo>
                  <a:pt x="119865" y="308224"/>
                  <a:pt x="138817" y="328308"/>
                  <a:pt x="133564" y="349321"/>
                </a:cubicBezTo>
                <a:cubicBezTo>
                  <a:pt x="128908" y="367945"/>
                  <a:pt x="111080" y="443725"/>
                  <a:pt x="102742" y="452063"/>
                </a:cubicBezTo>
                <a:lnTo>
                  <a:pt x="71919" y="482885"/>
                </a:lnTo>
                <a:cubicBezTo>
                  <a:pt x="63442" y="508317"/>
                  <a:pt x="24552" y="568674"/>
                  <a:pt x="82193" y="585627"/>
                </a:cubicBezTo>
                <a:cubicBezTo>
                  <a:pt x="128308" y="599190"/>
                  <a:pt x="178086" y="592476"/>
                  <a:pt x="226032" y="595901"/>
                </a:cubicBezTo>
                <a:cubicBezTo>
                  <a:pt x="206179" y="655458"/>
                  <a:pt x="217250" y="652877"/>
                  <a:pt x="174661" y="688368"/>
                </a:cubicBezTo>
                <a:cubicBezTo>
                  <a:pt x="165175" y="696273"/>
                  <a:pt x="154112" y="702067"/>
                  <a:pt x="143838" y="708917"/>
                </a:cubicBezTo>
                <a:cubicBezTo>
                  <a:pt x="140413" y="719191"/>
                  <a:pt x="138407" y="730053"/>
                  <a:pt x="133564" y="739739"/>
                </a:cubicBezTo>
                <a:cubicBezTo>
                  <a:pt x="112480" y="781908"/>
                  <a:pt x="117953" y="759253"/>
                  <a:pt x="92467" y="791110"/>
                </a:cubicBezTo>
                <a:cubicBezTo>
                  <a:pt x="84753" y="800752"/>
                  <a:pt x="78768" y="811658"/>
                  <a:pt x="71919" y="821932"/>
                </a:cubicBezTo>
                <a:cubicBezTo>
                  <a:pt x="91659" y="881154"/>
                  <a:pt x="69573" y="845790"/>
                  <a:pt x="164387" y="863029"/>
                </a:cubicBezTo>
                <a:cubicBezTo>
                  <a:pt x="175042" y="864966"/>
                  <a:pt x="184761" y="870454"/>
                  <a:pt x="195209" y="873303"/>
                </a:cubicBezTo>
                <a:cubicBezTo>
                  <a:pt x="222455" y="880734"/>
                  <a:pt x="249884" y="887501"/>
                  <a:pt x="277402" y="893851"/>
                </a:cubicBezTo>
                <a:cubicBezTo>
                  <a:pt x="357986" y="912448"/>
                  <a:pt x="300675" y="894760"/>
                  <a:pt x="359596" y="914400"/>
                </a:cubicBezTo>
                <a:cubicBezTo>
                  <a:pt x="356171" y="928099"/>
                  <a:pt x="357528" y="944006"/>
                  <a:pt x="349321" y="955496"/>
                </a:cubicBezTo>
                <a:cubicBezTo>
                  <a:pt x="339368" y="969430"/>
                  <a:pt x="322159" y="976366"/>
                  <a:pt x="308225" y="986319"/>
                </a:cubicBezTo>
                <a:cubicBezTo>
                  <a:pt x="273373" y="1011214"/>
                  <a:pt x="284747" y="1004419"/>
                  <a:pt x="246580" y="1017141"/>
                </a:cubicBezTo>
                <a:cubicBezTo>
                  <a:pt x="217968" y="1045753"/>
                  <a:pt x="166201" y="1105580"/>
                  <a:pt x="123290" y="1119883"/>
                </a:cubicBezTo>
                <a:lnTo>
                  <a:pt x="92467" y="1130157"/>
                </a:lnTo>
                <a:cubicBezTo>
                  <a:pt x="82193" y="1137006"/>
                  <a:pt x="71020" y="1142669"/>
                  <a:pt x="61645" y="1150705"/>
                </a:cubicBezTo>
                <a:cubicBezTo>
                  <a:pt x="22889" y="1183925"/>
                  <a:pt x="24237" y="1186268"/>
                  <a:pt x="0" y="1222625"/>
                </a:cubicBezTo>
                <a:cubicBezTo>
                  <a:pt x="70656" y="1269728"/>
                  <a:pt x="38216" y="1255911"/>
                  <a:pt x="92467" y="1273995"/>
                </a:cubicBezTo>
                <a:cubicBezTo>
                  <a:pt x="99317" y="1280845"/>
                  <a:pt x="104352" y="1290212"/>
                  <a:pt x="113016" y="1294544"/>
                </a:cubicBezTo>
                <a:cubicBezTo>
                  <a:pt x="132389" y="1304231"/>
                  <a:pt x="154305" y="1307690"/>
                  <a:pt x="174661" y="1315092"/>
                </a:cubicBezTo>
                <a:cubicBezTo>
                  <a:pt x="191993" y="1321395"/>
                  <a:pt x="208908" y="1328791"/>
                  <a:pt x="226032" y="1335640"/>
                </a:cubicBezTo>
                <a:cubicBezTo>
                  <a:pt x="219182" y="1349339"/>
                  <a:pt x="216313" y="1365907"/>
                  <a:pt x="205483" y="1376737"/>
                </a:cubicBezTo>
                <a:cubicBezTo>
                  <a:pt x="197825" y="1384395"/>
                  <a:pt x="183947" y="1381439"/>
                  <a:pt x="174661" y="1387011"/>
                </a:cubicBezTo>
                <a:cubicBezTo>
                  <a:pt x="166355" y="1391995"/>
                  <a:pt x="160962" y="1400710"/>
                  <a:pt x="154112" y="1407559"/>
                </a:cubicBezTo>
                <a:cubicBezTo>
                  <a:pt x="128914" y="1508355"/>
                  <a:pt x="160520" y="1372978"/>
                  <a:pt x="133564" y="1561672"/>
                </a:cubicBezTo>
                <a:cubicBezTo>
                  <a:pt x="132032" y="1572393"/>
                  <a:pt x="123782" y="1581675"/>
                  <a:pt x="123290" y="1592494"/>
                </a:cubicBezTo>
                <a:cubicBezTo>
                  <a:pt x="120335" y="1657497"/>
                  <a:pt x="123290" y="1722633"/>
                  <a:pt x="123290" y="1787703"/>
                </a:cubicBez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17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152684"/>
            <a:ext cx="8244000" cy="432000"/>
          </a:xfrm>
        </p:spPr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Stability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1DB5B-8A58-434D-BFB7-9251191DF0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143508" y="1736812"/>
            <a:ext cx="4318634" cy="4082970"/>
            <a:chOff x="143508" y="1736812"/>
            <a:chExt cx="4318634" cy="4082970"/>
          </a:xfrm>
        </p:grpSpPr>
        <p:pic>
          <p:nvPicPr>
            <p:cNvPr id="14" name="Picture 13" descr="TempKB_1505201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08" y="1736812"/>
              <a:ext cx="4284476" cy="401669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719572" y="3645024"/>
              <a:ext cx="3672408" cy="360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9572" y="4149080"/>
              <a:ext cx="3708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23528" y="3993736"/>
              <a:ext cx="319674" cy="191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23.8</a:t>
              </a:r>
              <a:endParaRPr lang="en-GB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890" y="3525684"/>
              <a:ext cx="319674" cy="1913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23.9</a:t>
              </a:r>
              <a:endParaRPr lang="en-GB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3474" y="5481228"/>
              <a:ext cx="53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Tue</a:t>
              </a:r>
              <a:endParaRPr lang="en-GB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60234" y="5481228"/>
              <a:ext cx="613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Wed</a:t>
              </a:r>
              <a:endParaRPr lang="en-GB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457" y="5481228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Thu</a:t>
              </a:r>
              <a:endParaRPr lang="en-GB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25286" y="5481228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Fri</a:t>
              </a:r>
              <a:endParaRPr lang="en-GB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07268" y="5481228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Sat</a:t>
              </a:r>
              <a:endParaRPr lang="en-GB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80760" y="5481228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Sun</a:t>
              </a:r>
              <a:endParaRPr lang="en-GB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5886" y="5481228"/>
              <a:ext cx="606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Mon</a:t>
              </a:r>
              <a:endParaRPr lang="en-GB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608" y="2159622"/>
              <a:ext cx="2063792" cy="255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Temperature of KB mirrors</a:t>
              </a:r>
              <a:endParaRPr lang="en-GB" sz="1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08104" y="1124744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Required thermal stability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7924" y="1880828"/>
            <a:ext cx="5383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200" b="1" dirty="0" smtClean="0"/>
              <a:t>Typical overall dimensions of focusing optics assembly: 100 mm</a:t>
            </a:r>
          </a:p>
          <a:p>
            <a:pPr lvl="1"/>
            <a:endParaRPr lang="en-US" sz="1200" b="1" dirty="0" smtClean="0"/>
          </a:p>
          <a:p>
            <a:pPr lvl="1"/>
            <a:r>
              <a:rPr lang="en-US" sz="1200" b="1" dirty="0" smtClean="0">
                <a:sym typeface="Symbol" pitchFamily="18" charset="2"/>
              </a:rPr>
              <a:t>INVAR  = 1.610</a:t>
            </a:r>
            <a:r>
              <a:rPr lang="en-US" sz="1200" b="1" baseline="30000" dirty="0" smtClean="0">
                <a:sym typeface="Symbol" pitchFamily="18" charset="2"/>
              </a:rPr>
              <a:t>-6</a:t>
            </a:r>
            <a:r>
              <a:rPr lang="en-US" sz="1200" b="1" dirty="0" smtClean="0">
                <a:sym typeface="Symbol" pitchFamily="18" charset="2"/>
              </a:rPr>
              <a:t> m/m/K  expansion of 160 nm/K </a:t>
            </a:r>
            <a:endParaRPr lang="en-GB" sz="1200" b="1" dirty="0" smtClean="0"/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88024" y="2672916"/>
            <a:ext cx="439415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Required angular mirror stability &lt; 0.1 µ</a:t>
            </a:r>
            <a:r>
              <a:rPr lang="en-US" sz="1200" b="1" dirty="0" err="1" smtClean="0"/>
              <a:t>rad</a:t>
            </a:r>
            <a:endParaRPr lang="en-GB" sz="1200" b="1" dirty="0" smtClean="0"/>
          </a:p>
          <a:p>
            <a:endParaRPr lang="en-US" sz="1200" b="1" dirty="0" smtClean="0">
              <a:latin typeface="Symbol" pitchFamily="18" charset="2"/>
              <a:sym typeface="Symbol" pitchFamily="18" charset="2"/>
            </a:endParaRPr>
          </a:p>
          <a:p>
            <a:pPr>
              <a:buFont typeface="Symbol"/>
              <a:buChar char="Þ"/>
            </a:pPr>
            <a:r>
              <a:rPr lang="en-US" sz="1200" b="1" dirty="0" smtClean="0">
                <a:latin typeface="Symbol" pitchFamily="18" charset="2"/>
                <a:sym typeface="Symbol" pitchFamily="18" charset="2"/>
              </a:rPr>
              <a:t>DT &lt; 0.06 K</a:t>
            </a:r>
          </a:p>
          <a:p>
            <a:pPr>
              <a:buFont typeface="Symbol"/>
              <a:buChar char="Þ"/>
            </a:pPr>
            <a:endParaRPr lang="en-US" sz="1200" b="1" dirty="0" smtClean="0">
              <a:latin typeface="Symbol" pitchFamily="18" charset="2"/>
              <a:sym typeface="Symbol" pitchFamily="18" charset="2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ID16B</a:t>
            </a:r>
            <a:r>
              <a:rPr lang="en-US" sz="1400" b="1" dirty="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 </a:t>
            </a:r>
          </a:p>
          <a:p>
            <a:pPr>
              <a:buFont typeface="Symbol"/>
              <a:buChar char="Þ"/>
            </a:pPr>
            <a:r>
              <a:rPr lang="en-US" sz="1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Air conditioning inside Exp.  Hutch 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  <a:sym typeface="Symbol"/>
              </a:rPr>
              <a:t> +/- 0.05 C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75956" y="400099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b="1" dirty="0" smtClean="0">
                <a:sym typeface="Symbol" pitchFamily="18" charset="2"/>
              </a:rPr>
              <a:t>However: significant are only </a:t>
            </a:r>
            <a:r>
              <a:rPr lang="en-US" sz="1200" b="1" i="1" dirty="0" smtClean="0">
                <a:sym typeface="Symbol" pitchFamily="18" charset="2"/>
              </a:rPr>
              <a:t>differential </a:t>
            </a:r>
            <a:r>
              <a:rPr lang="en-US" sz="1200" b="1" dirty="0" smtClean="0">
                <a:sym typeface="Symbol" pitchFamily="18" charset="2"/>
              </a:rPr>
              <a:t>drifts</a:t>
            </a:r>
          </a:p>
          <a:p>
            <a:pPr lvl="1"/>
            <a:endParaRPr lang="en-US" sz="1200" b="1" dirty="0" smtClean="0">
              <a:sym typeface="Symbol" pitchFamily="18" charset="2"/>
            </a:endParaRPr>
          </a:p>
          <a:p>
            <a:pPr lvl="1"/>
            <a:r>
              <a:rPr lang="en-US" sz="1200" b="1" dirty="0" smtClean="0">
                <a:sym typeface="Symbol" pitchFamily="18" charset="2"/>
              </a:rPr>
              <a:t>Tradeoff between temperature stability and air flow/acoustically excited vibrations</a:t>
            </a:r>
          </a:p>
          <a:p>
            <a:pPr lvl="1"/>
            <a:r>
              <a:rPr lang="en-US" sz="1200" b="1" dirty="0" smtClean="0">
                <a:sym typeface="Symbol" pitchFamily="18" charset="2"/>
              </a:rPr>
              <a:t>(thin samples </a:t>
            </a:r>
            <a:r>
              <a:rPr lang="en-US" sz="1200" b="1" dirty="0" smtClean="0">
                <a:sym typeface="Symbol"/>
              </a:rPr>
              <a:t> “sail” effect</a:t>
            </a:r>
            <a:r>
              <a:rPr lang="en-US" sz="1200" b="1" dirty="0" smtClean="0">
                <a:sym typeface="Symbol" pitchFamily="18" charset="2"/>
              </a:rPr>
              <a:t>)</a:t>
            </a:r>
          </a:p>
          <a:p>
            <a:pPr lvl="1"/>
            <a:endParaRPr lang="en-US" sz="1200" b="1" dirty="0" smtClean="0">
              <a:sym typeface="Symbol" pitchFamily="18" charset="2"/>
            </a:endParaRPr>
          </a:p>
          <a:p>
            <a:pPr lvl="1"/>
            <a:r>
              <a:rPr lang="en-US" sz="1200" b="1" dirty="0" smtClean="0"/>
              <a:t>ID16B: Laminar Air flow from the ceiling through a micro-porous canvas</a:t>
            </a:r>
          </a:p>
          <a:p>
            <a:pPr lvl="1"/>
            <a:r>
              <a:rPr lang="en-US" sz="1200" b="1" dirty="0" smtClean="0"/>
              <a:t>Air lock at the entrance of the exp. Hutch</a:t>
            </a:r>
            <a:endParaRPr lang="en-GB" sz="1200" b="1" dirty="0" smtClean="0"/>
          </a:p>
          <a:p>
            <a:pPr lvl="1"/>
            <a:endParaRPr lang="en-US" sz="1200" b="1" dirty="0" smtClean="0">
              <a:sym typeface="Symbol" pitchFamily="18" charset="2"/>
            </a:endParaRPr>
          </a:p>
          <a:p>
            <a:pPr lvl="1"/>
            <a:endParaRPr lang="en-US" sz="1200" b="1" dirty="0">
              <a:sym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75656" y="6093296"/>
            <a:ext cx="570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Very absorbing samples: might be deformed by thermal </a:t>
            </a:r>
            <a:r>
              <a:rPr lang="en-US" sz="1400" b="1" dirty="0" err="1" smtClean="0"/>
              <a:t>heatload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22457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152684"/>
            <a:ext cx="8244000" cy="432000"/>
          </a:xfrm>
        </p:spPr>
        <p:txBody>
          <a:bodyPr/>
          <a:lstStyle/>
          <a:p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Vibrations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1DB5B-8A58-434D-BFB7-9251191DF0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0408" y="3836077"/>
            <a:ext cx="731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Vibrations should be much smaller than angular source size (</a:t>
            </a:r>
            <a:r>
              <a:rPr lang="en-US" sz="1400" b="1" dirty="0" smtClean="0">
                <a:sym typeface="Symbol"/>
              </a:rPr>
              <a:t> =</a:t>
            </a:r>
            <a:r>
              <a:rPr lang="en-US" sz="1400" b="1" dirty="0" smtClean="0"/>
              <a:t>0.12 µ</a:t>
            </a:r>
            <a:r>
              <a:rPr lang="en-US" sz="1400" b="1" dirty="0" err="1" smtClean="0"/>
              <a:t>rad</a:t>
            </a:r>
            <a:r>
              <a:rPr lang="en-US" sz="1400" b="1" dirty="0" smtClean="0"/>
              <a:t> for ID16B)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532" y="4667654"/>
            <a:ext cx="6658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b="1" dirty="0" smtClean="0"/>
              <a:t>Stiff design: Aim at in-phase “vibration” of sample and focusing optics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359532" y="5063698"/>
            <a:ext cx="71336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b="1" dirty="0" smtClean="0"/>
              <a:t>Position encoding and feedback</a:t>
            </a:r>
          </a:p>
          <a:p>
            <a:pPr lvl="1"/>
            <a:r>
              <a:rPr lang="en-US" sz="1400" b="1" dirty="0" smtClean="0"/>
              <a:t>But position sensors can not be placed close to sample (typically 10-20 mm)</a:t>
            </a:r>
          </a:p>
          <a:p>
            <a:pPr lvl="1">
              <a:buFont typeface="Symbol" pitchFamily="18" charset="2"/>
              <a:buChar char="Þ"/>
            </a:pPr>
            <a:r>
              <a:rPr lang="en-US" sz="1400" b="1" dirty="0" smtClean="0">
                <a:sym typeface="Symbol"/>
              </a:rPr>
              <a:t> Careful engineering of sample support</a:t>
            </a:r>
          </a:p>
          <a:p>
            <a:pPr lvl="1">
              <a:buFont typeface="Symbol" pitchFamily="18" charset="2"/>
              <a:buChar char="Þ"/>
            </a:pPr>
            <a:r>
              <a:rPr lang="en-US" sz="1400" b="1" dirty="0" smtClean="0">
                <a:sym typeface="Symbol"/>
              </a:rPr>
              <a:t> Good sample fixation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872716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Beamline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optics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4257092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Sample</a:t>
            </a: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47564" y="2132856"/>
            <a:ext cx="7884876" cy="1418027"/>
            <a:chOff x="647564" y="2312876"/>
            <a:chExt cx="7884876" cy="141802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616116" y="2528900"/>
              <a:ext cx="0" cy="856454"/>
            </a:xfrm>
            <a:prstGeom prst="line">
              <a:avLst/>
            </a:prstGeom>
            <a:ln w="412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4" idx="0"/>
            </p:cNvCxnSpPr>
            <p:nvPr/>
          </p:nvCxnSpPr>
          <p:spPr>
            <a:xfrm>
              <a:off x="1187624" y="2816932"/>
              <a:ext cx="7344816" cy="23901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4" idx="4"/>
            </p:cNvCxnSpPr>
            <p:nvPr/>
          </p:nvCxnSpPr>
          <p:spPr>
            <a:xfrm flipV="1">
              <a:off x="1187624" y="2858306"/>
              <a:ext cx="7344816" cy="24665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flipH="1">
              <a:off x="3239852" y="2888940"/>
              <a:ext cx="407838" cy="131762"/>
            </a:xfrm>
            <a:prstGeom prst="arc">
              <a:avLst>
                <a:gd name="adj1" fmla="val 16466701"/>
                <a:gd name="adj2" fmla="val 596794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79812" y="274492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Symbol" pitchFamily="18" charset="2"/>
                </a:rPr>
                <a:t>a</a:t>
              </a:r>
              <a:endParaRPr lang="en-GB" sz="1800" dirty="0">
                <a:latin typeface="Symbol" pitchFamily="18" charset="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564" y="2792424"/>
              <a:ext cx="639167" cy="337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S</a:t>
              </a:r>
              <a:endParaRPr lang="en-GB" sz="1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92080" y="3392996"/>
              <a:ext cx="1220228" cy="337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lens</a:t>
              </a:r>
              <a:endParaRPr lang="en-GB" sz="18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11760" y="2528900"/>
              <a:ext cx="180020" cy="900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c 32"/>
            <p:cNvSpPr/>
            <p:nvPr/>
          </p:nvSpPr>
          <p:spPr>
            <a:xfrm>
              <a:off x="2195736" y="2312876"/>
              <a:ext cx="612068" cy="576064"/>
            </a:xfrm>
            <a:prstGeom prst="arc">
              <a:avLst>
                <a:gd name="adj1" fmla="val 10849391"/>
                <a:gd name="adj2" fmla="val 0"/>
              </a:avLst>
            </a:prstGeom>
            <a:ln w="34925">
              <a:solidFill>
                <a:schemeClr val="accent1">
                  <a:lumMod val="60000"/>
                  <a:lumOff val="4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151620" y="2816932"/>
              <a:ext cx="72008" cy="288032"/>
            </a:xfrm>
            <a:prstGeom prst="ellipse">
              <a:avLst/>
            </a:prstGeom>
            <a:solidFill>
              <a:srgbClr val="C0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1151620" y="2636912"/>
              <a:ext cx="72008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87624" y="2636912"/>
              <a:ext cx="7344816" cy="54006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87624" y="2883570"/>
              <a:ext cx="7308812" cy="14938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480212" y="2924944"/>
              <a:ext cx="45719" cy="72008"/>
            </a:xfrm>
            <a:prstGeom prst="ellipse">
              <a:avLst/>
            </a:prstGeom>
            <a:solidFill>
              <a:srgbClr val="C0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480212" y="2996952"/>
              <a:ext cx="45719" cy="7200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19572" y="1412776"/>
            <a:ext cx="5136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Kb mirrors: provide a direct demagnification of the source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1600" y="6201308"/>
            <a:ext cx="6654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And also: Semi-buried building, thick slab decoupled from the walls, 4 tons granite table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xmlns="" val="4252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_presentation_silver">
  <a:themeElements>
    <a:clrScheme name="ESRF_presentation_silver 13">
      <a:dk1>
        <a:srgbClr val="000000"/>
      </a:dk1>
      <a:lt1>
        <a:srgbClr val="FFFFFF"/>
      </a:lt1>
      <a:dk2>
        <a:srgbClr val="000000"/>
      </a:dk2>
      <a:lt2>
        <a:srgbClr val="8A8B8E"/>
      </a:lt2>
      <a:accent1>
        <a:srgbClr val="7DA9DA"/>
      </a:accent1>
      <a:accent2>
        <a:srgbClr val="1B5092"/>
      </a:accent2>
      <a:accent3>
        <a:srgbClr val="FFFFFF"/>
      </a:accent3>
      <a:accent4>
        <a:srgbClr val="000000"/>
      </a:accent4>
      <a:accent5>
        <a:srgbClr val="BFD1EA"/>
      </a:accent5>
      <a:accent6>
        <a:srgbClr val="174884"/>
      </a:accent6>
      <a:hlink>
        <a:srgbClr val="DD2026"/>
      </a:hlink>
      <a:folHlink>
        <a:srgbClr val="9E1C20"/>
      </a:folHlink>
    </a:clrScheme>
    <a:fontScheme name="ESRF_presentation_sil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RF_presentation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3">
        <a:dk1>
          <a:srgbClr val="000000"/>
        </a:dk1>
        <a:lt1>
          <a:srgbClr val="FFFFFF"/>
        </a:lt1>
        <a:dk2>
          <a:srgbClr val="000000"/>
        </a:dk2>
        <a:lt2>
          <a:srgbClr val="8A8B8E"/>
        </a:lt2>
        <a:accent1>
          <a:srgbClr val="7DA9DA"/>
        </a:accent1>
        <a:accent2>
          <a:srgbClr val="1B5092"/>
        </a:accent2>
        <a:accent3>
          <a:srgbClr val="FFFFFF"/>
        </a:accent3>
        <a:accent4>
          <a:srgbClr val="000000"/>
        </a:accent4>
        <a:accent5>
          <a:srgbClr val="BFD1EA"/>
        </a:accent5>
        <a:accent6>
          <a:srgbClr val="174884"/>
        </a:accent6>
        <a:hlink>
          <a:srgbClr val="DD2026"/>
        </a:hlink>
        <a:folHlink>
          <a:srgbClr val="9E1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SRF_presentation_silver">
  <a:themeElements>
    <a:clrScheme name="1_ESRF_presentation_silver 13">
      <a:dk1>
        <a:srgbClr val="000000"/>
      </a:dk1>
      <a:lt1>
        <a:srgbClr val="FFFFFF"/>
      </a:lt1>
      <a:dk2>
        <a:srgbClr val="000000"/>
      </a:dk2>
      <a:lt2>
        <a:srgbClr val="8A8B8E"/>
      </a:lt2>
      <a:accent1>
        <a:srgbClr val="7DA9DA"/>
      </a:accent1>
      <a:accent2>
        <a:srgbClr val="1B5092"/>
      </a:accent2>
      <a:accent3>
        <a:srgbClr val="FFFFFF"/>
      </a:accent3>
      <a:accent4>
        <a:srgbClr val="000000"/>
      </a:accent4>
      <a:accent5>
        <a:srgbClr val="BFD1EA"/>
      </a:accent5>
      <a:accent6>
        <a:srgbClr val="174884"/>
      </a:accent6>
      <a:hlink>
        <a:srgbClr val="DD2026"/>
      </a:hlink>
      <a:folHlink>
        <a:srgbClr val="9E1C20"/>
      </a:folHlink>
    </a:clrScheme>
    <a:fontScheme name="1_ESRF_presentation_sil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RF_presentation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RF_presentation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RF_presentation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RF_presentation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RF_presentation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RF_presentation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RF_presentation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RF_presentation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RF_presentation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RF_presentation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RF_presentation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RF_presentation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RF_presentation_silver 13">
        <a:dk1>
          <a:srgbClr val="000000"/>
        </a:dk1>
        <a:lt1>
          <a:srgbClr val="FFFFFF"/>
        </a:lt1>
        <a:dk2>
          <a:srgbClr val="000000"/>
        </a:dk2>
        <a:lt2>
          <a:srgbClr val="8A8B8E"/>
        </a:lt2>
        <a:accent1>
          <a:srgbClr val="7DA9DA"/>
        </a:accent1>
        <a:accent2>
          <a:srgbClr val="1B5092"/>
        </a:accent2>
        <a:accent3>
          <a:srgbClr val="FFFFFF"/>
        </a:accent3>
        <a:accent4>
          <a:srgbClr val="000000"/>
        </a:accent4>
        <a:accent5>
          <a:srgbClr val="BFD1EA"/>
        </a:accent5>
        <a:accent6>
          <a:srgbClr val="174884"/>
        </a:accent6>
        <a:hlink>
          <a:srgbClr val="DD2026"/>
        </a:hlink>
        <a:folHlink>
          <a:srgbClr val="9E1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RF_presentation_blue">
  <a:themeElements>
    <a:clrScheme name="ESRF_presentation_blue 13">
      <a:dk1>
        <a:srgbClr val="808080"/>
      </a:dk1>
      <a:lt1>
        <a:srgbClr val="FFFFFF"/>
      </a:lt1>
      <a:dk2>
        <a:srgbClr val="1B5092"/>
      </a:dk2>
      <a:lt2>
        <a:srgbClr val="FFFFFF"/>
      </a:lt2>
      <a:accent1>
        <a:srgbClr val="1166AA"/>
      </a:accent1>
      <a:accent2>
        <a:srgbClr val="7DA9DA"/>
      </a:accent2>
      <a:accent3>
        <a:srgbClr val="ABB3C7"/>
      </a:accent3>
      <a:accent4>
        <a:srgbClr val="DADADA"/>
      </a:accent4>
      <a:accent5>
        <a:srgbClr val="AAB8D2"/>
      </a:accent5>
      <a:accent6>
        <a:srgbClr val="7199C5"/>
      </a:accent6>
      <a:hlink>
        <a:srgbClr val="F2C522"/>
      </a:hlink>
      <a:folHlink>
        <a:srgbClr val="81BA16"/>
      </a:folHlink>
    </a:clrScheme>
    <a:fontScheme name="ESRF_presentation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RF_presentation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3">
        <a:dk1>
          <a:srgbClr val="808080"/>
        </a:dk1>
        <a:lt1>
          <a:srgbClr val="FFFFFF"/>
        </a:lt1>
        <a:dk2>
          <a:srgbClr val="1B5092"/>
        </a:dk2>
        <a:lt2>
          <a:srgbClr val="FFFFFF"/>
        </a:lt2>
        <a:accent1>
          <a:srgbClr val="1166AA"/>
        </a:accent1>
        <a:accent2>
          <a:srgbClr val="7DA9DA"/>
        </a:accent2>
        <a:accent3>
          <a:srgbClr val="ABB3C7"/>
        </a:accent3>
        <a:accent4>
          <a:srgbClr val="DADADA"/>
        </a:accent4>
        <a:accent5>
          <a:srgbClr val="AAB8D2"/>
        </a:accent5>
        <a:accent6>
          <a:srgbClr val="7199C5"/>
        </a:accent6>
        <a:hlink>
          <a:srgbClr val="F2C522"/>
        </a:hlink>
        <a:folHlink>
          <a:srgbClr val="81BA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4">
        <a:dk1>
          <a:srgbClr val="808080"/>
        </a:dk1>
        <a:lt1>
          <a:srgbClr val="FFFFFF"/>
        </a:lt1>
        <a:dk2>
          <a:srgbClr val="1B5092"/>
        </a:dk2>
        <a:lt2>
          <a:srgbClr val="FFFFFF"/>
        </a:lt2>
        <a:accent1>
          <a:srgbClr val="1166AA"/>
        </a:accent1>
        <a:accent2>
          <a:srgbClr val="7DA9DA"/>
        </a:accent2>
        <a:accent3>
          <a:srgbClr val="ABB3C7"/>
        </a:accent3>
        <a:accent4>
          <a:srgbClr val="DADADA"/>
        </a:accent4>
        <a:accent5>
          <a:srgbClr val="AAB8D2"/>
        </a:accent5>
        <a:accent6>
          <a:srgbClr val="7199C5"/>
        </a:accent6>
        <a:hlink>
          <a:srgbClr val="F2C522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RF_presentation_blue">
  <a:themeElements>
    <a:clrScheme name="ESRF_presentation_blue 13">
      <a:dk1>
        <a:srgbClr val="808080"/>
      </a:dk1>
      <a:lt1>
        <a:srgbClr val="FFFFFF"/>
      </a:lt1>
      <a:dk2>
        <a:srgbClr val="1B5092"/>
      </a:dk2>
      <a:lt2>
        <a:srgbClr val="FFFFFF"/>
      </a:lt2>
      <a:accent1>
        <a:srgbClr val="1166AA"/>
      </a:accent1>
      <a:accent2>
        <a:srgbClr val="7DA9DA"/>
      </a:accent2>
      <a:accent3>
        <a:srgbClr val="ABB3C7"/>
      </a:accent3>
      <a:accent4>
        <a:srgbClr val="DADADA"/>
      </a:accent4>
      <a:accent5>
        <a:srgbClr val="AAB8D2"/>
      </a:accent5>
      <a:accent6>
        <a:srgbClr val="7199C5"/>
      </a:accent6>
      <a:hlink>
        <a:srgbClr val="F2C522"/>
      </a:hlink>
      <a:folHlink>
        <a:srgbClr val="81BA16"/>
      </a:folHlink>
    </a:clrScheme>
    <a:fontScheme name="ESRF_presentation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RF_presentation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3">
        <a:dk1>
          <a:srgbClr val="808080"/>
        </a:dk1>
        <a:lt1>
          <a:srgbClr val="FFFFFF"/>
        </a:lt1>
        <a:dk2>
          <a:srgbClr val="1B5092"/>
        </a:dk2>
        <a:lt2>
          <a:srgbClr val="FFFFFF"/>
        </a:lt2>
        <a:accent1>
          <a:srgbClr val="1166AA"/>
        </a:accent1>
        <a:accent2>
          <a:srgbClr val="7DA9DA"/>
        </a:accent2>
        <a:accent3>
          <a:srgbClr val="ABB3C7"/>
        </a:accent3>
        <a:accent4>
          <a:srgbClr val="DADADA"/>
        </a:accent4>
        <a:accent5>
          <a:srgbClr val="AAB8D2"/>
        </a:accent5>
        <a:accent6>
          <a:srgbClr val="7199C5"/>
        </a:accent6>
        <a:hlink>
          <a:srgbClr val="F2C522"/>
        </a:hlink>
        <a:folHlink>
          <a:srgbClr val="81BA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4">
        <a:dk1>
          <a:srgbClr val="808080"/>
        </a:dk1>
        <a:lt1>
          <a:srgbClr val="FFFFFF"/>
        </a:lt1>
        <a:dk2>
          <a:srgbClr val="1B5092"/>
        </a:dk2>
        <a:lt2>
          <a:srgbClr val="FFFFFF"/>
        </a:lt2>
        <a:accent1>
          <a:srgbClr val="1166AA"/>
        </a:accent1>
        <a:accent2>
          <a:srgbClr val="7DA9DA"/>
        </a:accent2>
        <a:accent3>
          <a:srgbClr val="ABB3C7"/>
        </a:accent3>
        <a:accent4>
          <a:srgbClr val="DADADA"/>
        </a:accent4>
        <a:accent5>
          <a:srgbClr val="AAB8D2"/>
        </a:accent5>
        <a:accent6>
          <a:srgbClr val="7199C5"/>
        </a:accent6>
        <a:hlink>
          <a:srgbClr val="F2C522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lank.potx" id="{67C11CAC-9023-4D7C-A201-0E73168C1C5C}" vid="{657381B9-D2A2-47F3-8C63-832BC4565506}"/>
    </a:ext>
  </a:extLst>
</a:theme>
</file>

<file path=ppt/theme/theme6.xml><?xml version="1.0" encoding="utf-8"?>
<a:theme xmlns:a="http://schemas.openxmlformats.org/drawingml/2006/main" name="ESRF -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RF - White Theme">
      <a:majorFont>
        <a:latin typeface="Arial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A9D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RF - Whit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 - Whit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 - Whit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6826</TotalTime>
  <Words>961</Words>
  <Application>Microsoft Office PowerPoint</Application>
  <PresentationFormat>On-screen Show (4:3)</PresentationFormat>
  <Paragraphs>175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ESRF_presentation_silver</vt:lpstr>
      <vt:lpstr>1_ESRF_presentation_silver</vt:lpstr>
      <vt:lpstr>ESRF_presentation_blue</vt:lpstr>
      <vt:lpstr>1_ESRF_presentation_blue</vt:lpstr>
      <vt:lpstr>Blank</vt:lpstr>
      <vt:lpstr>ESRF - White Theme</vt:lpstr>
      <vt:lpstr> Good practices on a X-ray nanoprobe</vt:lpstr>
      <vt:lpstr>Focal plane</vt:lpstr>
      <vt:lpstr>Measuring focused beam size at ID16B</vt:lpstr>
      <vt:lpstr>Measuring focused beam size at ID16B</vt:lpstr>
      <vt:lpstr>How to place samples in focal plane</vt:lpstr>
      <vt:lpstr>In situ case</vt:lpstr>
      <vt:lpstr>Sample thickness/homogeneity</vt:lpstr>
      <vt:lpstr>Temperature Stability</vt:lpstr>
      <vt:lpstr>Vibrations</vt:lpstr>
      <vt:lpstr>In-situ environments</vt:lpstr>
      <vt:lpstr>Insitu devices developed by users</vt:lpstr>
      <vt:lpstr>CONCLUSION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refinement</dc:title>
  <dc:creator>MACKRILL</dc:creator>
  <cp:lastModifiedBy>tucoulou</cp:lastModifiedBy>
  <cp:revision>3143</cp:revision>
  <dcterms:created xsi:type="dcterms:W3CDTF">2015-10-27T19:12:02Z</dcterms:created>
  <dcterms:modified xsi:type="dcterms:W3CDTF">2019-03-12T10:35:30Z</dcterms:modified>
</cp:coreProperties>
</file>