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89" r:id="rId2"/>
  </p:sldMasterIdLst>
  <p:notesMasterIdLst>
    <p:notesMasterId r:id="rId62"/>
  </p:notesMasterIdLst>
  <p:handoutMasterIdLst>
    <p:handoutMasterId r:id="rId63"/>
  </p:handoutMasterIdLst>
  <p:sldIdLst>
    <p:sldId id="318" r:id="rId3"/>
    <p:sldId id="321" r:id="rId4"/>
    <p:sldId id="374" r:id="rId5"/>
    <p:sldId id="410" r:id="rId6"/>
    <p:sldId id="324" r:id="rId7"/>
    <p:sldId id="411" r:id="rId8"/>
    <p:sldId id="412" r:id="rId9"/>
    <p:sldId id="413" r:id="rId10"/>
    <p:sldId id="464" r:id="rId11"/>
    <p:sldId id="415" r:id="rId12"/>
    <p:sldId id="416" r:id="rId13"/>
    <p:sldId id="417" r:id="rId14"/>
    <p:sldId id="418" r:id="rId15"/>
    <p:sldId id="419" r:id="rId16"/>
    <p:sldId id="420" r:id="rId17"/>
    <p:sldId id="421" r:id="rId18"/>
    <p:sldId id="422" r:id="rId19"/>
    <p:sldId id="423" r:id="rId20"/>
    <p:sldId id="424" r:id="rId21"/>
    <p:sldId id="425" r:id="rId22"/>
    <p:sldId id="465" r:id="rId23"/>
    <p:sldId id="427" r:id="rId24"/>
    <p:sldId id="428" r:id="rId25"/>
    <p:sldId id="429" r:id="rId26"/>
    <p:sldId id="430" r:id="rId27"/>
    <p:sldId id="431" r:id="rId28"/>
    <p:sldId id="432" r:id="rId29"/>
    <p:sldId id="466" r:id="rId30"/>
    <p:sldId id="434" r:id="rId31"/>
    <p:sldId id="435" r:id="rId32"/>
    <p:sldId id="436" r:id="rId33"/>
    <p:sldId id="437" r:id="rId34"/>
    <p:sldId id="438" r:id="rId35"/>
    <p:sldId id="439" r:id="rId36"/>
    <p:sldId id="440" r:id="rId37"/>
    <p:sldId id="441" r:id="rId38"/>
    <p:sldId id="442" r:id="rId39"/>
    <p:sldId id="467" r:id="rId40"/>
    <p:sldId id="444" r:id="rId41"/>
    <p:sldId id="445" r:id="rId42"/>
    <p:sldId id="446" r:id="rId43"/>
    <p:sldId id="447" r:id="rId44"/>
    <p:sldId id="448" r:id="rId45"/>
    <p:sldId id="449" r:id="rId46"/>
    <p:sldId id="450" r:id="rId47"/>
    <p:sldId id="451" r:id="rId48"/>
    <p:sldId id="452" r:id="rId49"/>
    <p:sldId id="453" r:id="rId50"/>
    <p:sldId id="454" r:id="rId51"/>
    <p:sldId id="455" r:id="rId52"/>
    <p:sldId id="456" r:id="rId53"/>
    <p:sldId id="457" r:id="rId54"/>
    <p:sldId id="458" r:id="rId55"/>
    <p:sldId id="459" r:id="rId56"/>
    <p:sldId id="460" r:id="rId57"/>
    <p:sldId id="461" r:id="rId58"/>
    <p:sldId id="462" r:id="rId59"/>
    <p:sldId id="463" r:id="rId60"/>
    <p:sldId id="409" r:id="rId61"/>
  </p:sldIdLst>
  <p:sldSz cx="9144000" cy="5143500" type="screen16x9"/>
  <p:notesSz cx="6797675" cy="9928225"/>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57">
          <p15:clr>
            <a:srgbClr val="A4A3A4"/>
          </p15:clr>
        </p15:guide>
        <p15:guide id="2" orient="horz" pos="1721">
          <p15:clr>
            <a:srgbClr val="A4A3A4"/>
          </p15:clr>
        </p15:guide>
        <p15:guide id="3" orient="horz" pos="2586">
          <p15:clr>
            <a:srgbClr val="A4A3A4"/>
          </p15:clr>
        </p15:guide>
        <p15:guide id="4" orient="horz" pos="2842">
          <p15:clr>
            <a:srgbClr val="A4A3A4"/>
          </p15:clr>
        </p15:guide>
        <p15:guide id="5" orient="horz" pos="2299">
          <p15:clr>
            <a:srgbClr val="A4A3A4"/>
          </p15:clr>
        </p15:guide>
        <p15:guide id="6" orient="horz" pos="1417">
          <p15:clr>
            <a:srgbClr val="A4A3A4"/>
          </p15:clr>
        </p15:guide>
        <p15:guide id="7" orient="horz" pos="569">
          <p15:clr>
            <a:srgbClr val="A4A3A4"/>
          </p15:clr>
        </p15:guide>
        <p15:guide id="8" orient="horz" pos="793">
          <p15:clr>
            <a:srgbClr val="A4A3A4"/>
          </p15:clr>
        </p15:guide>
        <p15:guide id="9" orient="horz" pos="1220">
          <p15:clr>
            <a:srgbClr val="A4A3A4"/>
          </p15:clr>
        </p15:guide>
        <p15:guide id="10" orient="horz" pos="2431">
          <p15:clr>
            <a:srgbClr val="A4A3A4"/>
          </p15:clr>
        </p15:guide>
        <p15:guide id="11" pos="5600">
          <p15:clr>
            <a:srgbClr val="A4A3A4"/>
          </p15:clr>
        </p15:guide>
        <p15:guide id="12" pos="3040">
          <p15:clr>
            <a:srgbClr val="A4A3A4"/>
          </p15:clr>
        </p15:guide>
        <p15:guide id="13" pos="160">
          <p15:clr>
            <a:srgbClr val="A4A3A4"/>
          </p15:clr>
        </p15:guide>
        <p15:guide id="14"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C800"/>
    <a:srgbClr val="73B1C3"/>
    <a:srgbClr val="C693C2"/>
    <a:srgbClr val="E6007E"/>
    <a:srgbClr val="F39200"/>
    <a:srgbClr val="869C80"/>
    <a:srgbClr val="B2C8DA"/>
    <a:srgbClr val="A2C73B"/>
    <a:srgbClr val="AF1280"/>
    <a:srgbClr val="E600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55" autoAdjust="0"/>
    <p:restoredTop sz="94655" autoAdjust="0"/>
  </p:normalViewPr>
  <p:slideViewPr>
    <p:cSldViewPr snapToGrid="0" snapToObjects="1" showGuides="1">
      <p:cViewPr varScale="1">
        <p:scale>
          <a:sx n="78" d="100"/>
          <a:sy n="78" d="100"/>
        </p:scale>
        <p:origin x="43" y="590"/>
      </p:cViewPr>
      <p:guideLst>
        <p:guide orient="horz" pos="3057"/>
        <p:guide orient="horz" pos="1721"/>
        <p:guide orient="horz" pos="2586"/>
        <p:guide orient="horz" pos="2842"/>
        <p:guide orient="horz" pos="2299"/>
        <p:guide orient="horz" pos="1417"/>
        <p:guide orient="horz" pos="569"/>
        <p:guide orient="horz" pos="793"/>
        <p:guide orient="horz" pos="1220"/>
        <p:guide orient="horz" pos="2431"/>
        <p:guide pos="5600"/>
        <p:guide pos="3040"/>
        <p:guide pos="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3" d="100"/>
          <a:sy n="73" d="100"/>
        </p:scale>
        <p:origin x="-2712"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5" Type="http://schemas.openxmlformats.org/officeDocument/2006/relationships/image" Target="../media/image26.wmf"/><Relationship Id="rId4"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29.wmf"/><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77EA1E12-56A1-B34D-BADD-C17FBBE13C0A}" type="datetimeFigureOut">
              <a:rPr lang="fr-FR" smtClean="0"/>
              <a:t>10/09/2021</a:t>
            </a:fld>
            <a:endParaRPr lang="fr-FR"/>
          </a:p>
        </p:txBody>
      </p:sp>
      <p:sp>
        <p:nvSpPr>
          <p:cNvPr id="4" name="Espace réservé du pied de page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85026A1C-D3C9-2D4C-A772-EF6EBC673CD4}" type="slidenum">
              <a:rPr lang="fr-FR" smtClean="0"/>
              <a:t>‹#›</a:t>
            </a:fld>
            <a:endParaRPr lang="fr-FR"/>
          </a:p>
        </p:txBody>
      </p:sp>
    </p:spTree>
    <p:extLst>
      <p:ext uri="{BB962C8B-B14F-4D97-AF65-F5344CB8AC3E}">
        <p14:creationId xmlns:p14="http://schemas.microsoft.com/office/powerpoint/2010/main" val="203614411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76EEC08-DD37-4CCF-BBAF-6CD72D6329A3}" type="datetimeFigureOut">
              <a:rPr lang="en-GB" smtClean="0"/>
              <a:t>10/09/2021</a:t>
            </a:fld>
            <a:endParaRPr lang="en-GB"/>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7C060FCE-9C73-4329-9578-111CA952F7A0}" type="slidenum">
              <a:rPr lang="en-GB" smtClean="0"/>
              <a:t>‹#›</a:t>
            </a:fld>
            <a:endParaRPr lang="en-GB"/>
          </a:p>
        </p:txBody>
      </p:sp>
    </p:spTree>
    <p:extLst>
      <p:ext uri="{BB962C8B-B14F-4D97-AF65-F5344CB8AC3E}">
        <p14:creationId xmlns:p14="http://schemas.microsoft.com/office/powerpoint/2010/main" val="120574960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70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3595DF-78A5-4CF1-BCE0-D34F9BCA8066}" type="slidenum">
              <a:rPr lang="fr-FR" smtClean="0">
                <a:solidFill>
                  <a:srgbClr val="000000"/>
                </a:solidFill>
              </a:rPr>
              <a:pPr fontAlgn="base">
                <a:spcBef>
                  <a:spcPct val="0"/>
                </a:spcBef>
                <a:spcAft>
                  <a:spcPct val="0"/>
                </a:spcAft>
                <a:defRPr/>
              </a:pPr>
              <a:t>4</a:t>
            </a:fld>
            <a:endParaRPr lang="fr-FR" smtClean="0">
              <a:solidFill>
                <a:srgbClr val="000000"/>
              </a:solidFill>
            </a:endParaRPr>
          </a:p>
        </p:txBody>
      </p:sp>
    </p:spTree>
    <p:extLst>
      <p:ext uri="{BB962C8B-B14F-4D97-AF65-F5344CB8AC3E}">
        <p14:creationId xmlns:p14="http://schemas.microsoft.com/office/powerpoint/2010/main" val="2914219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A6221B81-05F1-41E9-89B2-E4C26F41C39D}" type="slidenum">
              <a:rPr lang="en-GB" smtClean="0"/>
              <a:pPr/>
              <a:t>27</a:t>
            </a:fld>
            <a:endParaRPr lang="en-GB" smtClean="0"/>
          </a:p>
        </p:txBody>
      </p:sp>
      <p:sp>
        <p:nvSpPr>
          <p:cNvPr id="75779" name="Rectangle 2"/>
          <p:cNvSpPr>
            <a:spLocks noGrp="1" noRot="1" noChangeAspect="1" noChangeArrowheads="1" noTextEdit="1"/>
          </p:cNvSpPr>
          <p:nvPr>
            <p:ph type="sldImg"/>
          </p:nvPr>
        </p:nvSpPr>
        <p:spPr>
          <a:xfrm>
            <a:off x="90488" y="746125"/>
            <a:ext cx="6616700" cy="3722688"/>
          </a:xfrm>
          <a:ln/>
        </p:spPr>
      </p:sp>
      <p:sp>
        <p:nvSpPr>
          <p:cNvPr id="75780" name="Rectangle 3"/>
          <p:cNvSpPr>
            <a:spLocks noGrp="1" noChangeArrowheads="1"/>
          </p:cNvSpPr>
          <p:nvPr>
            <p:ph type="body" idx="1"/>
          </p:nvPr>
        </p:nvSpPr>
        <p:spPr>
          <a:xfrm>
            <a:off x="904784" y="4715907"/>
            <a:ext cx="4988109" cy="4465978"/>
          </a:xfrm>
          <a:noFill/>
          <a:ln/>
        </p:spPr>
        <p:txBody>
          <a:bodyPr/>
          <a:lstStyle/>
          <a:p>
            <a:pPr eaLnBrk="1" hangingPunct="1"/>
            <a:endParaRPr lang="en-US" smtClean="0"/>
          </a:p>
        </p:txBody>
      </p:sp>
    </p:spTree>
    <p:extLst>
      <p:ext uri="{BB962C8B-B14F-4D97-AF65-F5344CB8AC3E}">
        <p14:creationId xmlns:p14="http://schemas.microsoft.com/office/powerpoint/2010/main" val="2771239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B64422-3D7A-4B7F-9515-75BF622D2168}" type="slidenum">
              <a:rPr lang="en-GB" altLang="en-US" smtClean="0"/>
              <a:pPr fontAlgn="base">
                <a:spcBef>
                  <a:spcPct val="0"/>
                </a:spcBef>
                <a:spcAft>
                  <a:spcPct val="0"/>
                </a:spcAft>
                <a:defRPr/>
              </a:pPr>
              <a:t>29</a:t>
            </a:fld>
            <a:endParaRPr lang="en-GB" altLang="en-US" smtClean="0"/>
          </a:p>
        </p:txBody>
      </p:sp>
    </p:spTree>
    <p:extLst>
      <p:ext uri="{BB962C8B-B14F-4D97-AF65-F5344CB8AC3E}">
        <p14:creationId xmlns:p14="http://schemas.microsoft.com/office/powerpoint/2010/main" val="2913252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11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9DFDE7F-ABAA-4A29-8832-FCEE1165CC22}" type="slidenum">
              <a:rPr lang="en-GB" altLang="en-US" smtClean="0"/>
              <a:pPr fontAlgn="base">
                <a:spcBef>
                  <a:spcPct val="0"/>
                </a:spcBef>
                <a:spcAft>
                  <a:spcPct val="0"/>
                </a:spcAft>
                <a:defRPr/>
              </a:pPr>
              <a:t>30</a:t>
            </a:fld>
            <a:endParaRPr lang="en-GB" altLang="en-US" smtClean="0"/>
          </a:p>
        </p:txBody>
      </p:sp>
    </p:spTree>
    <p:extLst>
      <p:ext uri="{BB962C8B-B14F-4D97-AF65-F5344CB8AC3E}">
        <p14:creationId xmlns:p14="http://schemas.microsoft.com/office/powerpoint/2010/main" val="824238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146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ED2C29B-4CF9-49F5-B733-D9F8563F7F06}" type="slidenum">
              <a:rPr lang="en-GB" altLang="en-US" smtClean="0"/>
              <a:pPr fontAlgn="base">
                <a:spcBef>
                  <a:spcPct val="0"/>
                </a:spcBef>
                <a:spcAft>
                  <a:spcPct val="0"/>
                </a:spcAft>
                <a:defRPr/>
              </a:pPr>
              <a:t>31</a:t>
            </a:fld>
            <a:endParaRPr lang="en-GB" altLang="en-US" smtClean="0"/>
          </a:p>
        </p:txBody>
      </p:sp>
    </p:spTree>
    <p:extLst>
      <p:ext uri="{BB962C8B-B14F-4D97-AF65-F5344CB8AC3E}">
        <p14:creationId xmlns:p14="http://schemas.microsoft.com/office/powerpoint/2010/main" val="1155895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146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685AF4F-8055-4502-BB6B-9225517DA753}" type="slidenum">
              <a:rPr lang="en-GB" altLang="en-US" smtClean="0"/>
              <a:pPr fontAlgn="base">
                <a:spcBef>
                  <a:spcPct val="0"/>
                </a:spcBef>
                <a:spcAft>
                  <a:spcPct val="0"/>
                </a:spcAft>
                <a:defRPr/>
              </a:pPr>
              <a:t>32</a:t>
            </a:fld>
            <a:endParaRPr lang="en-GB" altLang="en-US" smtClean="0"/>
          </a:p>
        </p:txBody>
      </p:sp>
    </p:spTree>
    <p:extLst>
      <p:ext uri="{BB962C8B-B14F-4D97-AF65-F5344CB8AC3E}">
        <p14:creationId xmlns:p14="http://schemas.microsoft.com/office/powerpoint/2010/main" val="3343859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4EBB661-C36B-48D1-BEBE-9C48D45965A4}" type="slidenum">
              <a:rPr lang="en-GB" altLang="en-US" smtClean="0"/>
              <a:pPr fontAlgn="base">
                <a:spcBef>
                  <a:spcPct val="0"/>
                </a:spcBef>
                <a:spcAft>
                  <a:spcPct val="0"/>
                </a:spcAft>
                <a:defRPr/>
              </a:pPr>
              <a:t>33</a:t>
            </a:fld>
            <a:endParaRPr lang="en-GB" altLang="en-US" smtClean="0"/>
          </a:p>
        </p:txBody>
      </p:sp>
    </p:spTree>
    <p:extLst>
      <p:ext uri="{BB962C8B-B14F-4D97-AF65-F5344CB8AC3E}">
        <p14:creationId xmlns:p14="http://schemas.microsoft.com/office/powerpoint/2010/main" val="1780873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D2E2BAF-0802-4AA9-AB72-B85C4717C33A}" type="slidenum">
              <a:rPr lang="en-GB" altLang="en-US" smtClean="0"/>
              <a:pPr fontAlgn="base">
                <a:spcBef>
                  <a:spcPct val="0"/>
                </a:spcBef>
                <a:spcAft>
                  <a:spcPct val="0"/>
                </a:spcAft>
                <a:defRPr/>
              </a:pPr>
              <a:t>34</a:t>
            </a:fld>
            <a:endParaRPr lang="en-GB" altLang="en-US" smtClean="0"/>
          </a:p>
        </p:txBody>
      </p:sp>
    </p:spTree>
    <p:extLst>
      <p:ext uri="{BB962C8B-B14F-4D97-AF65-F5344CB8AC3E}">
        <p14:creationId xmlns:p14="http://schemas.microsoft.com/office/powerpoint/2010/main" val="1356453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751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0914FF8-819B-4C79-BE83-536DA9266741}" type="slidenum">
              <a:rPr lang="en-GB" altLang="en-US" smtClean="0"/>
              <a:pPr fontAlgn="base">
                <a:spcBef>
                  <a:spcPct val="0"/>
                </a:spcBef>
                <a:spcAft>
                  <a:spcPct val="0"/>
                </a:spcAft>
                <a:defRPr/>
              </a:pPr>
              <a:t>35</a:t>
            </a:fld>
            <a:endParaRPr lang="en-GB" altLang="en-US" smtClean="0"/>
          </a:p>
        </p:txBody>
      </p:sp>
    </p:spTree>
    <p:extLst>
      <p:ext uri="{BB962C8B-B14F-4D97-AF65-F5344CB8AC3E}">
        <p14:creationId xmlns:p14="http://schemas.microsoft.com/office/powerpoint/2010/main" val="3418509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761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D670FF5-5B18-4514-AF8B-594071824B8F}" type="slidenum">
              <a:rPr lang="en-GB" altLang="en-US" smtClean="0"/>
              <a:pPr fontAlgn="base">
                <a:spcBef>
                  <a:spcPct val="0"/>
                </a:spcBef>
                <a:spcAft>
                  <a:spcPct val="0"/>
                </a:spcAft>
                <a:defRPr/>
              </a:pPr>
              <a:t>36</a:t>
            </a:fld>
            <a:endParaRPr lang="en-GB" altLang="en-US" smtClean="0"/>
          </a:p>
        </p:txBody>
      </p:sp>
    </p:spTree>
    <p:extLst>
      <p:ext uri="{BB962C8B-B14F-4D97-AF65-F5344CB8AC3E}">
        <p14:creationId xmlns:p14="http://schemas.microsoft.com/office/powerpoint/2010/main" val="1000642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01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FF8C3B-BB0C-45DE-8540-AC3B0E05DD85}" type="slidenum">
              <a:rPr lang="fr-FR" smtClean="0">
                <a:solidFill>
                  <a:srgbClr val="000000"/>
                </a:solidFill>
              </a:rPr>
              <a:pPr fontAlgn="base">
                <a:spcBef>
                  <a:spcPct val="0"/>
                </a:spcBef>
                <a:spcAft>
                  <a:spcPct val="0"/>
                </a:spcAft>
                <a:defRPr/>
              </a:pPr>
              <a:t>39</a:t>
            </a:fld>
            <a:endParaRPr lang="fr-FR" smtClean="0">
              <a:solidFill>
                <a:srgbClr val="000000"/>
              </a:solidFill>
            </a:endParaRPr>
          </a:p>
        </p:txBody>
      </p:sp>
    </p:spTree>
    <p:extLst>
      <p:ext uri="{BB962C8B-B14F-4D97-AF65-F5344CB8AC3E}">
        <p14:creationId xmlns:p14="http://schemas.microsoft.com/office/powerpoint/2010/main" val="228684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01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FF8C3B-BB0C-45DE-8540-AC3B0E05DD85}" type="slidenum">
              <a:rPr lang="fr-FR" smtClean="0">
                <a:solidFill>
                  <a:srgbClr val="000000"/>
                </a:solidFill>
              </a:rPr>
              <a:pPr fontAlgn="base">
                <a:spcBef>
                  <a:spcPct val="0"/>
                </a:spcBef>
                <a:spcAft>
                  <a:spcPct val="0"/>
                </a:spcAft>
                <a:defRPr/>
              </a:pPr>
              <a:t>6</a:t>
            </a:fld>
            <a:endParaRPr lang="fr-FR" smtClean="0">
              <a:solidFill>
                <a:srgbClr val="000000"/>
              </a:solidFill>
            </a:endParaRPr>
          </a:p>
        </p:txBody>
      </p:sp>
    </p:spTree>
    <p:extLst>
      <p:ext uri="{BB962C8B-B14F-4D97-AF65-F5344CB8AC3E}">
        <p14:creationId xmlns:p14="http://schemas.microsoft.com/office/powerpoint/2010/main" val="1380981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01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FF8C3B-BB0C-45DE-8540-AC3B0E05DD85}" type="slidenum">
              <a:rPr lang="fr-FR" smtClean="0">
                <a:solidFill>
                  <a:srgbClr val="000000"/>
                </a:solidFill>
              </a:rPr>
              <a:pPr fontAlgn="base">
                <a:spcBef>
                  <a:spcPct val="0"/>
                </a:spcBef>
                <a:spcAft>
                  <a:spcPct val="0"/>
                </a:spcAft>
                <a:defRPr/>
              </a:pPr>
              <a:t>40</a:t>
            </a:fld>
            <a:endParaRPr lang="fr-FR" smtClean="0">
              <a:solidFill>
                <a:srgbClr val="000000"/>
              </a:solidFill>
            </a:endParaRPr>
          </a:p>
        </p:txBody>
      </p:sp>
    </p:spTree>
    <p:extLst>
      <p:ext uri="{BB962C8B-B14F-4D97-AF65-F5344CB8AC3E}">
        <p14:creationId xmlns:p14="http://schemas.microsoft.com/office/powerpoint/2010/main" val="1125432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01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FF8C3B-BB0C-45DE-8540-AC3B0E05DD85}" type="slidenum">
              <a:rPr lang="fr-FR" smtClean="0">
                <a:solidFill>
                  <a:srgbClr val="000000"/>
                </a:solidFill>
              </a:rPr>
              <a:pPr fontAlgn="base">
                <a:spcBef>
                  <a:spcPct val="0"/>
                </a:spcBef>
                <a:spcAft>
                  <a:spcPct val="0"/>
                </a:spcAft>
                <a:defRPr/>
              </a:pPr>
              <a:t>41</a:t>
            </a:fld>
            <a:endParaRPr lang="fr-FR" smtClean="0">
              <a:solidFill>
                <a:srgbClr val="000000"/>
              </a:solidFill>
            </a:endParaRPr>
          </a:p>
        </p:txBody>
      </p:sp>
    </p:spTree>
    <p:extLst>
      <p:ext uri="{BB962C8B-B14F-4D97-AF65-F5344CB8AC3E}">
        <p14:creationId xmlns:p14="http://schemas.microsoft.com/office/powerpoint/2010/main" val="1118357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01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FF8C3B-BB0C-45DE-8540-AC3B0E05DD85}" type="slidenum">
              <a:rPr lang="fr-FR" smtClean="0">
                <a:solidFill>
                  <a:srgbClr val="000000"/>
                </a:solidFill>
              </a:rPr>
              <a:pPr fontAlgn="base">
                <a:spcBef>
                  <a:spcPct val="0"/>
                </a:spcBef>
                <a:spcAft>
                  <a:spcPct val="0"/>
                </a:spcAft>
                <a:defRPr/>
              </a:pPr>
              <a:t>42</a:t>
            </a:fld>
            <a:endParaRPr lang="fr-FR" smtClean="0">
              <a:solidFill>
                <a:srgbClr val="000000"/>
              </a:solidFill>
            </a:endParaRPr>
          </a:p>
        </p:txBody>
      </p:sp>
    </p:spTree>
    <p:extLst>
      <p:ext uri="{BB962C8B-B14F-4D97-AF65-F5344CB8AC3E}">
        <p14:creationId xmlns:p14="http://schemas.microsoft.com/office/powerpoint/2010/main" val="2756692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01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FF8C3B-BB0C-45DE-8540-AC3B0E05DD85}" type="slidenum">
              <a:rPr lang="fr-FR" smtClean="0">
                <a:solidFill>
                  <a:srgbClr val="000000"/>
                </a:solidFill>
              </a:rPr>
              <a:pPr fontAlgn="base">
                <a:spcBef>
                  <a:spcPct val="0"/>
                </a:spcBef>
                <a:spcAft>
                  <a:spcPct val="0"/>
                </a:spcAft>
                <a:defRPr/>
              </a:pPr>
              <a:t>43</a:t>
            </a:fld>
            <a:endParaRPr lang="fr-FR" smtClean="0">
              <a:solidFill>
                <a:srgbClr val="000000"/>
              </a:solidFill>
            </a:endParaRPr>
          </a:p>
        </p:txBody>
      </p:sp>
    </p:spTree>
    <p:extLst>
      <p:ext uri="{BB962C8B-B14F-4D97-AF65-F5344CB8AC3E}">
        <p14:creationId xmlns:p14="http://schemas.microsoft.com/office/powerpoint/2010/main" val="2340637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674BE4D5-99B9-4FC0-9AFB-A3AADC5BA8D4}" type="slidenum">
              <a:rPr lang="en-US" sz="1200" kern="1200">
                <a:solidFill>
                  <a:srgbClr val="000000"/>
                </a:solidFill>
                <a:latin typeface="Trebuchet MS" pitchFamily="34" charset="0"/>
                <a:ea typeface="+mn-ea"/>
                <a:cs typeface="+mn-cs"/>
                <a:sym typeface="Helvetica Neue Light" charset="0"/>
              </a:rPr>
              <a:pPr algn="r" rtl="0" fontAlgn="base">
                <a:spcBef>
                  <a:spcPct val="0"/>
                </a:spcBef>
                <a:spcAft>
                  <a:spcPct val="0"/>
                </a:spcAft>
              </a:pPr>
              <a:t>49</a:t>
            </a:fld>
            <a:endParaRPr lang="en-US" sz="1200" kern="1200">
              <a:solidFill>
                <a:srgbClr val="000000"/>
              </a:solidFill>
              <a:latin typeface="Trebuchet MS" pitchFamily="34" charset="0"/>
              <a:ea typeface="+mn-ea"/>
              <a:cs typeface="+mn-cs"/>
              <a:sym typeface="Helvetica Neue Light" charset="0"/>
            </a:endParaRPr>
          </a:p>
        </p:txBody>
      </p:sp>
      <p:sp>
        <p:nvSpPr>
          <p:cNvPr id="140291" name="Rectangle 2"/>
          <p:cNvSpPr>
            <a:spLocks noGrp="1" noRot="1" noChangeAspect="1" noChangeArrowheads="1" noTextEdit="1"/>
          </p:cNvSpPr>
          <p:nvPr>
            <p:ph type="sldImg"/>
          </p:nvPr>
        </p:nvSpPr>
        <p:spPr bwMode="auto">
          <a:xfrm>
            <a:off x="88900" y="165100"/>
            <a:ext cx="6621463" cy="3725863"/>
          </a:xfrm>
          <a:noFill/>
          <a:ln>
            <a:solidFill>
              <a:srgbClr val="000000"/>
            </a:solidFill>
            <a:miter lim="800000"/>
            <a:headEnd/>
            <a:tailEnd/>
          </a:ln>
        </p:spPr>
      </p:sp>
      <p:sp>
        <p:nvSpPr>
          <p:cNvPr id="140292" name="Rectangle 3"/>
          <p:cNvSpPr>
            <a:spLocks noGrp="1" noChangeArrowheads="1"/>
          </p:cNvSpPr>
          <p:nvPr>
            <p:ph type="body" idx="1"/>
          </p:nvPr>
        </p:nvSpPr>
        <p:spPr bwMode="auto">
          <a:xfrm>
            <a:off x="302119" y="3936817"/>
            <a:ext cx="6193437" cy="5825938"/>
          </a:xfrm>
          <a:noFill/>
        </p:spPr>
        <p:txBody>
          <a:bodyPr wrap="square" numCol="1" anchor="t" anchorCtr="0" compatLnSpc="1">
            <a:prstTxWarp prst="textNoShape">
              <a:avLst/>
            </a:prstTxWarp>
            <a:normAutofit fontScale="47500" lnSpcReduction="20000"/>
          </a:bodyPr>
          <a:lstStyle/>
          <a:p>
            <a:pPr algn="just" eaLnBrk="1" hangingPunct="1">
              <a:spcBef>
                <a:spcPct val="0"/>
              </a:spcBef>
            </a:pPr>
            <a:r>
              <a:rPr lang="en-AU" smtClean="0"/>
              <a:t>Titanium silicon carbide, Ti</a:t>
            </a:r>
            <a:r>
              <a:rPr lang="en-AU" baseline="-25000" smtClean="0"/>
              <a:t>3</a:t>
            </a:r>
            <a:r>
              <a:rPr lang="en-AU" smtClean="0"/>
              <a:t>SiC</a:t>
            </a:r>
            <a:r>
              <a:rPr lang="en-AU" baseline="-25000" smtClean="0"/>
              <a:t>2</a:t>
            </a:r>
            <a:r>
              <a:rPr lang="en-AU" smtClean="0"/>
              <a:t>, has attracted considerable interest because of a unique combination of physical properties: a high melting point, good high temperature strength, resistance to corrosion and oxidation, high Young’s Modulus, and high electrical/thermal conductivity, characteristics, which are both metallic and ceramic in nature. </a:t>
            </a:r>
          </a:p>
          <a:p>
            <a:pPr algn="just" eaLnBrk="1" hangingPunct="1">
              <a:spcBef>
                <a:spcPct val="0"/>
              </a:spcBef>
            </a:pPr>
            <a:r>
              <a:rPr lang="en-GB" smtClean="0"/>
              <a:t>Ti</a:t>
            </a:r>
            <a:r>
              <a:rPr lang="en-GB" baseline="-25000" smtClean="0"/>
              <a:t>3</a:t>
            </a:r>
            <a:r>
              <a:rPr lang="en-GB" smtClean="0"/>
              <a:t>SiC</a:t>
            </a:r>
            <a:r>
              <a:rPr lang="en-GB" baseline="-25000" smtClean="0"/>
              <a:t>2</a:t>
            </a:r>
            <a:r>
              <a:rPr lang="en-GB" smtClean="0"/>
              <a:t> has a hexagonal crystal structure consisting of double layers of TiC octahedra separated by a planar Si layer. Band structure calculations indicate that ionic, covalent and metallic bonds co-exist within the structure. Potential applications include machinable structural ceramics that are corrosion, creep and oxidation resistant; corrosion and oxidation resistant barrier coatings; intermediate phases in metal-ceramic bonding; electrodes in electrochemical cells e.g. in aluminium smelting; and conducting films on dielectric and semi-conductor devices. The primary difficulty in realising these diverse applications is that, in common with all ternary or higher order phases, it has proven difficult to synthesise without unwanted ‘impurity’ phases. The properties of these impurity phases (e.g. TiC</a:t>
            </a:r>
            <a:r>
              <a:rPr lang="en-GB" baseline="-25000" smtClean="0"/>
              <a:t>x</a:t>
            </a:r>
            <a:r>
              <a:rPr lang="en-GB" smtClean="0"/>
              <a:t> and Ti</a:t>
            </a:r>
            <a:r>
              <a:rPr lang="en-GB" baseline="-25000" smtClean="0"/>
              <a:t>x</a:t>
            </a:r>
            <a:r>
              <a:rPr lang="en-GB" smtClean="0"/>
              <a:t>Si</a:t>
            </a:r>
            <a:r>
              <a:rPr lang="en-GB" baseline="-25000" smtClean="0"/>
              <a:t>y</a:t>
            </a:r>
            <a:r>
              <a:rPr lang="en-GB" smtClean="0"/>
              <a:t> type) are very different from those of Ti</a:t>
            </a:r>
            <a:r>
              <a:rPr lang="en-GB" baseline="-25000" smtClean="0"/>
              <a:t>3</a:t>
            </a:r>
            <a:r>
              <a:rPr lang="en-GB" smtClean="0"/>
              <a:t>SiC</a:t>
            </a:r>
            <a:r>
              <a:rPr lang="en-GB" baseline="-25000" smtClean="0"/>
              <a:t>2</a:t>
            </a:r>
            <a:r>
              <a:rPr lang="en-GB" smtClean="0"/>
              <a:t>, hence the properties of the final ceramic suffer.</a:t>
            </a:r>
            <a:endParaRPr lang="en-AU" smtClean="0"/>
          </a:p>
          <a:p>
            <a:pPr algn="just" eaLnBrk="1" hangingPunct="1">
              <a:spcBef>
                <a:spcPct val="0"/>
              </a:spcBef>
            </a:pPr>
            <a:r>
              <a:rPr lang="en-AU" smtClean="0"/>
              <a:t>The reactive sintering/hot isostatic pressing process is costly and difficult to scale up. In SHS the heat of reaction provides all of the thermal energy required, the reaction times are very short, and the industrial scale-up is straightforward. However, the products are usually very porous and of lower purity.</a:t>
            </a:r>
          </a:p>
          <a:p>
            <a:pPr algn="just" eaLnBrk="1" hangingPunct="1">
              <a:spcBef>
                <a:spcPct val="0"/>
              </a:spcBef>
            </a:pPr>
            <a:r>
              <a:rPr lang="en-AU" smtClean="0"/>
              <a:t>In order to optimise an SHS method it is important to focus on the mechanisms that control the growth of Ti</a:t>
            </a:r>
            <a:r>
              <a:rPr lang="en-AU" baseline="-25000" smtClean="0"/>
              <a:t>3</a:t>
            </a:r>
            <a:r>
              <a:rPr lang="en-AU" smtClean="0"/>
              <a:t>SiC</a:t>
            </a:r>
            <a:r>
              <a:rPr lang="en-AU" baseline="-25000" smtClean="0"/>
              <a:t>2</a:t>
            </a:r>
            <a:r>
              <a:rPr lang="en-AU" smtClean="0"/>
              <a:t> as a product phase. Because of the great speed of the SHS reactions and the very high temperatures involved,the mechanisms are generally poorly understood because sample characterisation has been reliant on </a:t>
            </a:r>
            <a:r>
              <a:rPr lang="en-AU" i="1" smtClean="0"/>
              <a:t>post</a:t>
            </a:r>
            <a:r>
              <a:rPr lang="en-AU" smtClean="0"/>
              <a:t>-reaction techniques. Mechanisms for Ti</a:t>
            </a:r>
            <a:r>
              <a:rPr lang="en-AU" baseline="-25000" smtClean="0"/>
              <a:t>3</a:t>
            </a:r>
            <a:r>
              <a:rPr lang="en-AU" smtClean="0"/>
              <a:t>SiC</a:t>
            </a:r>
            <a:r>
              <a:rPr lang="en-AU" baseline="-25000" smtClean="0"/>
              <a:t>2 </a:t>
            </a:r>
            <a:r>
              <a:rPr lang="en-AU" smtClean="0"/>
              <a:t>formation by reactive sintering have been developed by these </a:t>
            </a:r>
            <a:r>
              <a:rPr lang="en-AU" i="1" smtClean="0"/>
              <a:t>ex-situ </a:t>
            </a:r>
            <a:r>
              <a:rPr lang="en-AU" smtClean="0"/>
              <a:t>methods. </a:t>
            </a:r>
            <a:r>
              <a:rPr lang="en-AU" i="1" smtClean="0"/>
              <a:t>In-situ</a:t>
            </a:r>
            <a:r>
              <a:rPr lang="en-AU" smtClean="0"/>
              <a:t> observations of SHS reactions have been successfully performed on several binary systems using synchrotron X-ray diffraction. This has provided valuable insight into the systems studied however there are still some unresolved problems. The synchrotron studies to date use ccd detectors with very limited angular range. In addition, the X-rays used are heavily absorbed by the sample, usually within some tens of microns of the surface. SHS reactions are widely known to cause volatilisation of some chemical species due to the high reaction temperatures attained. In the Ti-Si-C system, the major losses are thought to be Si. It is therefore unclear whether the surface of the sample would be truly representative of the bulk. In order to overcome these shortcomings, we have used neutron diffraction to study the SHS reaction of 3Ti/SiC/C mixtures and demonstrate an entirely new reaction mechanism. </a:t>
            </a:r>
          </a:p>
          <a:p>
            <a:pPr lvl="1" algn="just" eaLnBrk="1" hangingPunct="1">
              <a:spcBef>
                <a:spcPct val="0"/>
              </a:spcBef>
            </a:pPr>
            <a:endParaRPr lang="en-AU" smtClean="0"/>
          </a:p>
          <a:p>
            <a:pPr lvl="1" algn="just" eaLnBrk="1" hangingPunct="1">
              <a:spcBef>
                <a:spcPct val="0"/>
              </a:spcBef>
            </a:pPr>
            <a:endParaRPr lang="en-AU" smtClean="0"/>
          </a:p>
          <a:p>
            <a:pPr algn="just" eaLnBrk="1" hangingPunct="1">
              <a:spcBef>
                <a:spcPct val="0"/>
              </a:spcBef>
            </a:pPr>
            <a:endParaRPr lang="en-AU" smtClean="0"/>
          </a:p>
          <a:p>
            <a:pPr algn="just" eaLnBrk="1" hangingPunct="1">
              <a:spcBef>
                <a:spcPct val="0"/>
              </a:spcBef>
            </a:pPr>
            <a:endParaRPr lang="en-AU" smtClean="0"/>
          </a:p>
          <a:p>
            <a:pPr algn="just" eaLnBrk="1" hangingPunct="1">
              <a:spcBef>
                <a:spcPct val="0"/>
              </a:spcBef>
            </a:pPr>
            <a:r>
              <a:rPr lang="en-AU" b="1" smtClean="0"/>
              <a:t>Experimental</a:t>
            </a:r>
          </a:p>
          <a:p>
            <a:pPr algn="just" eaLnBrk="1" hangingPunct="1">
              <a:spcBef>
                <a:spcPct val="0"/>
              </a:spcBef>
            </a:pPr>
            <a:endParaRPr lang="en-AU" smtClean="0"/>
          </a:p>
          <a:p>
            <a:pPr algn="just" eaLnBrk="1" hangingPunct="1">
              <a:spcBef>
                <a:spcPct val="0"/>
              </a:spcBef>
            </a:pPr>
            <a:r>
              <a:rPr lang="en-AU" smtClean="0"/>
              <a:t>Stoichiometric 3Ti:1Si:2C powder mixtures of Ti powder (Sigma-Aldrich, -325mesh, 99.98%), SiC powder (Performance Ceramics Japan, &lt;100</a:t>
            </a:r>
            <a:r>
              <a:rPr lang="en-AU" smtClean="0">
                <a:sym typeface="Symbol" pitchFamily="18" charset="2"/>
              </a:rPr>
              <a:t></a:t>
            </a:r>
            <a:r>
              <a:rPr lang="en-AU" smtClean="0"/>
              <a:t>m, 99.9%) and graphite powder (Aldrich, &lt;100</a:t>
            </a:r>
            <a:r>
              <a:rPr lang="en-AU" smtClean="0">
                <a:sym typeface="Symbol" pitchFamily="18" charset="2"/>
              </a:rPr>
              <a:t></a:t>
            </a:r>
            <a:r>
              <a:rPr lang="en-AU" smtClean="0"/>
              <a:t>m, 99.9%) were mixed by hand in a mortar and pestle under an inert argon atmosphere (&lt;5ppm 0</a:t>
            </a:r>
            <a:r>
              <a:rPr lang="en-AU" baseline="-25000" smtClean="0"/>
              <a:t>2</a:t>
            </a:r>
            <a:r>
              <a:rPr lang="en-AU" smtClean="0"/>
              <a:t>, &lt;10ppm H</a:t>
            </a:r>
            <a:r>
              <a:rPr lang="en-AU" baseline="-25000" smtClean="0"/>
              <a:t>2</a:t>
            </a:r>
            <a:r>
              <a:rPr lang="en-AU" smtClean="0"/>
              <a:t>0). A schematic diagram of the sample environment is shown in Figure 1. Two or three </a:t>
            </a:r>
            <a:r>
              <a:rPr lang="en-AU" smtClean="0">
                <a:sym typeface="Symbol" pitchFamily="18" charset="2"/>
              </a:rPr>
              <a:t></a:t>
            </a:r>
            <a:r>
              <a:rPr lang="en-AU" smtClean="0"/>
              <a:t> 6g pellets 12.2mm high and 15.2mm in diameter were prepared by cold-pressing at 180 MPa in a steel die. The pellets were stacked and placed at the centre of a 16mm inner diameter (ID) silica (SiO</a:t>
            </a:r>
            <a:r>
              <a:rPr lang="en-AU" baseline="-25000" smtClean="0"/>
              <a:t>2</a:t>
            </a:r>
            <a:r>
              <a:rPr lang="en-AU" smtClean="0"/>
              <a:t>) tube with a wall thickness of 1.5mm. An insulating section of Al</a:t>
            </a:r>
            <a:r>
              <a:rPr lang="en-AU" baseline="-25000" smtClean="0"/>
              <a:t>2</a:t>
            </a:r>
            <a:r>
              <a:rPr lang="en-AU" smtClean="0"/>
              <a:t>O</a:t>
            </a:r>
            <a:r>
              <a:rPr lang="en-AU" baseline="-25000" smtClean="0"/>
              <a:t>3</a:t>
            </a:r>
            <a:r>
              <a:rPr lang="en-AU" smtClean="0"/>
              <a:t> was place atop a stainless steel support stand with a 3mm thick Ti disc separating the sample from the ceramic. Primary heating, ignition and neutron diffraction data collection were all conducted in a resistive vanadium vacuum furnace operating under a pressure of ~10</a:t>
            </a:r>
            <a:r>
              <a:rPr lang="en-AU" baseline="30000" smtClean="0"/>
              <a:t>-2</a:t>
            </a:r>
            <a:r>
              <a:rPr lang="en-AU" smtClean="0"/>
              <a:t> mbar. The sample and silica tube, were placed at the centre of an interchangeable (V or Nb), 20mm ID heating element (20-40</a:t>
            </a:r>
            <a:r>
              <a:rPr lang="en-AU" smtClean="0">
                <a:sym typeface="Symbol" pitchFamily="18" charset="2"/>
              </a:rPr>
              <a:t></a:t>
            </a:r>
            <a:r>
              <a:rPr lang="en-AU" smtClean="0"/>
              <a:t>m thick). A boron carbide (B</a:t>
            </a:r>
            <a:r>
              <a:rPr lang="en-AU" baseline="-25000" smtClean="0"/>
              <a:t>4</a:t>
            </a:r>
            <a:r>
              <a:rPr lang="en-AU" smtClean="0"/>
              <a:t>C) mask positioned 3200mm from the main reactor aperture and 50mm from the sample focal plane limited the neutron beam height to 42mm with a divergence of </a:t>
            </a:r>
            <a:r>
              <a:rPr lang="en-AU" smtClean="0">
                <a:sym typeface="Symbol" pitchFamily="18" charset="2"/>
              </a:rPr>
              <a:t></a:t>
            </a:r>
            <a:r>
              <a:rPr lang="en-AU" smtClean="0"/>
              <a:t>3mm. Care was taken to ensure the support stand, Ti disc, and Al</a:t>
            </a:r>
            <a:r>
              <a:rPr lang="en-AU" baseline="-25000" smtClean="0"/>
              <a:t>2</a:t>
            </a:r>
            <a:r>
              <a:rPr lang="en-AU" smtClean="0"/>
              <a:t>O</a:t>
            </a:r>
            <a:r>
              <a:rPr lang="en-AU" baseline="-25000" smtClean="0"/>
              <a:t>3</a:t>
            </a:r>
            <a:r>
              <a:rPr lang="en-AU" smtClean="0"/>
              <a:t> section, were well outside the penumbra of the neutron beam. K-type thermocouples were positioned ~3mm below the base of the Ti disc and used to control the furnace temperature. These also gave a crude capacity to monitor the exothermic ignition of the sample. Neutron diffraction patterns were recorded on the D20 diffractometer at the Institut Max von Laue-Paul Langevin, Grenoble, France, using a neutron wavelength of 1.30079</a:t>
            </a:r>
            <a:r>
              <a:rPr lang="en-AU" smtClean="0">
                <a:sym typeface="Symbol" pitchFamily="18" charset="2"/>
              </a:rPr>
              <a:t></a:t>
            </a:r>
            <a:r>
              <a:rPr lang="en-AU" smtClean="0"/>
              <a:t>0.00007Å. The instrument is equipped with a micro-strip position sensitive detector allowing simultaneous detection of a diffraction patterns in the range 10 – 140</a:t>
            </a:r>
            <a:r>
              <a:rPr lang="en-AU" baseline="30000" smtClean="0"/>
              <a:t>o</a:t>
            </a:r>
            <a:r>
              <a:rPr lang="en-AU" smtClean="0"/>
              <a:t> 2</a:t>
            </a:r>
            <a:r>
              <a:rPr lang="en-AU" smtClean="0">
                <a:sym typeface="Symbol" pitchFamily="18" charset="2"/>
              </a:rPr>
              <a:t></a:t>
            </a:r>
            <a:r>
              <a:rPr lang="en-AU" smtClean="0"/>
              <a:t> . </a:t>
            </a:r>
          </a:p>
          <a:p>
            <a:pPr algn="just" eaLnBrk="1" hangingPunct="1">
              <a:spcBef>
                <a:spcPct val="0"/>
              </a:spcBef>
            </a:pPr>
            <a:endParaRPr lang="en-AU" smtClean="0"/>
          </a:p>
          <a:p>
            <a:pPr algn="just" eaLnBrk="1" hangingPunct="1">
              <a:spcBef>
                <a:spcPct val="0"/>
              </a:spcBef>
            </a:pPr>
            <a:r>
              <a:rPr lang="en-AU" smtClean="0"/>
              <a:t>A high intensity diffraction pattern was recorded at room temperature from each starting mixture. Samples were then pre-heated from room temperature to 400</a:t>
            </a:r>
            <a:r>
              <a:rPr lang="en-AU" baseline="30000" smtClean="0"/>
              <a:t>o</a:t>
            </a:r>
            <a:r>
              <a:rPr lang="en-AU" smtClean="0"/>
              <a:t>C at 30</a:t>
            </a:r>
            <a:r>
              <a:rPr lang="en-AU" baseline="30000" smtClean="0"/>
              <a:t>o</a:t>
            </a:r>
            <a:r>
              <a:rPr lang="en-AU" smtClean="0"/>
              <a:t>C/min. Between 400</a:t>
            </a:r>
            <a:r>
              <a:rPr lang="en-AU" baseline="30000" smtClean="0"/>
              <a:t>o</a:t>
            </a:r>
            <a:r>
              <a:rPr lang="en-AU" smtClean="0"/>
              <a:t>C and 850</a:t>
            </a:r>
            <a:r>
              <a:rPr lang="en-AU" baseline="30000" smtClean="0"/>
              <a:t>o</a:t>
            </a:r>
            <a:r>
              <a:rPr lang="en-AU" smtClean="0"/>
              <a:t>C the heating rate was maintained at 30</a:t>
            </a:r>
            <a:r>
              <a:rPr lang="en-AU" baseline="30000" smtClean="0"/>
              <a:t>o</a:t>
            </a:r>
            <a:r>
              <a:rPr lang="en-AU" smtClean="0"/>
              <a:t>C/min. During this temperature interval, neutron diffraction patterns were collected for 5s each with an average dead time of 1s for data transfer. From 850</a:t>
            </a:r>
            <a:r>
              <a:rPr lang="en-AU" baseline="30000" smtClean="0"/>
              <a:t>o</a:t>
            </a:r>
            <a:r>
              <a:rPr lang="en-AU" smtClean="0"/>
              <a:t>C to 1050</a:t>
            </a:r>
            <a:r>
              <a:rPr lang="en-AU" baseline="30000" smtClean="0"/>
              <a:t>o</a:t>
            </a:r>
            <a:r>
              <a:rPr lang="en-AU" smtClean="0"/>
              <a:t>C the heating rate was increased to 102</a:t>
            </a:r>
            <a:r>
              <a:rPr lang="en-AU" baseline="30000" smtClean="0"/>
              <a:t>o</a:t>
            </a:r>
            <a:r>
              <a:rPr lang="en-AU" smtClean="0"/>
              <a:t>C/min and the data acquisition time was decreased to 0.9s including 0.4s data transfer time. SHS ignition and combustion reactions occurred towards the latter part of this interval. Data collection was terminated approximately 15-20 minutes after ignition of the self-propagating reaction. </a:t>
            </a:r>
            <a:r>
              <a:rPr lang="en-AU" b="1" smtClean="0"/>
              <a:t>[Three samples were studied, 2 in SiO2 and 1 without!]</a:t>
            </a:r>
            <a:endParaRPr lang="en-AU" smtClean="0"/>
          </a:p>
          <a:p>
            <a:pPr algn="just" eaLnBrk="1" hangingPunct="1">
              <a:spcBef>
                <a:spcPct val="0"/>
              </a:spcBef>
            </a:pPr>
            <a:endParaRPr lang="en-AU" smtClean="0"/>
          </a:p>
          <a:p>
            <a:pPr algn="just" eaLnBrk="1" hangingPunct="1">
              <a:spcBef>
                <a:spcPct val="0"/>
              </a:spcBef>
            </a:pPr>
            <a:r>
              <a:rPr lang="en-AU" smtClean="0"/>
              <a:t>Post-reaction products were examined using optical microscopy, SEM and XRD (Cu K</a:t>
            </a:r>
            <a:r>
              <a:rPr lang="en-AU" baseline="-25000" smtClean="0">
                <a:sym typeface="Symbol" pitchFamily="18" charset="2"/>
              </a:rPr>
              <a:t></a:t>
            </a:r>
            <a:r>
              <a:rPr lang="en-AU" smtClean="0"/>
              <a:t>). Diffraction patterns were analysed using the Rietveld analysis program Fullprof [ref]. Refined parameters for major phases were typically a zero correction, scale factors, peak shape parameters, atomic occupancies and lattice parameters. An interpolated fixed background was used to account for the presence of amorphous scattering from the silica tubing. This profile was obtained from the room temperature reactants pattern with minor modifications for the influence of increasing temperature. Visual analysis of phase transformations and the reaction mechanism were obtained using the Large Array Manipulation Program(LAMP) [ref].</a:t>
            </a:r>
          </a:p>
          <a:p>
            <a:pPr algn="just" eaLnBrk="1" hangingPunct="1">
              <a:spcBef>
                <a:spcPct val="0"/>
              </a:spcBef>
            </a:pPr>
            <a:endParaRPr lang="en-AU" smtClean="0"/>
          </a:p>
          <a:p>
            <a:pPr algn="just" eaLnBrk="1" hangingPunct="1">
              <a:spcBef>
                <a:spcPct val="0"/>
              </a:spcBef>
            </a:pPr>
            <a:endParaRPr lang="en-AU" smtClean="0"/>
          </a:p>
          <a:p>
            <a:pPr algn="just" eaLnBrk="1" hangingPunct="1">
              <a:spcBef>
                <a:spcPct val="0"/>
              </a:spcBef>
            </a:pPr>
            <a:endParaRPr lang="en-AU" smtClean="0"/>
          </a:p>
          <a:p>
            <a:pPr algn="just" eaLnBrk="1" hangingPunct="1">
              <a:spcBef>
                <a:spcPct val="0"/>
              </a:spcBef>
            </a:pPr>
            <a:endParaRPr lang="en-AU" smtClean="0"/>
          </a:p>
          <a:p>
            <a:pPr algn="just" eaLnBrk="1" hangingPunct="1">
              <a:spcBef>
                <a:spcPct val="0"/>
              </a:spcBef>
            </a:pPr>
            <a:r>
              <a:rPr lang="en-AU" b="1" smtClean="0"/>
              <a:t>Results </a:t>
            </a:r>
          </a:p>
          <a:p>
            <a:pPr algn="just" eaLnBrk="1" hangingPunct="1">
              <a:spcBef>
                <a:spcPct val="0"/>
              </a:spcBef>
            </a:pPr>
            <a:endParaRPr lang="en-AU" smtClean="0"/>
          </a:p>
          <a:p>
            <a:pPr algn="just" eaLnBrk="1" hangingPunct="1">
              <a:spcBef>
                <a:spcPct val="0"/>
              </a:spcBef>
            </a:pPr>
            <a:r>
              <a:rPr lang="en-AU" b="1" i="1" smtClean="0"/>
              <a:t>3.1	Reaction Overview</a:t>
            </a:r>
          </a:p>
          <a:p>
            <a:pPr lvl="1" algn="just" eaLnBrk="1" hangingPunct="1">
              <a:spcBef>
                <a:spcPct val="0"/>
              </a:spcBef>
            </a:pPr>
            <a:endParaRPr lang="en-AU" smtClean="0"/>
          </a:p>
          <a:p>
            <a:pPr lvl="1" algn="just" eaLnBrk="1" hangingPunct="1">
              <a:spcBef>
                <a:spcPct val="0"/>
              </a:spcBef>
            </a:pPr>
            <a:r>
              <a:rPr lang="en-AU" smtClean="0"/>
              <a:t>Due to the excellent time resolution of the experiment (0.5s to record each diffraction pattern and 0.4s for data download), there is an enormous amount of data to analyse. An excellent overview of the time evolution of the experiment is shown in composite diagrams such as Figure 2(a). In Figure 2(a), time is shown on the vertical axis and the diffraction angle (2</a:t>
            </a:r>
            <a:r>
              <a:rPr lang="en-AU" smtClean="0">
                <a:sym typeface="Symbol" pitchFamily="18" charset="2"/>
              </a:rPr>
              <a:t></a:t>
            </a:r>
            <a:r>
              <a:rPr lang="en-AU" smtClean="0"/>
              <a:t>) on the horizontal axis. Increased brightness indicates increased intensity within the diffraction pattern. Select diffraction patterns showing important stages of the reaction are shown in Figure 2(b). Corresponding positions for patterns A, B, C, D and E are indicated in Figure 2(a) by the horizontal marks. Diffraction peak positions in Figure 2(b) may be cross-referenced directly with Figure 2(a) as they have the same 2</a:t>
            </a:r>
            <a:r>
              <a:rPr lang="en-AU" smtClean="0">
                <a:sym typeface="Symbol" pitchFamily="18" charset="2"/>
              </a:rPr>
              <a:t></a:t>
            </a:r>
            <a:r>
              <a:rPr lang="en-AU" smtClean="0"/>
              <a:t> scale. Five distinct stages may be observed to occur in the samples and these may be represented by the diffraction patterns in Figure 2(b). These respectively represent (A) the initial reactants, (B) the start of the </a:t>
            </a:r>
            <a:r>
              <a:rPr lang="en-AU" smtClean="0">
                <a:sym typeface="Symbol" pitchFamily="18" charset="2"/>
              </a:rPr>
              <a:t></a:t>
            </a:r>
            <a:r>
              <a:rPr lang="en-AU" smtClean="0"/>
              <a:t>-Ti </a:t>
            </a:r>
            <a:r>
              <a:rPr lang="en-AU" smtClean="0">
                <a:sym typeface="Symbol" pitchFamily="18" charset="2"/>
              </a:rPr>
              <a:t></a:t>
            </a:r>
            <a:r>
              <a:rPr lang="en-AU" smtClean="0"/>
              <a:t> </a:t>
            </a:r>
            <a:r>
              <a:rPr lang="en-AU" smtClean="0">
                <a:sym typeface="Symbol" pitchFamily="18" charset="2"/>
              </a:rPr>
              <a:t></a:t>
            </a:r>
            <a:r>
              <a:rPr lang="en-AU" smtClean="0"/>
              <a:t>-Ti transformation, (C) a pre-ignition stage between the completion of the </a:t>
            </a:r>
            <a:r>
              <a:rPr lang="en-AU" smtClean="0">
                <a:sym typeface="Symbol" pitchFamily="18" charset="2"/>
              </a:rPr>
              <a:t></a:t>
            </a:r>
            <a:r>
              <a:rPr lang="en-AU" smtClean="0"/>
              <a:t>-Ti </a:t>
            </a:r>
            <a:r>
              <a:rPr lang="en-AU" smtClean="0">
                <a:sym typeface="Symbol" pitchFamily="18" charset="2"/>
              </a:rPr>
              <a:t></a:t>
            </a:r>
            <a:r>
              <a:rPr lang="en-AU" smtClean="0"/>
              <a:t> </a:t>
            </a:r>
            <a:r>
              <a:rPr lang="en-AU" smtClean="0">
                <a:sym typeface="Symbol" pitchFamily="18" charset="2"/>
              </a:rPr>
              <a:t></a:t>
            </a:r>
            <a:r>
              <a:rPr lang="en-AU" smtClean="0"/>
              <a:t>-Ti transformation and the ignition event, (D) the rapid evolution of an intermediate phase, and (E) the formation of the product phase, Ti</a:t>
            </a:r>
            <a:r>
              <a:rPr lang="en-AU" baseline="-25000" smtClean="0"/>
              <a:t>3</a:t>
            </a:r>
            <a:r>
              <a:rPr lang="en-AU" smtClean="0"/>
              <a:t>SiC</a:t>
            </a:r>
            <a:r>
              <a:rPr lang="en-AU" baseline="-25000" smtClean="0"/>
              <a:t>2</a:t>
            </a:r>
            <a:r>
              <a:rPr lang="en-AU" smtClean="0"/>
              <a:t>. Rietveld analysis results for these five patterns are shown in Table 1 and will be discussed in turn below.</a:t>
            </a:r>
          </a:p>
          <a:p>
            <a:pPr algn="ctr" eaLnBrk="1" hangingPunct="1">
              <a:spcBef>
                <a:spcPct val="0"/>
              </a:spcBef>
            </a:pPr>
            <a:r>
              <a:rPr lang="en-AU" i="1" smtClean="0"/>
              <a:t>Table 3.* Rietveld Quantitative Phase Analysis Results (%)</a:t>
            </a:r>
          </a:p>
          <a:p>
            <a:pPr eaLnBrk="1" hangingPunct="1">
              <a:spcBef>
                <a:spcPct val="0"/>
              </a:spcBef>
            </a:pPr>
            <a:r>
              <a:rPr lang="en-AU" smtClean="0"/>
              <a:t>-	</a:t>
            </a:r>
            <a:r>
              <a:rPr lang="en-AU" i="1" smtClean="0"/>
              <a:t>Table of Rietveld results </a:t>
            </a:r>
            <a:endParaRPr lang="en-AU" smtClean="0"/>
          </a:p>
          <a:p>
            <a:pPr algn="just" eaLnBrk="1" hangingPunct="1">
              <a:spcBef>
                <a:spcPct val="0"/>
              </a:spcBef>
            </a:pPr>
            <a:endParaRPr lang="en-AU" smtClean="0"/>
          </a:p>
          <a:p>
            <a:pPr lvl="1" algn="just" eaLnBrk="1" hangingPunct="1">
              <a:spcBef>
                <a:spcPct val="0"/>
              </a:spcBef>
            </a:pPr>
            <a:r>
              <a:rPr lang="en-AU" b="1" i="1" smtClean="0"/>
              <a:t>3.2	</a:t>
            </a:r>
            <a:r>
              <a:rPr lang="en-AU" b="1" smtClean="0"/>
              <a:t>Stage 1</a:t>
            </a:r>
            <a:r>
              <a:rPr lang="en-AU" b="1" i="1" smtClean="0"/>
              <a:t> - Initial reactants</a:t>
            </a:r>
          </a:p>
          <a:p>
            <a:pPr algn="just" eaLnBrk="1" hangingPunct="1">
              <a:spcBef>
                <a:spcPct val="0"/>
              </a:spcBef>
            </a:pPr>
            <a:r>
              <a:rPr lang="en-AU" smtClean="0"/>
              <a:t>	The diffraction pattern of each sample at room temperature consists of the reactant powders, </a:t>
            </a:r>
            <a:r>
              <a:rPr lang="en-AU" smtClean="0">
                <a:sym typeface="Symbol" pitchFamily="18" charset="2"/>
              </a:rPr>
              <a:t></a:t>
            </a:r>
            <a:r>
              <a:rPr lang="en-AU" smtClean="0"/>
              <a:t>-Ti, SiC and graphite as represented by pattern A in Fig 2(b). The presence of an amorphous background (eg at 14-22</a:t>
            </a:r>
            <a:r>
              <a:rPr lang="en-AU" baseline="30000" smtClean="0"/>
              <a:t>o</a:t>
            </a:r>
            <a:r>
              <a:rPr lang="en-AU" smtClean="0"/>
              <a:t> 2</a:t>
            </a:r>
            <a:r>
              <a:rPr lang="en-AU" smtClean="0">
                <a:sym typeface="Symbol" pitchFamily="18" charset="2"/>
              </a:rPr>
              <a:t></a:t>
            </a:r>
            <a:r>
              <a:rPr lang="en-AU" smtClean="0"/>
              <a:t>) is attributable to the silica tubing surrounding the sample. This was readily accounted for in the Rietveld analysis via a fixed-point background. Below ###</a:t>
            </a:r>
            <a:r>
              <a:rPr lang="en-AU" baseline="30000" smtClean="0"/>
              <a:t> C</a:t>
            </a:r>
            <a:r>
              <a:rPr lang="en-AU" smtClean="0"/>
              <a:t> the neutron diffraction patterns show only the expected thermal expansion of the reactant phases. This allows an estimate of the sample temperature to be made based on the lattice expansion.</a:t>
            </a:r>
          </a:p>
          <a:p>
            <a:pPr algn="just" eaLnBrk="1" hangingPunct="1">
              <a:spcBef>
                <a:spcPct val="0"/>
              </a:spcBef>
            </a:pPr>
            <a:r>
              <a:rPr lang="en-AU" i="1" smtClean="0"/>
              <a:t>QPA agrees with the starting stoichiometry.</a:t>
            </a:r>
          </a:p>
          <a:p>
            <a:pPr algn="just" eaLnBrk="1" hangingPunct="1">
              <a:spcBef>
                <a:spcPct val="0"/>
              </a:spcBef>
            </a:pPr>
            <a:endParaRPr lang="en-AU" smtClean="0"/>
          </a:p>
          <a:p>
            <a:pPr eaLnBrk="1" hangingPunct="1">
              <a:spcBef>
                <a:spcPct val="0"/>
              </a:spcBef>
            </a:pPr>
            <a:endParaRPr lang="en-US" smtClean="0"/>
          </a:p>
        </p:txBody>
      </p:sp>
    </p:spTree>
    <p:extLst>
      <p:ext uri="{BB962C8B-B14F-4D97-AF65-F5344CB8AC3E}">
        <p14:creationId xmlns:p14="http://schemas.microsoft.com/office/powerpoint/2010/main" val="1387577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50AAB3BA-32ED-423F-9824-25708770C11F}" type="slidenum">
              <a:rPr lang="en-US" sz="1200" kern="1200">
                <a:solidFill>
                  <a:srgbClr val="000000"/>
                </a:solidFill>
                <a:latin typeface="Trebuchet MS" pitchFamily="34" charset="0"/>
                <a:ea typeface="+mn-ea"/>
                <a:cs typeface="+mn-cs"/>
                <a:sym typeface="Helvetica Neue Light" charset="0"/>
              </a:rPr>
              <a:pPr algn="r" rtl="0" fontAlgn="base">
                <a:spcBef>
                  <a:spcPct val="0"/>
                </a:spcBef>
                <a:spcAft>
                  <a:spcPct val="0"/>
                </a:spcAft>
              </a:pPr>
              <a:t>50</a:t>
            </a:fld>
            <a:endParaRPr lang="en-US" sz="1200" kern="1200">
              <a:solidFill>
                <a:srgbClr val="000000"/>
              </a:solidFill>
              <a:latin typeface="Trebuchet MS" pitchFamily="34" charset="0"/>
              <a:ea typeface="+mn-ea"/>
              <a:cs typeface="+mn-cs"/>
              <a:sym typeface="Helvetica Neue Light" charset="0"/>
            </a:endParaRPr>
          </a:p>
        </p:txBody>
      </p:sp>
      <p:sp>
        <p:nvSpPr>
          <p:cNvPr id="141315" name="Rectangle 2"/>
          <p:cNvSpPr>
            <a:spLocks noGrp="1" noRot="1" noChangeAspect="1" noChangeArrowheads="1" noTextEdit="1"/>
          </p:cNvSpPr>
          <p:nvPr>
            <p:ph type="sldImg"/>
          </p:nvPr>
        </p:nvSpPr>
        <p:spPr bwMode="auto">
          <a:xfrm>
            <a:off x="88900" y="165100"/>
            <a:ext cx="6621463" cy="3725863"/>
          </a:xfrm>
          <a:noFill/>
          <a:ln>
            <a:solidFill>
              <a:srgbClr val="000000"/>
            </a:solidFill>
            <a:miter lim="800000"/>
            <a:headEnd/>
            <a:tailEnd/>
          </a:ln>
        </p:spPr>
      </p:sp>
      <p:sp>
        <p:nvSpPr>
          <p:cNvPr id="141316" name="Rectangle 3"/>
          <p:cNvSpPr>
            <a:spLocks noGrp="1" noChangeArrowheads="1"/>
          </p:cNvSpPr>
          <p:nvPr>
            <p:ph type="body" idx="1"/>
          </p:nvPr>
        </p:nvSpPr>
        <p:spPr bwMode="auto">
          <a:xfrm>
            <a:off x="302119" y="3936817"/>
            <a:ext cx="6193437" cy="5825938"/>
          </a:xfrm>
          <a:noFill/>
        </p:spPr>
        <p:txBody>
          <a:bodyPr wrap="square" numCol="1" anchor="t" anchorCtr="0" compatLnSpc="1">
            <a:prstTxWarp prst="textNoShape">
              <a:avLst/>
            </a:prstTxWarp>
          </a:bodyPr>
          <a:lstStyle/>
          <a:p>
            <a:pPr algn="just" eaLnBrk="1" hangingPunct="1">
              <a:spcBef>
                <a:spcPct val="0"/>
              </a:spcBef>
            </a:pPr>
            <a:r>
              <a:rPr lang="en-AU" smtClean="0"/>
              <a:t>The transformation of </a:t>
            </a:r>
            <a:r>
              <a:rPr lang="en-AU" smtClean="0">
                <a:sym typeface="Symbol" pitchFamily="18" charset="2"/>
              </a:rPr>
              <a:t></a:t>
            </a:r>
            <a:r>
              <a:rPr lang="en-AU" smtClean="0"/>
              <a:t>-Ti to the </a:t>
            </a:r>
            <a:r>
              <a:rPr lang="en-AU" smtClean="0">
                <a:sym typeface="Symbol" pitchFamily="18" charset="2"/>
              </a:rPr>
              <a:t></a:t>
            </a:r>
            <a:r>
              <a:rPr lang="en-AU" smtClean="0"/>
              <a:t> polymorph is the first significant change in the samples. It is most easily observed by the decrease in the intensity of the diffraction peak at 32.2 degrees and the corresponding increase in the intensity of the peak at 31.2 degrees. Quantitative phase analysis using Rietveld refinement scale factors indicate the  completion rate of the transformation precisely. Using the thermal expansion of the reactants to calculate the temperature of the sample, it was estimated that the </a:t>
            </a:r>
            <a:r>
              <a:rPr lang="en-AU" smtClean="0">
                <a:sym typeface="Symbol" pitchFamily="18" charset="2"/>
              </a:rPr>
              <a:t></a:t>
            </a:r>
            <a:r>
              <a:rPr lang="en-AU" smtClean="0"/>
              <a:t>-Ti </a:t>
            </a:r>
            <a:r>
              <a:rPr lang="en-AU" smtClean="0">
                <a:sym typeface="Symbol" pitchFamily="18" charset="2"/>
              </a:rPr>
              <a:t></a:t>
            </a:r>
            <a:r>
              <a:rPr lang="en-AU" smtClean="0"/>
              <a:t> </a:t>
            </a:r>
            <a:r>
              <a:rPr lang="en-AU" smtClean="0">
                <a:sym typeface="Symbol" pitchFamily="18" charset="2"/>
              </a:rPr>
              <a:t></a:t>
            </a:r>
            <a:r>
              <a:rPr lang="en-AU" smtClean="0"/>
              <a:t>-Ti transformation began at 870</a:t>
            </a:r>
            <a:r>
              <a:rPr lang="en-AU" baseline="30000" smtClean="0"/>
              <a:t> </a:t>
            </a:r>
            <a:r>
              <a:rPr lang="en-AU" smtClean="0"/>
              <a:t>C. The complete </a:t>
            </a:r>
            <a:r>
              <a:rPr lang="en-AU" smtClean="0">
                <a:sym typeface="Symbol" pitchFamily="18" charset="2"/>
              </a:rPr>
              <a:t></a:t>
            </a:r>
            <a:r>
              <a:rPr lang="en-AU" smtClean="0"/>
              <a:t>-Ti </a:t>
            </a:r>
            <a:r>
              <a:rPr lang="en-AU" smtClean="0">
                <a:sym typeface="Symbol" pitchFamily="18" charset="2"/>
              </a:rPr>
              <a:t></a:t>
            </a:r>
            <a:r>
              <a:rPr lang="en-AU" smtClean="0"/>
              <a:t> </a:t>
            </a:r>
            <a:r>
              <a:rPr lang="en-AU" smtClean="0">
                <a:sym typeface="Symbol" pitchFamily="18" charset="2"/>
              </a:rPr>
              <a:t></a:t>
            </a:r>
            <a:r>
              <a:rPr lang="en-AU" smtClean="0"/>
              <a:t>-Ti transformation occurs over a certain temperature interval, due to a temperature gradient from the surface to the centre of the sample. The transformation rate is hence controlled by the thermal conductivity of the pellet. Other than this obvious phase transformation, there are no significant changes in the phase composition of the samples prior to the completion of the </a:t>
            </a:r>
            <a:r>
              <a:rPr lang="en-AU" smtClean="0">
                <a:sym typeface="Symbol" pitchFamily="18" charset="2"/>
              </a:rPr>
              <a:t></a:t>
            </a:r>
            <a:r>
              <a:rPr lang="en-AU" smtClean="0"/>
              <a:t>-Ti </a:t>
            </a:r>
            <a:r>
              <a:rPr lang="en-AU" smtClean="0">
                <a:sym typeface="Symbol" pitchFamily="18" charset="2"/>
              </a:rPr>
              <a:t></a:t>
            </a:r>
            <a:r>
              <a:rPr lang="en-AU" smtClean="0"/>
              <a:t> </a:t>
            </a:r>
            <a:r>
              <a:rPr lang="en-AU" smtClean="0">
                <a:sym typeface="Symbol" pitchFamily="18" charset="2"/>
              </a:rPr>
              <a:t></a:t>
            </a:r>
            <a:r>
              <a:rPr lang="en-AU" smtClean="0"/>
              <a:t>-Ti transformation). </a:t>
            </a:r>
          </a:p>
          <a:p>
            <a:pPr algn="just" eaLnBrk="1" hangingPunct="1">
              <a:spcBef>
                <a:spcPct val="0"/>
              </a:spcBef>
            </a:pPr>
            <a:r>
              <a:rPr lang="en-AU" smtClean="0"/>
              <a:t>Between the end of the </a:t>
            </a:r>
            <a:r>
              <a:rPr lang="en-AU" smtClean="0">
                <a:sym typeface="Symbol" pitchFamily="18" charset="2"/>
              </a:rPr>
              <a:t></a:t>
            </a:r>
            <a:r>
              <a:rPr lang="en-AU" smtClean="0"/>
              <a:t>-Ti </a:t>
            </a:r>
            <a:r>
              <a:rPr lang="en-AU" smtClean="0">
                <a:sym typeface="Symbol" pitchFamily="18" charset="2"/>
              </a:rPr>
              <a:t></a:t>
            </a:r>
            <a:r>
              <a:rPr lang="en-AU" smtClean="0"/>
              <a:t> </a:t>
            </a:r>
            <a:r>
              <a:rPr lang="en-AU" smtClean="0">
                <a:sym typeface="Symbol" pitchFamily="18" charset="2"/>
              </a:rPr>
              <a:t></a:t>
            </a:r>
            <a:r>
              <a:rPr lang="en-AU" smtClean="0"/>
              <a:t>-Ti transformation and the SHS ignition, over a period of around one minute, there are small but significant changes to the diffraction patterns. There is an increase in the intensity of the peak near 30 degrees. This peak is the major reflection from SiC, however it overlaps with TiC. There is an associated decrease in the intensity of the </a:t>
            </a:r>
            <a:r>
              <a:rPr lang="en-AU" smtClean="0">
                <a:sym typeface="Symbol" pitchFamily="18" charset="2"/>
              </a:rPr>
              <a:t></a:t>
            </a:r>
            <a:r>
              <a:rPr lang="en-AU" smtClean="0"/>
              <a:t>-Ti reflections (eg at 31.2</a:t>
            </a:r>
            <a:r>
              <a:rPr lang="en-AU" baseline="30000" smtClean="0"/>
              <a:t>o</a:t>
            </a:r>
            <a:r>
              <a:rPr lang="en-AU" smtClean="0"/>
              <a:t>). Analysis of the complete diffraction patterns in this region using Rietveld refinements confirms the growth of a TiC</a:t>
            </a:r>
            <a:r>
              <a:rPr lang="en-AU" baseline="-25000" smtClean="0"/>
              <a:t>x</a:t>
            </a:r>
            <a:r>
              <a:rPr lang="en-AU" smtClean="0"/>
              <a:t> phase at the expense of </a:t>
            </a:r>
            <a:r>
              <a:rPr lang="en-AU" smtClean="0">
                <a:sym typeface="Symbol" pitchFamily="18" charset="2"/>
              </a:rPr>
              <a:t></a:t>
            </a:r>
            <a:r>
              <a:rPr lang="en-AU" smtClean="0"/>
              <a:t>-Ti and free carbon.</a:t>
            </a:r>
            <a:endParaRPr lang="en-US" smtClean="0"/>
          </a:p>
        </p:txBody>
      </p:sp>
    </p:spTree>
    <p:extLst>
      <p:ext uri="{BB962C8B-B14F-4D97-AF65-F5344CB8AC3E}">
        <p14:creationId xmlns:p14="http://schemas.microsoft.com/office/powerpoint/2010/main" val="1304515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34919C31-369B-4AEE-8DA8-CB4F599840CA}" type="slidenum">
              <a:rPr lang="en-US" sz="1200" kern="1200">
                <a:solidFill>
                  <a:srgbClr val="000000"/>
                </a:solidFill>
                <a:latin typeface="Trebuchet MS" pitchFamily="34" charset="0"/>
                <a:ea typeface="+mn-ea"/>
                <a:cs typeface="+mn-cs"/>
                <a:sym typeface="Helvetica Neue Light" charset="0"/>
              </a:rPr>
              <a:pPr algn="r" rtl="0" fontAlgn="base">
                <a:spcBef>
                  <a:spcPct val="0"/>
                </a:spcBef>
                <a:spcAft>
                  <a:spcPct val="0"/>
                </a:spcAft>
              </a:pPr>
              <a:t>51</a:t>
            </a:fld>
            <a:endParaRPr lang="en-US" sz="1200" kern="1200">
              <a:solidFill>
                <a:srgbClr val="000000"/>
              </a:solidFill>
              <a:latin typeface="Trebuchet MS" pitchFamily="34" charset="0"/>
              <a:ea typeface="+mn-ea"/>
              <a:cs typeface="+mn-cs"/>
              <a:sym typeface="Helvetica Neue Light" charset="0"/>
            </a:endParaRPr>
          </a:p>
        </p:txBody>
      </p:sp>
      <p:sp>
        <p:nvSpPr>
          <p:cNvPr id="142339" name="Rectangle 2"/>
          <p:cNvSpPr>
            <a:spLocks noGrp="1" noRot="1" noChangeAspect="1" noChangeArrowheads="1" noTextEdit="1"/>
          </p:cNvSpPr>
          <p:nvPr>
            <p:ph type="sldImg"/>
          </p:nvPr>
        </p:nvSpPr>
        <p:spPr bwMode="auto">
          <a:xfrm>
            <a:off x="88900" y="165100"/>
            <a:ext cx="6621463" cy="3725863"/>
          </a:xfrm>
          <a:noFill/>
          <a:ln>
            <a:solidFill>
              <a:srgbClr val="000000"/>
            </a:solidFill>
            <a:miter lim="800000"/>
            <a:headEnd/>
            <a:tailEnd/>
          </a:ln>
        </p:spPr>
      </p:sp>
      <p:sp>
        <p:nvSpPr>
          <p:cNvPr id="142340" name="Rectangle 3"/>
          <p:cNvSpPr>
            <a:spLocks noGrp="1" noChangeArrowheads="1"/>
          </p:cNvSpPr>
          <p:nvPr>
            <p:ph type="body" idx="1"/>
          </p:nvPr>
        </p:nvSpPr>
        <p:spPr bwMode="auto">
          <a:xfrm>
            <a:off x="302119" y="3936817"/>
            <a:ext cx="6193437" cy="5825938"/>
          </a:xfrm>
          <a:noFill/>
        </p:spPr>
        <p:txBody>
          <a:bodyPr wrap="square" numCol="1" anchor="t" anchorCtr="0" compatLnSpc="1">
            <a:prstTxWarp prst="textNoShape">
              <a:avLst/>
            </a:prstTxWarp>
          </a:bodyPr>
          <a:lstStyle/>
          <a:p>
            <a:pPr algn="just" eaLnBrk="1" hangingPunct="1">
              <a:spcBef>
                <a:spcPct val="0"/>
              </a:spcBef>
            </a:pPr>
            <a:r>
              <a:rPr lang="en-AU" smtClean="0"/>
              <a:t>In less than 0.9s, the entire 20g samples convert converted to a single solid phase with a NaCl structure not unlike TiC. This was confirmed by Rietveld analysis. The intermediate phase is a Si substituted TiC with approximately the same stoichiometry as the overall sample. </a:t>
            </a:r>
          </a:p>
          <a:p>
            <a:pPr algn="just" eaLnBrk="1" hangingPunct="1">
              <a:spcBef>
                <a:spcPct val="0"/>
              </a:spcBef>
            </a:pPr>
            <a:r>
              <a:rPr lang="en-AU" smtClean="0"/>
              <a:t>The SHS ignition event is readily seen in Figures 2(a) and 3 as a complete discontinuity in the diffraction signal. A closer view of the ignition event is shown in Figure 4(or5?) for one of the samples. In less than 0.9s, the reactant diffraction patterns were replaced by patterns like pattern D in Fig 2(b). The entire 20g samples had apparently converted to a single solid phase with a NaCl structure not unlike TiC. This was confirmed by Rietveld analyses such as the one shown in Figure 5 (or 6?). The intermediate phase is believed to be a Si substituted TiC with approximately the same stoichiometry as the overall sample. Details of the structure and significance of the intermediate phase will be discussed in section 4.3. </a:t>
            </a:r>
          </a:p>
          <a:p>
            <a:pPr algn="just" eaLnBrk="1" hangingPunct="1">
              <a:spcBef>
                <a:spcPct val="0"/>
              </a:spcBef>
            </a:pPr>
            <a:endParaRPr lang="en-AU" smtClean="0"/>
          </a:p>
          <a:p>
            <a:pPr algn="just" eaLnBrk="1" hangingPunct="1">
              <a:spcBef>
                <a:spcPct val="0"/>
              </a:spcBef>
            </a:pPr>
            <a:r>
              <a:rPr lang="en-AU" smtClean="0"/>
              <a:t>The intermediate phase persisted as the only solid phase for six seconds after the ignition event before nucleation and growth of the product phase began. An estimate of the sample temperature during and following SHS ignition was made using the lattice contraction of the intermediate phase on cooling. The lattice parameter at the end of the experiment was used as a reference on the assumption that the sample had cooled to be at the same temperature as the furnace. The thermal expansion coefficient used is that for pure TiC [ref] and may be slightly in error due to Si substitution. The resulting temperature profile is shown in Figure 6(7?) illustrating a maximum of 2500K. The temperature had decreased to approximately ____K before the Ti</a:t>
            </a:r>
            <a:r>
              <a:rPr lang="en-AU" baseline="-25000" smtClean="0"/>
              <a:t>3</a:t>
            </a:r>
            <a:r>
              <a:rPr lang="en-AU" smtClean="0"/>
              <a:t>SiC</a:t>
            </a:r>
            <a:r>
              <a:rPr lang="en-AU" baseline="-25000" smtClean="0"/>
              <a:t>2</a:t>
            </a:r>
            <a:r>
              <a:rPr lang="en-AU" smtClean="0"/>
              <a:t> product phase was observed in the diffraction patterns.</a:t>
            </a:r>
          </a:p>
          <a:p>
            <a:pPr lvl="1" algn="just" eaLnBrk="1" hangingPunct="1">
              <a:spcBef>
                <a:spcPct val="0"/>
              </a:spcBef>
            </a:pPr>
            <a:r>
              <a:rPr lang="en-US" smtClean="0"/>
              <a:t> In the sample without the SiO2 tube this time was reduced to four seconds.</a:t>
            </a:r>
          </a:p>
          <a:p>
            <a:pPr algn="just" eaLnBrk="1" hangingPunct="1">
              <a:spcBef>
                <a:spcPct val="0"/>
              </a:spcBef>
            </a:pPr>
            <a:endParaRPr lang="en-US" smtClean="0"/>
          </a:p>
        </p:txBody>
      </p:sp>
    </p:spTree>
    <p:extLst>
      <p:ext uri="{BB962C8B-B14F-4D97-AF65-F5344CB8AC3E}">
        <p14:creationId xmlns:p14="http://schemas.microsoft.com/office/powerpoint/2010/main" val="2296927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D6F68FBC-D98D-4542-B4AB-04DCE32ACF97}" type="slidenum">
              <a:rPr lang="en-US" sz="1200" kern="1200">
                <a:solidFill>
                  <a:srgbClr val="000000"/>
                </a:solidFill>
                <a:latin typeface="Trebuchet MS" pitchFamily="34" charset="0"/>
                <a:ea typeface="+mn-ea"/>
                <a:cs typeface="+mn-cs"/>
                <a:sym typeface="Helvetica Neue Light" charset="0"/>
              </a:rPr>
              <a:pPr algn="r" rtl="0" fontAlgn="base">
                <a:spcBef>
                  <a:spcPct val="0"/>
                </a:spcBef>
                <a:spcAft>
                  <a:spcPct val="0"/>
                </a:spcAft>
              </a:pPr>
              <a:t>52</a:t>
            </a:fld>
            <a:endParaRPr lang="en-US" sz="1200" kern="1200">
              <a:solidFill>
                <a:srgbClr val="000000"/>
              </a:solidFill>
              <a:latin typeface="Trebuchet MS" pitchFamily="34" charset="0"/>
              <a:ea typeface="+mn-ea"/>
              <a:cs typeface="+mn-cs"/>
              <a:sym typeface="Helvetica Neue Light" charset="0"/>
            </a:endParaRPr>
          </a:p>
        </p:txBody>
      </p:sp>
      <p:sp>
        <p:nvSpPr>
          <p:cNvPr id="143363" name="Rectangle 2"/>
          <p:cNvSpPr>
            <a:spLocks noGrp="1" noRot="1" noChangeAspect="1" noChangeArrowheads="1" noTextEdit="1"/>
          </p:cNvSpPr>
          <p:nvPr>
            <p:ph type="sldImg"/>
          </p:nvPr>
        </p:nvSpPr>
        <p:spPr bwMode="auto">
          <a:xfrm>
            <a:off x="88900" y="165100"/>
            <a:ext cx="6621463" cy="3725863"/>
          </a:xfrm>
          <a:noFill/>
          <a:ln>
            <a:solidFill>
              <a:srgbClr val="000000"/>
            </a:solidFill>
            <a:miter lim="800000"/>
            <a:headEnd/>
            <a:tailEnd/>
          </a:ln>
        </p:spPr>
      </p:sp>
      <p:sp>
        <p:nvSpPr>
          <p:cNvPr id="143364" name="Rectangle 3"/>
          <p:cNvSpPr>
            <a:spLocks noGrp="1" noChangeArrowheads="1"/>
          </p:cNvSpPr>
          <p:nvPr>
            <p:ph type="body" idx="1"/>
          </p:nvPr>
        </p:nvSpPr>
        <p:spPr bwMode="auto">
          <a:xfrm>
            <a:off x="302119" y="3936817"/>
            <a:ext cx="6193437" cy="5825938"/>
          </a:xfrm>
          <a:noFill/>
        </p:spPr>
        <p:txBody>
          <a:bodyPr wrap="square" numCol="1" anchor="t" anchorCtr="0" compatLnSpc="1">
            <a:prstTxWarp prst="textNoShape">
              <a:avLst/>
            </a:prstTxWarp>
          </a:bodyPr>
          <a:lstStyle/>
          <a:p>
            <a:pPr algn="just" eaLnBrk="1" hangingPunct="1">
              <a:spcBef>
                <a:spcPct val="0"/>
              </a:spcBef>
            </a:pPr>
            <a:r>
              <a:rPr lang="en-AU" smtClean="0"/>
              <a:t>After the six-second incubation time, the product phase Ti</a:t>
            </a:r>
            <a:r>
              <a:rPr lang="en-AU" baseline="-25000" smtClean="0"/>
              <a:t>3</a:t>
            </a:r>
            <a:r>
              <a:rPr lang="en-AU" smtClean="0"/>
              <a:t>SiC</a:t>
            </a:r>
            <a:r>
              <a:rPr lang="en-AU" baseline="-25000" smtClean="0"/>
              <a:t>2</a:t>
            </a:r>
            <a:r>
              <a:rPr lang="en-AU" smtClean="0"/>
              <a:t> begins to appear in the diffraction patterns at the upper end of Figs 2(a) and 4(5?). The rate of growth is quite rapid and is more clearly illustrated in Figure 3. After only a further 16 seconds or so, 80% of the sample has converted to the product phase and there is little further growth of product phase thereafter. The sample temperature at this time is estimated to have been __-__K. The amount of intermediate phase remaining at the end of the reaction is similar to the amount of TiCx formed in the pre-ignition stage</a:t>
            </a:r>
          </a:p>
          <a:p>
            <a:pPr algn="just" eaLnBrk="1" hangingPunct="1">
              <a:spcBef>
                <a:spcPct val="0"/>
              </a:spcBef>
            </a:pPr>
            <a:r>
              <a:rPr lang="en-AU" i="1" smtClean="0"/>
              <a:t> </a:t>
            </a:r>
          </a:p>
          <a:p>
            <a:pPr algn="just" eaLnBrk="1" hangingPunct="1">
              <a:spcBef>
                <a:spcPct val="0"/>
              </a:spcBef>
            </a:pPr>
            <a:endParaRPr lang="en-AU" smtClean="0"/>
          </a:p>
          <a:p>
            <a:pPr algn="just" eaLnBrk="1" hangingPunct="1">
              <a:spcBef>
                <a:spcPct val="0"/>
              </a:spcBef>
            </a:pPr>
            <a:endParaRPr lang="en-AU" i="1" smtClean="0"/>
          </a:p>
          <a:p>
            <a:pPr algn="just" eaLnBrk="1" hangingPunct="1">
              <a:spcBef>
                <a:spcPct val="0"/>
              </a:spcBef>
            </a:pPr>
            <a:endParaRPr lang="en-US" smtClean="0"/>
          </a:p>
          <a:p>
            <a:pPr algn="just" eaLnBrk="1" hangingPunct="1">
              <a:spcBef>
                <a:spcPct val="0"/>
              </a:spcBef>
            </a:pPr>
            <a:endParaRPr lang="en-US" smtClean="0"/>
          </a:p>
          <a:p>
            <a:pPr algn="just" eaLnBrk="1" hangingPunct="1">
              <a:spcBef>
                <a:spcPct val="0"/>
              </a:spcBef>
            </a:pPr>
            <a:endParaRPr lang="en-US" smtClean="0"/>
          </a:p>
        </p:txBody>
      </p:sp>
    </p:spTree>
    <p:extLst>
      <p:ext uri="{BB962C8B-B14F-4D97-AF65-F5344CB8AC3E}">
        <p14:creationId xmlns:p14="http://schemas.microsoft.com/office/powerpoint/2010/main" val="70056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909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984072-4662-4228-AA39-CE0A217F77AD}" type="slidenum">
              <a:rPr lang="fr-FR" smtClean="0">
                <a:solidFill>
                  <a:srgbClr val="000000"/>
                </a:solidFill>
              </a:rPr>
              <a:pPr fontAlgn="base">
                <a:spcBef>
                  <a:spcPct val="0"/>
                </a:spcBef>
                <a:spcAft>
                  <a:spcPct val="0"/>
                </a:spcAft>
                <a:defRPr/>
              </a:pPr>
              <a:t>7</a:t>
            </a:fld>
            <a:endParaRPr lang="fr-FR" smtClean="0">
              <a:solidFill>
                <a:srgbClr val="000000"/>
              </a:solidFill>
            </a:endParaRPr>
          </a:p>
        </p:txBody>
      </p:sp>
    </p:spTree>
    <p:extLst>
      <p:ext uri="{BB962C8B-B14F-4D97-AF65-F5344CB8AC3E}">
        <p14:creationId xmlns:p14="http://schemas.microsoft.com/office/powerpoint/2010/main" val="4117783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909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984072-4662-4228-AA39-CE0A217F77AD}" type="slidenum">
              <a:rPr lang="fr-FR" smtClean="0">
                <a:solidFill>
                  <a:srgbClr val="000000"/>
                </a:solidFill>
              </a:rPr>
              <a:pPr fontAlgn="base">
                <a:spcBef>
                  <a:spcPct val="0"/>
                </a:spcBef>
                <a:spcAft>
                  <a:spcPct val="0"/>
                </a:spcAft>
                <a:defRPr/>
              </a:pPr>
              <a:t>8</a:t>
            </a:fld>
            <a:endParaRPr lang="fr-FR" smtClean="0">
              <a:solidFill>
                <a:srgbClr val="000000"/>
              </a:solidFill>
            </a:endParaRPr>
          </a:p>
        </p:txBody>
      </p:sp>
    </p:spTree>
    <p:extLst>
      <p:ext uri="{BB962C8B-B14F-4D97-AF65-F5344CB8AC3E}">
        <p14:creationId xmlns:p14="http://schemas.microsoft.com/office/powerpoint/2010/main" val="3409576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01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FF8C3B-BB0C-45DE-8540-AC3B0E05DD85}" type="slidenum">
              <a:rPr lang="fr-FR" smtClean="0">
                <a:solidFill>
                  <a:srgbClr val="000000"/>
                </a:solidFill>
              </a:rPr>
              <a:pPr fontAlgn="base">
                <a:spcBef>
                  <a:spcPct val="0"/>
                </a:spcBef>
                <a:spcAft>
                  <a:spcPct val="0"/>
                </a:spcAft>
                <a:defRPr/>
              </a:pPr>
              <a:t>10</a:t>
            </a:fld>
            <a:endParaRPr lang="fr-FR" smtClean="0">
              <a:solidFill>
                <a:srgbClr val="000000"/>
              </a:solidFill>
            </a:endParaRPr>
          </a:p>
        </p:txBody>
      </p:sp>
    </p:spTree>
    <p:extLst>
      <p:ext uri="{BB962C8B-B14F-4D97-AF65-F5344CB8AC3E}">
        <p14:creationId xmlns:p14="http://schemas.microsoft.com/office/powerpoint/2010/main" val="362428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01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FF8C3B-BB0C-45DE-8540-AC3B0E05DD85}" type="slidenum">
              <a:rPr lang="fr-FR" smtClean="0">
                <a:solidFill>
                  <a:srgbClr val="000000"/>
                </a:solidFill>
              </a:rPr>
              <a:pPr fontAlgn="base">
                <a:spcBef>
                  <a:spcPct val="0"/>
                </a:spcBef>
                <a:spcAft>
                  <a:spcPct val="0"/>
                </a:spcAft>
                <a:defRPr/>
              </a:pPr>
              <a:t>11</a:t>
            </a:fld>
            <a:endParaRPr lang="fr-FR" smtClean="0">
              <a:solidFill>
                <a:srgbClr val="000000"/>
              </a:solidFill>
            </a:endParaRPr>
          </a:p>
        </p:txBody>
      </p:sp>
    </p:spTree>
    <p:extLst>
      <p:ext uri="{BB962C8B-B14F-4D97-AF65-F5344CB8AC3E}">
        <p14:creationId xmlns:p14="http://schemas.microsoft.com/office/powerpoint/2010/main" val="1244753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0499FBC-F9F1-4FD1-ACAB-95BA09234026}" type="slidenum">
              <a:rPr lang="en-GB" smtClean="0"/>
              <a:pPr/>
              <a:t>22</a:t>
            </a:fld>
            <a:endParaRPr lang="en-GB" smtClean="0"/>
          </a:p>
        </p:txBody>
      </p:sp>
      <p:sp>
        <p:nvSpPr>
          <p:cNvPr id="72707" name="Rectangle 2"/>
          <p:cNvSpPr>
            <a:spLocks noGrp="1" noRot="1" noChangeAspect="1" noChangeArrowheads="1" noTextEdit="1"/>
          </p:cNvSpPr>
          <p:nvPr>
            <p:ph type="sldImg"/>
          </p:nvPr>
        </p:nvSpPr>
        <p:spPr>
          <a:xfrm>
            <a:off x="90488" y="746125"/>
            <a:ext cx="6616700" cy="3722688"/>
          </a:xfrm>
          <a:ln/>
        </p:spPr>
      </p:sp>
      <p:sp>
        <p:nvSpPr>
          <p:cNvPr id="72708" name="Rectangle 3"/>
          <p:cNvSpPr>
            <a:spLocks noGrp="1" noChangeArrowheads="1"/>
          </p:cNvSpPr>
          <p:nvPr>
            <p:ph type="body" idx="1"/>
          </p:nvPr>
        </p:nvSpPr>
        <p:spPr>
          <a:xfrm>
            <a:off x="904784" y="4715907"/>
            <a:ext cx="4988109" cy="4465978"/>
          </a:xfrm>
          <a:noFill/>
          <a:ln/>
        </p:spPr>
        <p:txBody>
          <a:bodyPr/>
          <a:lstStyle/>
          <a:p>
            <a:pPr eaLnBrk="1" hangingPunct="1"/>
            <a:endParaRPr lang="en-US" smtClean="0"/>
          </a:p>
        </p:txBody>
      </p:sp>
    </p:spTree>
    <p:extLst>
      <p:ext uri="{BB962C8B-B14F-4D97-AF65-F5344CB8AC3E}">
        <p14:creationId xmlns:p14="http://schemas.microsoft.com/office/powerpoint/2010/main" val="260453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F0A6282-DC42-403A-9957-59403D26AB84}" type="slidenum">
              <a:rPr lang="en-GB" smtClean="0"/>
              <a:pPr/>
              <a:t>23</a:t>
            </a:fld>
            <a:endParaRPr lang="en-GB" smtClean="0"/>
          </a:p>
        </p:txBody>
      </p:sp>
      <p:sp>
        <p:nvSpPr>
          <p:cNvPr id="73731" name="Rectangle 2"/>
          <p:cNvSpPr>
            <a:spLocks noGrp="1" noRot="1" noChangeAspect="1" noChangeArrowheads="1" noTextEdit="1"/>
          </p:cNvSpPr>
          <p:nvPr>
            <p:ph type="sldImg"/>
          </p:nvPr>
        </p:nvSpPr>
        <p:spPr>
          <a:xfrm>
            <a:off x="90488" y="746125"/>
            <a:ext cx="6616700" cy="3722688"/>
          </a:xfrm>
          <a:ln/>
        </p:spPr>
      </p:sp>
      <p:sp>
        <p:nvSpPr>
          <p:cNvPr id="73732" name="Rectangle 3"/>
          <p:cNvSpPr>
            <a:spLocks noGrp="1" noChangeArrowheads="1"/>
          </p:cNvSpPr>
          <p:nvPr>
            <p:ph type="body" idx="1"/>
          </p:nvPr>
        </p:nvSpPr>
        <p:spPr>
          <a:xfrm>
            <a:off x="904784" y="4715907"/>
            <a:ext cx="4988109" cy="4465978"/>
          </a:xfrm>
          <a:noFill/>
          <a:ln/>
        </p:spPr>
        <p:txBody>
          <a:bodyPr/>
          <a:lstStyle/>
          <a:p>
            <a:pPr eaLnBrk="1" hangingPunct="1"/>
            <a:endParaRPr lang="en-US" smtClean="0"/>
          </a:p>
        </p:txBody>
      </p:sp>
    </p:spTree>
    <p:extLst>
      <p:ext uri="{BB962C8B-B14F-4D97-AF65-F5344CB8AC3E}">
        <p14:creationId xmlns:p14="http://schemas.microsoft.com/office/powerpoint/2010/main" val="3305062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8355B93A-A387-40BC-9E22-CED3F4B93360}" type="slidenum">
              <a:rPr lang="en-GB" smtClean="0"/>
              <a:pPr/>
              <a:t>24</a:t>
            </a:fld>
            <a:endParaRPr lang="en-GB" smtClean="0"/>
          </a:p>
        </p:txBody>
      </p:sp>
      <p:sp>
        <p:nvSpPr>
          <p:cNvPr id="74755" name="Rectangle 2"/>
          <p:cNvSpPr>
            <a:spLocks noGrp="1" noRot="1" noChangeAspect="1" noChangeArrowheads="1" noTextEdit="1"/>
          </p:cNvSpPr>
          <p:nvPr>
            <p:ph type="sldImg"/>
          </p:nvPr>
        </p:nvSpPr>
        <p:spPr>
          <a:xfrm>
            <a:off x="90488" y="746125"/>
            <a:ext cx="6616700" cy="3722688"/>
          </a:xfrm>
          <a:ln/>
        </p:spPr>
      </p:sp>
      <p:sp>
        <p:nvSpPr>
          <p:cNvPr id="74756" name="Rectangle 3"/>
          <p:cNvSpPr>
            <a:spLocks noGrp="1" noChangeArrowheads="1"/>
          </p:cNvSpPr>
          <p:nvPr>
            <p:ph type="body" idx="1"/>
          </p:nvPr>
        </p:nvSpPr>
        <p:spPr>
          <a:xfrm>
            <a:off x="904784" y="4715907"/>
            <a:ext cx="4988109" cy="4465978"/>
          </a:xfrm>
          <a:noFill/>
          <a:ln/>
        </p:spPr>
        <p:txBody>
          <a:bodyPr/>
          <a:lstStyle/>
          <a:p>
            <a:pPr eaLnBrk="1" hangingPunct="1"/>
            <a:endParaRPr lang="en-US" smtClean="0"/>
          </a:p>
        </p:txBody>
      </p:sp>
    </p:spTree>
    <p:extLst>
      <p:ext uri="{BB962C8B-B14F-4D97-AF65-F5344CB8AC3E}">
        <p14:creationId xmlns:p14="http://schemas.microsoft.com/office/powerpoint/2010/main" val="2706799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 signatu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505325"/>
          </a:xfrm>
          <a:prstGeom prst="rect">
            <a:avLst/>
          </a:prstGeom>
        </p:spPr>
      </p:pic>
      <p:sp>
        <p:nvSpPr>
          <p:cNvPr id="9" name="Subtitle 2"/>
          <p:cNvSpPr>
            <a:spLocks noGrp="1"/>
          </p:cNvSpPr>
          <p:nvPr>
            <p:ph type="subTitle" idx="1" hasCustomPrompt="1"/>
          </p:nvPr>
        </p:nvSpPr>
        <p:spPr>
          <a:xfrm>
            <a:off x="252415" y="3322360"/>
            <a:ext cx="8673872" cy="215444"/>
          </a:xfrm>
          <a:prstGeom prst="rect">
            <a:avLst/>
          </a:prstGeom>
        </p:spPr>
        <p:txBody>
          <a:bodyPr lIns="0" tIns="0" rIns="0" bIns="0">
            <a:noAutofit/>
          </a:bodyPr>
          <a:lstStyle>
            <a:lvl1pPr marL="0" indent="0" algn="l">
              <a:buNone/>
              <a:defRPr sz="1400" b="0" i="0" baseline="0">
                <a:solidFill>
                  <a:schemeClr val="accent2"/>
                </a:solidFill>
                <a:latin typeface="Verdana"/>
                <a:cs typeface="Verdana"/>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smtClean="0"/>
              <a:t>Click to Edit Optional Subtitle</a:t>
            </a:r>
            <a:endParaRPr lang="en-US" dirty="0"/>
          </a:p>
        </p:txBody>
      </p:sp>
      <p:sp>
        <p:nvSpPr>
          <p:cNvPr id="4" name="ZoneTexte 3"/>
          <p:cNvSpPr txBox="1"/>
          <p:nvPr userDrawn="1"/>
        </p:nvSpPr>
        <p:spPr>
          <a:xfrm>
            <a:off x="-482732" y="51455"/>
            <a:ext cx="3797300" cy="223138"/>
          </a:xfrm>
          <a:prstGeom prst="rect">
            <a:avLst/>
          </a:prstGeom>
          <a:noFill/>
        </p:spPr>
        <p:txBody>
          <a:bodyPr wrap="square" rtlCol="0">
            <a:spAutoFit/>
          </a:bodyPr>
          <a:lstStyle/>
          <a:p>
            <a:pPr algn="ctr" rtl="0"/>
            <a:r>
              <a:rPr lang="fr-FR" sz="850" b="0" i="1" u="none" strike="noStrike" kern="1200" spc="400" baseline="0" dirty="0" smtClean="0">
                <a:solidFill>
                  <a:schemeClr val="tx1"/>
                </a:solidFill>
                <a:latin typeface="Gill Sans MT"/>
                <a:ea typeface="+mn-ea"/>
                <a:cs typeface="Gill Sans MT"/>
              </a:rPr>
              <a:t>INSTITUT LAUE LANGEVIN</a:t>
            </a:r>
          </a:p>
        </p:txBody>
      </p:sp>
      <p:sp>
        <p:nvSpPr>
          <p:cNvPr id="5" name="Espace réservé du texte 2"/>
          <p:cNvSpPr>
            <a:spLocks noGrp="1"/>
          </p:cNvSpPr>
          <p:nvPr>
            <p:ph type="body" sz="quarter" idx="18" hasCustomPrompt="1"/>
          </p:nvPr>
        </p:nvSpPr>
        <p:spPr>
          <a:xfrm>
            <a:off x="0" y="1726163"/>
            <a:ext cx="9144000" cy="1343607"/>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7" name="Espace réservé de la date 3"/>
          <p:cNvSpPr>
            <a:spLocks noGrp="1"/>
          </p:cNvSpPr>
          <p:nvPr>
            <p:ph type="dt" sz="half" idx="2"/>
          </p:nvPr>
        </p:nvSpPr>
        <p:spPr>
          <a:xfrm>
            <a:off x="115306" y="4767263"/>
            <a:ext cx="1176083"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A20BF49-95A3-4D3E-AF0E-9789885A4A4D}" type="datetime1">
              <a:rPr lang="fr-FR" smtClean="0"/>
              <a:t>10/09/2021</a:t>
            </a:fld>
            <a:endParaRPr lang="fr-FR"/>
          </a:p>
        </p:txBody>
      </p:sp>
      <p:sp>
        <p:nvSpPr>
          <p:cNvPr id="8" name="Espace réservé du pied de page 4"/>
          <p:cNvSpPr>
            <a:spLocks noGrp="1"/>
          </p:cNvSpPr>
          <p:nvPr>
            <p:ph type="ftr" sz="quarter" idx="3"/>
          </p:nvPr>
        </p:nvSpPr>
        <p:spPr>
          <a:xfrm>
            <a:off x="1376618"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Tree>
    <p:extLst>
      <p:ext uri="{BB962C8B-B14F-4D97-AF65-F5344CB8AC3E}">
        <p14:creationId xmlns:p14="http://schemas.microsoft.com/office/powerpoint/2010/main" val="27523883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layout + signature">
    <p:spTree>
      <p:nvGrpSpPr>
        <p:cNvPr id="1" name=""/>
        <p:cNvGrpSpPr/>
        <p:nvPr/>
      </p:nvGrpSpPr>
      <p:grpSpPr>
        <a:xfrm>
          <a:off x="0" y="0"/>
          <a:ext cx="0" cy="0"/>
          <a:chOff x="0" y="0"/>
          <a:chExt cx="0" cy="0"/>
        </a:xfrm>
      </p:grpSpPr>
      <p:sp>
        <p:nvSpPr>
          <p:cNvPr id="10" name="ZoneTexte 9"/>
          <p:cNvSpPr txBox="1"/>
          <p:nvPr userDrawn="1"/>
        </p:nvSpPr>
        <p:spPr>
          <a:xfrm>
            <a:off x="169327" y="4728637"/>
            <a:ext cx="31242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smtClean="0">
                <a:ln>
                  <a:noFill/>
                </a:ln>
                <a:solidFill>
                  <a:srgbClr val="000000"/>
                </a:solidFill>
                <a:effectLst/>
                <a:uLnTx/>
                <a:uFillTx/>
                <a:latin typeface="Verdana"/>
                <a:ea typeface="+mn-ea"/>
                <a:cs typeface="Verdana"/>
              </a:rPr>
              <a:t>Auteur - Date</a:t>
            </a:r>
            <a:endParaRPr kumimoji="0" lang="fr-FR" sz="700" b="0" i="0" u="none" strike="noStrike" kern="1200" cap="none" spc="0" normalizeH="0" baseline="0" noProof="0" dirty="0">
              <a:ln>
                <a:noFill/>
              </a:ln>
              <a:solidFill>
                <a:srgbClr val="000000"/>
              </a:solidFill>
              <a:effectLst/>
              <a:uLnTx/>
              <a:uFillTx/>
              <a:latin typeface="Verdana"/>
              <a:ea typeface="+mn-ea"/>
              <a:cs typeface="Verdana"/>
            </a:endParaRPr>
          </a:p>
        </p:txBody>
      </p:sp>
      <p:sp>
        <p:nvSpPr>
          <p:cNvPr id="11" name="Espace réservé du contenu 7"/>
          <p:cNvSpPr>
            <a:spLocks noGrp="1"/>
          </p:cNvSpPr>
          <p:nvPr>
            <p:ph sz="quarter" idx="17" hasCustomPrompt="1"/>
          </p:nvPr>
        </p:nvSpPr>
        <p:spPr>
          <a:xfrm>
            <a:off x="162629" y="1277377"/>
            <a:ext cx="8727371" cy="3234298"/>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4" name="Espace réservé du texte 2"/>
          <p:cNvSpPr>
            <a:spLocks noGrp="1"/>
          </p:cNvSpPr>
          <p:nvPr>
            <p:ph type="body" sz="quarter" idx="18" hasCustomPrompt="1"/>
          </p:nvPr>
        </p:nvSpPr>
        <p:spPr>
          <a:xfrm>
            <a:off x="153492" y="154378"/>
            <a:ext cx="8727371"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5" name="Espace réservé du texte 8"/>
          <p:cNvSpPr>
            <a:spLocks noGrp="1"/>
          </p:cNvSpPr>
          <p:nvPr>
            <p:ph type="body" sz="quarter" idx="20" hasCustomPrompt="1"/>
          </p:nvPr>
        </p:nvSpPr>
        <p:spPr>
          <a:xfrm>
            <a:off x="160190" y="68523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Tree>
    <p:extLst>
      <p:ext uri="{BB962C8B-B14F-4D97-AF65-F5344CB8AC3E}">
        <p14:creationId xmlns:p14="http://schemas.microsoft.com/office/powerpoint/2010/main" val="1963727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 signature">
    <p:spTree>
      <p:nvGrpSpPr>
        <p:cNvPr id="1" name=""/>
        <p:cNvGrpSpPr/>
        <p:nvPr/>
      </p:nvGrpSpPr>
      <p:grpSpPr>
        <a:xfrm>
          <a:off x="0" y="0"/>
          <a:ext cx="0" cy="0"/>
          <a:chOff x="0" y="0"/>
          <a:chExt cx="0" cy="0"/>
        </a:xfrm>
      </p:grpSpPr>
      <p:sp>
        <p:nvSpPr>
          <p:cNvPr id="11" name="ZoneTexte 10"/>
          <p:cNvSpPr txBox="1"/>
          <p:nvPr userDrawn="1"/>
        </p:nvSpPr>
        <p:spPr>
          <a:xfrm>
            <a:off x="169327" y="4728637"/>
            <a:ext cx="31242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smtClean="0">
                <a:ln>
                  <a:noFill/>
                </a:ln>
                <a:solidFill>
                  <a:srgbClr val="000000"/>
                </a:solidFill>
                <a:effectLst/>
                <a:uLnTx/>
                <a:uFillTx/>
                <a:latin typeface="Verdana"/>
                <a:ea typeface="+mn-ea"/>
                <a:cs typeface="Verdana"/>
              </a:rPr>
              <a:t>Auteur - Date</a:t>
            </a:r>
            <a:endParaRPr kumimoji="0" lang="fr-FR" sz="700" b="0" i="0" u="none" strike="noStrike" kern="1200" cap="none" spc="0" normalizeH="0" baseline="0" noProof="0" dirty="0">
              <a:ln>
                <a:noFill/>
              </a:ln>
              <a:solidFill>
                <a:srgbClr val="000000"/>
              </a:solidFill>
              <a:effectLst/>
              <a:uLnTx/>
              <a:uFillTx/>
              <a:latin typeface="Verdana"/>
              <a:ea typeface="+mn-ea"/>
              <a:cs typeface="Verdana"/>
            </a:endParaRPr>
          </a:p>
        </p:txBody>
      </p:sp>
      <p:sp>
        <p:nvSpPr>
          <p:cNvPr id="12" name="Espace réservé du contenu 7"/>
          <p:cNvSpPr>
            <a:spLocks noGrp="1"/>
          </p:cNvSpPr>
          <p:nvPr>
            <p:ph sz="quarter" idx="11" hasCustomPrompt="1"/>
          </p:nvPr>
        </p:nvSpPr>
        <p:spPr>
          <a:xfrm>
            <a:off x="4725493" y="1277377"/>
            <a:ext cx="4064000" cy="3234298"/>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13" name="Espace réservé du contenu 7"/>
          <p:cNvSpPr>
            <a:spLocks noGrp="1"/>
          </p:cNvSpPr>
          <p:nvPr>
            <p:ph sz="quarter" idx="17" hasCustomPrompt="1"/>
          </p:nvPr>
        </p:nvSpPr>
        <p:spPr>
          <a:xfrm>
            <a:off x="162629" y="1277377"/>
            <a:ext cx="4317999" cy="3234298"/>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5" name="Espace réservé du texte 2"/>
          <p:cNvSpPr>
            <a:spLocks noGrp="1"/>
          </p:cNvSpPr>
          <p:nvPr>
            <p:ph type="body" sz="quarter" idx="18" hasCustomPrompt="1"/>
          </p:nvPr>
        </p:nvSpPr>
        <p:spPr>
          <a:xfrm>
            <a:off x="153492" y="154378"/>
            <a:ext cx="8727371"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6" name="Espace réservé du texte 8"/>
          <p:cNvSpPr>
            <a:spLocks noGrp="1"/>
          </p:cNvSpPr>
          <p:nvPr>
            <p:ph type="body" sz="quarter" idx="20" hasCustomPrompt="1"/>
          </p:nvPr>
        </p:nvSpPr>
        <p:spPr>
          <a:xfrm>
            <a:off x="160190" y="68523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Tree>
    <p:extLst>
      <p:ext uri="{BB962C8B-B14F-4D97-AF65-F5344CB8AC3E}">
        <p14:creationId xmlns:p14="http://schemas.microsoft.com/office/powerpoint/2010/main" val="413058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with callout + signature">
    <p:spTree>
      <p:nvGrpSpPr>
        <p:cNvPr id="1" name=""/>
        <p:cNvGrpSpPr/>
        <p:nvPr/>
      </p:nvGrpSpPr>
      <p:grpSpPr>
        <a:xfrm>
          <a:off x="0" y="0"/>
          <a:ext cx="0" cy="0"/>
          <a:chOff x="0" y="0"/>
          <a:chExt cx="0" cy="0"/>
        </a:xfrm>
      </p:grpSpPr>
      <p:sp>
        <p:nvSpPr>
          <p:cNvPr id="11" name="ZoneTexte 10"/>
          <p:cNvSpPr txBox="1"/>
          <p:nvPr userDrawn="1"/>
        </p:nvSpPr>
        <p:spPr>
          <a:xfrm>
            <a:off x="169327" y="4728637"/>
            <a:ext cx="31242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smtClean="0">
                <a:ln>
                  <a:noFill/>
                </a:ln>
                <a:solidFill>
                  <a:srgbClr val="000000"/>
                </a:solidFill>
                <a:effectLst/>
                <a:uLnTx/>
                <a:uFillTx/>
                <a:latin typeface="Verdana"/>
                <a:ea typeface="+mn-ea"/>
                <a:cs typeface="Verdana"/>
              </a:rPr>
              <a:t>Auteur - Date</a:t>
            </a:r>
            <a:endParaRPr kumimoji="0" lang="fr-FR" sz="700" b="0" i="0" u="none" strike="noStrike" kern="1200" cap="none" spc="0" normalizeH="0" baseline="0" noProof="0" dirty="0">
              <a:ln>
                <a:noFill/>
              </a:ln>
              <a:solidFill>
                <a:srgbClr val="000000"/>
              </a:solidFill>
              <a:effectLst/>
              <a:uLnTx/>
              <a:uFillTx/>
              <a:latin typeface="Verdana"/>
              <a:ea typeface="+mn-ea"/>
              <a:cs typeface="Verdana"/>
            </a:endParaRPr>
          </a:p>
        </p:txBody>
      </p:sp>
      <p:sp>
        <p:nvSpPr>
          <p:cNvPr id="5" name="Espace réservé du texte 3"/>
          <p:cNvSpPr>
            <a:spLocks noGrp="1"/>
          </p:cNvSpPr>
          <p:nvPr>
            <p:ph type="body" sz="quarter" idx="15" hasCustomPrompt="1"/>
          </p:nvPr>
        </p:nvSpPr>
        <p:spPr>
          <a:xfrm>
            <a:off x="170180" y="3946819"/>
            <a:ext cx="4401819" cy="246550"/>
          </a:xfrm>
          <a:prstGeom prst="rect">
            <a:avLst/>
          </a:prstGeom>
        </p:spPr>
        <p:txBody>
          <a:bodyPr/>
          <a:lstStyle>
            <a:lvl1pPr marL="0" indent="0">
              <a:buNone/>
              <a:defRPr sz="800">
                <a:latin typeface="Verdana"/>
                <a:cs typeface="Verdana"/>
              </a:defRPr>
            </a:lvl1pPr>
          </a:lstStyle>
          <a:p>
            <a:r>
              <a:rPr lang="fr-FR" sz="800" dirty="0" err="1" smtClean="0">
                <a:latin typeface="Verdana"/>
                <a:cs typeface="Verdana"/>
              </a:rPr>
              <a:t>Optional</a:t>
            </a:r>
            <a:r>
              <a:rPr lang="fr-FR" sz="800" dirty="0" smtClean="0">
                <a:latin typeface="Verdana"/>
                <a:cs typeface="Verdana"/>
              </a:rPr>
              <a:t> description / </a:t>
            </a:r>
            <a:r>
              <a:rPr lang="fr-FR" sz="800" dirty="0" err="1" smtClean="0">
                <a:latin typeface="Verdana"/>
                <a:cs typeface="Verdana"/>
              </a:rPr>
              <a:t>context</a:t>
            </a:r>
            <a:r>
              <a:rPr lang="fr-FR" sz="800" dirty="0" smtClean="0">
                <a:latin typeface="Verdana"/>
                <a:cs typeface="Verdana"/>
              </a:rPr>
              <a:t> </a:t>
            </a:r>
            <a:r>
              <a:rPr lang="fr-FR" sz="800" dirty="0" err="1" smtClean="0">
                <a:latin typeface="Verdana"/>
                <a:cs typeface="Verdana"/>
              </a:rPr>
              <a:t>goes</a:t>
            </a:r>
            <a:r>
              <a:rPr lang="fr-FR" sz="800" dirty="0" smtClean="0">
                <a:latin typeface="Verdana"/>
                <a:cs typeface="Verdana"/>
              </a:rPr>
              <a:t> </a:t>
            </a:r>
            <a:r>
              <a:rPr lang="fr-FR" sz="800" dirty="0" err="1" smtClean="0">
                <a:latin typeface="Verdana"/>
                <a:cs typeface="Verdana"/>
              </a:rPr>
              <a:t>here</a:t>
            </a:r>
            <a:endParaRPr lang="fr-FR" dirty="0"/>
          </a:p>
        </p:txBody>
      </p:sp>
      <p:sp>
        <p:nvSpPr>
          <p:cNvPr id="6" name="Espace réservé du texte 3"/>
          <p:cNvSpPr>
            <a:spLocks noGrp="1"/>
          </p:cNvSpPr>
          <p:nvPr>
            <p:ph type="body" sz="quarter" idx="16" hasCustomPrompt="1"/>
          </p:nvPr>
        </p:nvSpPr>
        <p:spPr>
          <a:xfrm>
            <a:off x="4743767" y="3946819"/>
            <a:ext cx="4146233" cy="246550"/>
          </a:xfrm>
          <a:prstGeom prst="rect">
            <a:avLst/>
          </a:prstGeom>
        </p:spPr>
        <p:txBody>
          <a:bodyPr/>
          <a:lstStyle>
            <a:lvl1pPr marL="0" indent="0">
              <a:buNone/>
              <a:defRPr sz="800">
                <a:latin typeface="Verdana"/>
                <a:cs typeface="Verdana"/>
              </a:defRPr>
            </a:lvl1pPr>
          </a:lstStyle>
          <a:p>
            <a:r>
              <a:rPr lang="fr-FR" sz="800" dirty="0" err="1" smtClean="0">
                <a:latin typeface="Verdana"/>
                <a:cs typeface="Verdana"/>
              </a:rPr>
              <a:t>Optional</a:t>
            </a:r>
            <a:r>
              <a:rPr lang="fr-FR" sz="800" dirty="0" smtClean="0">
                <a:latin typeface="Verdana"/>
                <a:cs typeface="Verdana"/>
              </a:rPr>
              <a:t> description / </a:t>
            </a:r>
            <a:r>
              <a:rPr lang="fr-FR" sz="800" dirty="0" err="1" smtClean="0">
                <a:latin typeface="Verdana"/>
                <a:cs typeface="Verdana"/>
              </a:rPr>
              <a:t>context</a:t>
            </a:r>
            <a:r>
              <a:rPr lang="fr-FR" sz="800" dirty="0" smtClean="0">
                <a:latin typeface="Verdana"/>
                <a:cs typeface="Verdana"/>
              </a:rPr>
              <a:t> </a:t>
            </a:r>
            <a:r>
              <a:rPr lang="fr-FR" sz="800" dirty="0" err="1" smtClean="0">
                <a:latin typeface="Verdana"/>
                <a:cs typeface="Verdana"/>
              </a:rPr>
              <a:t>goes</a:t>
            </a:r>
            <a:r>
              <a:rPr lang="fr-FR" sz="800" dirty="0" smtClean="0">
                <a:latin typeface="Verdana"/>
                <a:cs typeface="Verdana"/>
              </a:rPr>
              <a:t> </a:t>
            </a:r>
            <a:r>
              <a:rPr lang="fr-FR" sz="800" dirty="0" err="1" smtClean="0">
                <a:latin typeface="Verdana"/>
                <a:cs typeface="Verdana"/>
              </a:rPr>
              <a:t>here</a:t>
            </a:r>
            <a:endParaRPr lang="fr-FR" dirty="0"/>
          </a:p>
        </p:txBody>
      </p:sp>
      <p:sp>
        <p:nvSpPr>
          <p:cNvPr id="7" name="Espace réservé du contenu 7"/>
          <p:cNvSpPr>
            <a:spLocks noGrp="1"/>
          </p:cNvSpPr>
          <p:nvPr>
            <p:ph sz="quarter" idx="11" hasCustomPrompt="1"/>
          </p:nvPr>
        </p:nvSpPr>
        <p:spPr>
          <a:xfrm>
            <a:off x="4725493" y="1277377"/>
            <a:ext cx="4064000" cy="2372286"/>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8" name="Espace réservé du contenu 7"/>
          <p:cNvSpPr>
            <a:spLocks noGrp="1"/>
          </p:cNvSpPr>
          <p:nvPr>
            <p:ph sz="quarter" idx="17" hasCustomPrompt="1"/>
          </p:nvPr>
        </p:nvSpPr>
        <p:spPr>
          <a:xfrm>
            <a:off x="162629" y="1277377"/>
            <a:ext cx="4317999" cy="2372286"/>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9" name="Espace réservé du texte 2"/>
          <p:cNvSpPr>
            <a:spLocks noGrp="1"/>
          </p:cNvSpPr>
          <p:nvPr>
            <p:ph type="body" sz="quarter" idx="18" hasCustomPrompt="1"/>
          </p:nvPr>
        </p:nvSpPr>
        <p:spPr>
          <a:xfrm>
            <a:off x="153492" y="154378"/>
            <a:ext cx="8727371"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10" name="Espace réservé du texte 8"/>
          <p:cNvSpPr>
            <a:spLocks noGrp="1"/>
          </p:cNvSpPr>
          <p:nvPr>
            <p:ph type="body" sz="quarter" idx="20" hasCustomPrompt="1"/>
          </p:nvPr>
        </p:nvSpPr>
        <p:spPr>
          <a:xfrm>
            <a:off x="160190" y="68523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Tree>
    <p:extLst>
      <p:ext uri="{BB962C8B-B14F-4D97-AF65-F5344CB8AC3E}">
        <p14:creationId xmlns:p14="http://schemas.microsoft.com/office/powerpoint/2010/main" val="3148217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layout V2-2 + signature">
    <p:spTree>
      <p:nvGrpSpPr>
        <p:cNvPr id="1" name=""/>
        <p:cNvGrpSpPr/>
        <p:nvPr/>
      </p:nvGrpSpPr>
      <p:grpSpPr>
        <a:xfrm>
          <a:off x="0" y="0"/>
          <a:ext cx="0" cy="0"/>
          <a:chOff x="0" y="0"/>
          <a:chExt cx="0" cy="0"/>
        </a:xfrm>
      </p:grpSpPr>
      <p:sp>
        <p:nvSpPr>
          <p:cNvPr id="3" name="Rectangle 2"/>
          <p:cNvSpPr/>
          <p:nvPr userDrawn="1"/>
        </p:nvSpPr>
        <p:spPr>
          <a:xfrm>
            <a:off x="-1" y="3859213"/>
            <a:ext cx="9135879" cy="652462"/>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userDrawn="1"/>
        </p:nvSpPr>
        <p:spPr>
          <a:xfrm>
            <a:off x="-1" y="4097338"/>
            <a:ext cx="9135879" cy="414337"/>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ZoneTexte 4"/>
          <p:cNvSpPr txBox="1"/>
          <p:nvPr userDrawn="1"/>
        </p:nvSpPr>
        <p:spPr>
          <a:xfrm>
            <a:off x="169327" y="4728637"/>
            <a:ext cx="31242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smtClean="0">
                <a:ln>
                  <a:noFill/>
                </a:ln>
                <a:solidFill>
                  <a:srgbClr val="000000"/>
                </a:solidFill>
                <a:effectLst/>
                <a:uLnTx/>
                <a:uFillTx/>
                <a:latin typeface="Verdana"/>
                <a:ea typeface="+mn-ea"/>
                <a:cs typeface="Verdana"/>
              </a:rPr>
              <a:t>Auteur - Date</a:t>
            </a:r>
            <a:endParaRPr kumimoji="0" lang="fr-FR" sz="700" b="0" i="0" u="none" strike="noStrike" kern="1200" cap="none" spc="0" normalizeH="0" baseline="0" noProof="0" dirty="0">
              <a:ln>
                <a:noFill/>
              </a:ln>
              <a:solidFill>
                <a:srgbClr val="000000"/>
              </a:solidFill>
              <a:effectLst/>
              <a:uLnTx/>
              <a:uFillTx/>
              <a:latin typeface="Verdana"/>
              <a:ea typeface="+mn-ea"/>
              <a:cs typeface="Verdana"/>
            </a:endParaRPr>
          </a:p>
        </p:txBody>
      </p:sp>
      <p:sp>
        <p:nvSpPr>
          <p:cNvPr id="7" name="Espace réservé du contenu 7"/>
          <p:cNvSpPr>
            <a:spLocks noGrp="1"/>
          </p:cNvSpPr>
          <p:nvPr>
            <p:ph sz="quarter" idx="17" hasCustomPrompt="1"/>
          </p:nvPr>
        </p:nvSpPr>
        <p:spPr>
          <a:xfrm>
            <a:off x="162629" y="1277377"/>
            <a:ext cx="8727371" cy="2372285"/>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6" name="Espace réservé du texte 2"/>
          <p:cNvSpPr>
            <a:spLocks noGrp="1"/>
          </p:cNvSpPr>
          <p:nvPr>
            <p:ph type="body" sz="quarter" idx="18" hasCustomPrompt="1"/>
          </p:nvPr>
        </p:nvSpPr>
        <p:spPr>
          <a:xfrm>
            <a:off x="153492" y="154378"/>
            <a:ext cx="8727371"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8" name="Espace réservé du texte 8"/>
          <p:cNvSpPr>
            <a:spLocks noGrp="1"/>
          </p:cNvSpPr>
          <p:nvPr>
            <p:ph type="body" sz="quarter" idx="20" hasCustomPrompt="1"/>
          </p:nvPr>
        </p:nvSpPr>
        <p:spPr>
          <a:xfrm>
            <a:off x="160190" y="68523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Tree>
    <p:extLst>
      <p:ext uri="{BB962C8B-B14F-4D97-AF65-F5344CB8AC3E}">
        <p14:creationId xmlns:p14="http://schemas.microsoft.com/office/powerpoint/2010/main" val="1765400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V2-2 + signature">
    <p:spTree>
      <p:nvGrpSpPr>
        <p:cNvPr id="1" name=""/>
        <p:cNvGrpSpPr/>
        <p:nvPr/>
      </p:nvGrpSpPr>
      <p:grpSpPr>
        <a:xfrm>
          <a:off x="0" y="0"/>
          <a:ext cx="0" cy="0"/>
          <a:chOff x="0" y="0"/>
          <a:chExt cx="0" cy="0"/>
        </a:xfrm>
      </p:grpSpPr>
      <p:sp>
        <p:nvSpPr>
          <p:cNvPr id="7" name="Rectangle 6"/>
          <p:cNvSpPr/>
          <p:nvPr userDrawn="1"/>
        </p:nvSpPr>
        <p:spPr>
          <a:xfrm>
            <a:off x="-1" y="3859213"/>
            <a:ext cx="9135879" cy="652462"/>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userDrawn="1"/>
        </p:nvSpPr>
        <p:spPr>
          <a:xfrm>
            <a:off x="-1" y="4097338"/>
            <a:ext cx="9135879" cy="414337"/>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ZoneTexte 11"/>
          <p:cNvSpPr txBox="1"/>
          <p:nvPr userDrawn="1"/>
        </p:nvSpPr>
        <p:spPr>
          <a:xfrm>
            <a:off x="169327" y="4728637"/>
            <a:ext cx="31242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smtClean="0">
                <a:ln>
                  <a:noFill/>
                </a:ln>
                <a:solidFill>
                  <a:srgbClr val="000000"/>
                </a:solidFill>
                <a:effectLst/>
                <a:uLnTx/>
                <a:uFillTx/>
                <a:latin typeface="Verdana"/>
                <a:ea typeface="+mn-ea"/>
                <a:cs typeface="Verdana"/>
              </a:rPr>
              <a:t>Auteur - Date</a:t>
            </a:r>
            <a:endParaRPr kumimoji="0" lang="fr-FR" sz="700" b="0" i="0" u="none" strike="noStrike" kern="1200" cap="none" spc="0" normalizeH="0" baseline="0" noProof="0" dirty="0">
              <a:ln>
                <a:noFill/>
              </a:ln>
              <a:solidFill>
                <a:srgbClr val="000000"/>
              </a:solidFill>
              <a:effectLst/>
              <a:uLnTx/>
              <a:uFillTx/>
              <a:latin typeface="Verdana"/>
              <a:ea typeface="+mn-ea"/>
              <a:cs typeface="Verdana"/>
            </a:endParaRPr>
          </a:p>
        </p:txBody>
      </p:sp>
      <p:sp>
        <p:nvSpPr>
          <p:cNvPr id="13" name="Espace réservé du contenu 7"/>
          <p:cNvSpPr>
            <a:spLocks noGrp="1"/>
          </p:cNvSpPr>
          <p:nvPr>
            <p:ph sz="quarter" idx="11" hasCustomPrompt="1"/>
          </p:nvPr>
        </p:nvSpPr>
        <p:spPr>
          <a:xfrm>
            <a:off x="4725493" y="1277377"/>
            <a:ext cx="4064000" cy="2372285"/>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14" name="Espace réservé du contenu 7"/>
          <p:cNvSpPr>
            <a:spLocks noGrp="1"/>
          </p:cNvSpPr>
          <p:nvPr>
            <p:ph sz="quarter" idx="17" hasCustomPrompt="1"/>
          </p:nvPr>
        </p:nvSpPr>
        <p:spPr>
          <a:xfrm>
            <a:off x="162629" y="1277377"/>
            <a:ext cx="4317999" cy="2372285"/>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9" name="Espace réservé du texte 2"/>
          <p:cNvSpPr>
            <a:spLocks noGrp="1"/>
          </p:cNvSpPr>
          <p:nvPr>
            <p:ph type="body" sz="quarter" idx="18" hasCustomPrompt="1"/>
          </p:nvPr>
        </p:nvSpPr>
        <p:spPr>
          <a:xfrm>
            <a:off x="153492" y="154378"/>
            <a:ext cx="8727371"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10" name="Espace réservé du texte 8"/>
          <p:cNvSpPr>
            <a:spLocks noGrp="1"/>
          </p:cNvSpPr>
          <p:nvPr>
            <p:ph type="body" sz="quarter" idx="20" hasCustomPrompt="1"/>
          </p:nvPr>
        </p:nvSpPr>
        <p:spPr>
          <a:xfrm>
            <a:off x="160190" y="68523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Tree>
    <p:extLst>
      <p:ext uri="{BB962C8B-B14F-4D97-AF65-F5344CB8AC3E}">
        <p14:creationId xmlns:p14="http://schemas.microsoft.com/office/powerpoint/2010/main" val="3167044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V2-2 with callout + signature">
    <p:spTree>
      <p:nvGrpSpPr>
        <p:cNvPr id="1" name=""/>
        <p:cNvGrpSpPr/>
        <p:nvPr/>
      </p:nvGrpSpPr>
      <p:grpSpPr>
        <a:xfrm>
          <a:off x="0" y="0"/>
          <a:ext cx="0" cy="0"/>
          <a:chOff x="0" y="0"/>
          <a:chExt cx="0" cy="0"/>
        </a:xfrm>
      </p:grpSpPr>
      <p:sp>
        <p:nvSpPr>
          <p:cNvPr id="7" name="Rectangle 6"/>
          <p:cNvSpPr/>
          <p:nvPr userDrawn="1"/>
        </p:nvSpPr>
        <p:spPr>
          <a:xfrm>
            <a:off x="-1" y="3859213"/>
            <a:ext cx="9135879" cy="652462"/>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userDrawn="1"/>
        </p:nvSpPr>
        <p:spPr>
          <a:xfrm>
            <a:off x="-1" y="4097338"/>
            <a:ext cx="9135879" cy="414337"/>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Espace réservé du contenu 7"/>
          <p:cNvSpPr>
            <a:spLocks noGrp="1"/>
          </p:cNvSpPr>
          <p:nvPr>
            <p:ph sz="quarter" idx="11" hasCustomPrompt="1"/>
          </p:nvPr>
        </p:nvSpPr>
        <p:spPr>
          <a:xfrm>
            <a:off x="4725493" y="1277378"/>
            <a:ext cx="4064000" cy="2084626"/>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12" name="ZoneTexte 11"/>
          <p:cNvSpPr txBox="1"/>
          <p:nvPr userDrawn="1"/>
        </p:nvSpPr>
        <p:spPr>
          <a:xfrm>
            <a:off x="169327" y="4728637"/>
            <a:ext cx="31242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smtClean="0">
                <a:ln>
                  <a:noFill/>
                </a:ln>
                <a:solidFill>
                  <a:srgbClr val="000000"/>
                </a:solidFill>
                <a:effectLst/>
                <a:uLnTx/>
                <a:uFillTx/>
                <a:latin typeface="Verdana"/>
                <a:ea typeface="+mn-ea"/>
                <a:cs typeface="Verdana"/>
              </a:rPr>
              <a:t>Auteur - Date</a:t>
            </a:r>
            <a:endParaRPr kumimoji="0" lang="fr-FR" sz="700" b="0" i="0" u="none" strike="noStrike" kern="1200" cap="none" spc="0" normalizeH="0" baseline="0" noProof="0" dirty="0">
              <a:ln>
                <a:noFill/>
              </a:ln>
              <a:solidFill>
                <a:srgbClr val="000000"/>
              </a:solidFill>
              <a:effectLst/>
              <a:uLnTx/>
              <a:uFillTx/>
              <a:latin typeface="Verdana"/>
              <a:ea typeface="+mn-ea"/>
              <a:cs typeface="Verdana"/>
            </a:endParaRPr>
          </a:p>
        </p:txBody>
      </p:sp>
      <p:sp>
        <p:nvSpPr>
          <p:cNvPr id="9" name="Espace réservé du texte 3"/>
          <p:cNvSpPr>
            <a:spLocks noGrp="1"/>
          </p:cNvSpPr>
          <p:nvPr>
            <p:ph type="body" sz="quarter" idx="15" hasCustomPrompt="1"/>
          </p:nvPr>
        </p:nvSpPr>
        <p:spPr>
          <a:xfrm>
            <a:off x="170180" y="3499159"/>
            <a:ext cx="4401819" cy="246550"/>
          </a:xfrm>
          <a:prstGeom prst="rect">
            <a:avLst/>
          </a:prstGeom>
        </p:spPr>
        <p:txBody>
          <a:bodyPr/>
          <a:lstStyle>
            <a:lvl1pPr marL="0" indent="0">
              <a:buNone/>
              <a:defRPr sz="800">
                <a:latin typeface="Verdana"/>
                <a:cs typeface="Verdana"/>
              </a:defRPr>
            </a:lvl1pPr>
          </a:lstStyle>
          <a:p>
            <a:r>
              <a:rPr lang="fr-FR" sz="800" dirty="0" err="1" smtClean="0">
                <a:latin typeface="Verdana"/>
                <a:cs typeface="Verdana"/>
              </a:rPr>
              <a:t>Optional</a:t>
            </a:r>
            <a:r>
              <a:rPr lang="fr-FR" sz="800" dirty="0" smtClean="0">
                <a:latin typeface="Verdana"/>
                <a:cs typeface="Verdana"/>
              </a:rPr>
              <a:t> description / </a:t>
            </a:r>
            <a:r>
              <a:rPr lang="fr-FR" sz="800" dirty="0" err="1" smtClean="0">
                <a:latin typeface="Verdana"/>
                <a:cs typeface="Verdana"/>
              </a:rPr>
              <a:t>context</a:t>
            </a:r>
            <a:r>
              <a:rPr lang="fr-FR" sz="800" dirty="0" smtClean="0">
                <a:latin typeface="Verdana"/>
                <a:cs typeface="Verdana"/>
              </a:rPr>
              <a:t> </a:t>
            </a:r>
            <a:r>
              <a:rPr lang="fr-FR" sz="800" dirty="0" err="1" smtClean="0">
                <a:latin typeface="Verdana"/>
                <a:cs typeface="Verdana"/>
              </a:rPr>
              <a:t>goes</a:t>
            </a:r>
            <a:r>
              <a:rPr lang="fr-FR" sz="800" dirty="0" smtClean="0">
                <a:latin typeface="Verdana"/>
                <a:cs typeface="Verdana"/>
              </a:rPr>
              <a:t> </a:t>
            </a:r>
            <a:r>
              <a:rPr lang="fr-FR" sz="800" dirty="0" err="1" smtClean="0">
                <a:latin typeface="Verdana"/>
                <a:cs typeface="Verdana"/>
              </a:rPr>
              <a:t>here</a:t>
            </a:r>
            <a:endParaRPr lang="fr-FR" dirty="0"/>
          </a:p>
        </p:txBody>
      </p:sp>
      <p:sp>
        <p:nvSpPr>
          <p:cNvPr id="13" name="Espace réservé du texte 3"/>
          <p:cNvSpPr>
            <a:spLocks noGrp="1"/>
          </p:cNvSpPr>
          <p:nvPr>
            <p:ph type="body" sz="quarter" idx="16" hasCustomPrompt="1"/>
          </p:nvPr>
        </p:nvSpPr>
        <p:spPr>
          <a:xfrm>
            <a:off x="4743767" y="3499159"/>
            <a:ext cx="4146233" cy="246550"/>
          </a:xfrm>
          <a:prstGeom prst="rect">
            <a:avLst/>
          </a:prstGeom>
        </p:spPr>
        <p:txBody>
          <a:bodyPr/>
          <a:lstStyle>
            <a:lvl1pPr marL="0" indent="0">
              <a:buNone/>
              <a:defRPr sz="800">
                <a:latin typeface="Verdana"/>
                <a:cs typeface="Verdana"/>
              </a:defRPr>
            </a:lvl1pPr>
          </a:lstStyle>
          <a:p>
            <a:r>
              <a:rPr lang="fr-FR" sz="800" dirty="0" err="1" smtClean="0">
                <a:latin typeface="Verdana"/>
                <a:cs typeface="Verdana"/>
              </a:rPr>
              <a:t>Optional</a:t>
            </a:r>
            <a:r>
              <a:rPr lang="fr-FR" sz="800" dirty="0" smtClean="0">
                <a:latin typeface="Verdana"/>
                <a:cs typeface="Verdana"/>
              </a:rPr>
              <a:t> description / </a:t>
            </a:r>
            <a:r>
              <a:rPr lang="fr-FR" sz="800" dirty="0" err="1" smtClean="0">
                <a:latin typeface="Verdana"/>
                <a:cs typeface="Verdana"/>
              </a:rPr>
              <a:t>context</a:t>
            </a:r>
            <a:r>
              <a:rPr lang="fr-FR" sz="800" dirty="0" smtClean="0">
                <a:latin typeface="Verdana"/>
                <a:cs typeface="Verdana"/>
              </a:rPr>
              <a:t> </a:t>
            </a:r>
            <a:r>
              <a:rPr lang="fr-FR" sz="800" dirty="0" err="1" smtClean="0">
                <a:latin typeface="Verdana"/>
                <a:cs typeface="Verdana"/>
              </a:rPr>
              <a:t>goes</a:t>
            </a:r>
            <a:r>
              <a:rPr lang="fr-FR" sz="800" dirty="0" smtClean="0">
                <a:latin typeface="Verdana"/>
                <a:cs typeface="Verdana"/>
              </a:rPr>
              <a:t> </a:t>
            </a:r>
            <a:r>
              <a:rPr lang="fr-FR" sz="800" dirty="0" err="1" smtClean="0">
                <a:latin typeface="Verdana"/>
                <a:cs typeface="Verdana"/>
              </a:rPr>
              <a:t>here</a:t>
            </a:r>
            <a:endParaRPr lang="fr-FR" dirty="0"/>
          </a:p>
        </p:txBody>
      </p:sp>
      <p:sp>
        <p:nvSpPr>
          <p:cNvPr id="14" name="Espace réservé du contenu 7"/>
          <p:cNvSpPr>
            <a:spLocks noGrp="1"/>
          </p:cNvSpPr>
          <p:nvPr>
            <p:ph sz="quarter" idx="17" hasCustomPrompt="1"/>
          </p:nvPr>
        </p:nvSpPr>
        <p:spPr>
          <a:xfrm>
            <a:off x="162629" y="1277378"/>
            <a:ext cx="4317999" cy="2084626"/>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10" name="Espace réservé du texte 2"/>
          <p:cNvSpPr>
            <a:spLocks noGrp="1"/>
          </p:cNvSpPr>
          <p:nvPr>
            <p:ph type="body" sz="quarter" idx="18" hasCustomPrompt="1"/>
          </p:nvPr>
        </p:nvSpPr>
        <p:spPr>
          <a:xfrm>
            <a:off x="153492" y="154378"/>
            <a:ext cx="8727371"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15" name="Espace réservé du texte 8"/>
          <p:cNvSpPr>
            <a:spLocks noGrp="1"/>
          </p:cNvSpPr>
          <p:nvPr>
            <p:ph type="body" sz="quarter" idx="20" hasCustomPrompt="1"/>
          </p:nvPr>
        </p:nvSpPr>
        <p:spPr>
          <a:xfrm>
            <a:off x="160190" y="68523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Tree>
    <p:extLst>
      <p:ext uri="{BB962C8B-B14F-4D97-AF65-F5344CB8AC3E}">
        <p14:creationId xmlns:p14="http://schemas.microsoft.com/office/powerpoint/2010/main" val="1169637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11" name="Espace réservé du contenu 7"/>
          <p:cNvSpPr>
            <a:spLocks noGrp="1"/>
          </p:cNvSpPr>
          <p:nvPr>
            <p:ph sz="quarter" idx="17" hasCustomPrompt="1"/>
          </p:nvPr>
        </p:nvSpPr>
        <p:spPr>
          <a:xfrm>
            <a:off x="162629" y="1277377"/>
            <a:ext cx="8727371" cy="3234298"/>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3" name="Espace réservé du texte 2"/>
          <p:cNvSpPr>
            <a:spLocks noGrp="1"/>
          </p:cNvSpPr>
          <p:nvPr>
            <p:ph type="body" sz="quarter" idx="18" hasCustomPrompt="1"/>
          </p:nvPr>
        </p:nvSpPr>
        <p:spPr>
          <a:xfrm>
            <a:off x="153492" y="154378"/>
            <a:ext cx="8727371"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4" name="Espace réservé du texte 8"/>
          <p:cNvSpPr>
            <a:spLocks noGrp="1"/>
          </p:cNvSpPr>
          <p:nvPr>
            <p:ph type="body" sz="quarter" idx="20" hasCustomPrompt="1"/>
          </p:nvPr>
        </p:nvSpPr>
        <p:spPr>
          <a:xfrm>
            <a:off x="160190" y="68523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Tree>
    <p:extLst>
      <p:ext uri="{BB962C8B-B14F-4D97-AF65-F5344CB8AC3E}">
        <p14:creationId xmlns:p14="http://schemas.microsoft.com/office/powerpoint/2010/main" val="699870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2" name="Espace réservé du contenu 7"/>
          <p:cNvSpPr>
            <a:spLocks noGrp="1"/>
          </p:cNvSpPr>
          <p:nvPr>
            <p:ph sz="quarter" idx="11" hasCustomPrompt="1"/>
          </p:nvPr>
        </p:nvSpPr>
        <p:spPr>
          <a:xfrm>
            <a:off x="4725493" y="1277377"/>
            <a:ext cx="4064000" cy="3234298"/>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13" name="Espace réservé du contenu 7"/>
          <p:cNvSpPr>
            <a:spLocks noGrp="1"/>
          </p:cNvSpPr>
          <p:nvPr>
            <p:ph sz="quarter" idx="17" hasCustomPrompt="1"/>
          </p:nvPr>
        </p:nvSpPr>
        <p:spPr>
          <a:xfrm>
            <a:off x="162629" y="1277377"/>
            <a:ext cx="4317999" cy="3234298"/>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4" name="Espace réservé du texte 2"/>
          <p:cNvSpPr>
            <a:spLocks noGrp="1"/>
          </p:cNvSpPr>
          <p:nvPr>
            <p:ph type="body" sz="quarter" idx="18" hasCustomPrompt="1"/>
          </p:nvPr>
        </p:nvSpPr>
        <p:spPr>
          <a:xfrm>
            <a:off x="153492" y="154378"/>
            <a:ext cx="8727371"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5" name="Espace réservé du texte 8"/>
          <p:cNvSpPr>
            <a:spLocks noGrp="1"/>
          </p:cNvSpPr>
          <p:nvPr>
            <p:ph type="body" sz="quarter" idx="20" hasCustomPrompt="1"/>
          </p:nvPr>
        </p:nvSpPr>
        <p:spPr>
          <a:xfrm>
            <a:off x="160190" y="68523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Tree>
    <p:extLst>
      <p:ext uri="{BB962C8B-B14F-4D97-AF65-F5344CB8AC3E}">
        <p14:creationId xmlns:p14="http://schemas.microsoft.com/office/powerpoint/2010/main" val="2962683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callout">
    <p:spTree>
      <p:nvGrpSpPr>
        <p:cNvPr id="1" name=""/>
        <p:cNvGrpSpPr/>
        <p:nvPr/>
      </p:nvGrpSpPr>
      <p:grpSpPr>
        <a:xfrm>
          <a:off x="0" y="0"/>
          <a:ext cx="0" cy="0"/>
          <a:chOff x="0" y="0"/>
          <a:chExt cx="0" cy="0"/>
        </a:xfrm>
      </p:grpSpPr>
      <p:sp>
        <p:nvSpPr>
          <p:cNvPr id="5" name="Espace réservé du texte 3"/>
          <p:cNvSpPr>
            <a:spLocks noGrp="1"/>
          </p:cNvSpPr>
          <p:nvPr>
            <p:ph type="body" sz="quarter" idx="15" hasCustomPrompt="1"/>
          </p:nvPr>
        </p:nvSpPr>
        <p:spPr>
          <a:xfrm>
            <a:off x="170180" y="3946819"/>
            <a:ext cx="4401819" cy="246550"/>
          </a:xfrm>
          <a:prstGeom prst="rect">
            <a:avLst/>
          </a:prstGeom>
        </p:spPr>
        <p:txBody>
          <a:bodyPr/>
          <a:lstStyle>
            <a:lvl1pPr marL="0" indent="0">
              <a:buNone/>
              <a:defRPr sz="800">
                <a:latin typeface="Verdana"/>
                <a:cs typeface="Verdana"/>
              </a:defRPr>
            </a:lvl1pPr>
          </a:lstStyle>
          <a:p>
            <a:r>
              <a:rPr lang="fr-FR" sz="800" dirty="0" err="1" smtClean="0">
                <a:latin typeface="Verdana"/>
                <a:cs typeface="Verdana"/>
              </a:rPr>
              <a:t>Optional</a:t>
            </a:r>
            <a:r>
              <a:rPr lang="fr-FR" sz="800" dirty="0" smtClean="0">
                <a:latin typeface="Verdana"/>
                <a:cs typeface="Verdana"/>
              </a:rPr>
              <a:t> description / </a:t>
            </a:r>
            <a:r>
              <a:rPr lang="fr-FR" sz="800" dirty="0" err="1" smtClean="0">
                <a:latin typeface="Verdana"/>
                <a:cs typeface="Verdana"/>
              </a:rPr>
              <a:t>context</a:t>
            </a:r>
            <a:r>
              <a:rPr lang="fr-FR" sz="800" dirty="0" smtClean="0">
                <a:latin typeface="Verdana"/>
                <a:cs typeface="Verdana"/>
              </a:rPr>
              <a:t> </a:t>
            </a:r>
            <a:r>
              <a:rPr lang="fr-FR" sz="800" dirty="0" err="1" smtClean="0">
                <a:latin typeface="Verdana"/>
                <a:cs typeface="Verdana"/>
              </a:rPr>
              <a:t>goes</a:t>
            </a:r>
            <a:r>
              <a:rPr lang="fr-FR" sz="800" dirty="0" smtClean="0">
                <a:latin typeface="Verdana"/>
                <a:cs typeface="Verdana"/>
              </a:rPr>
              <a:t> </a:t>
            </a:r>
            <a:r>
              <a:rPr lang="fr-FR" sz="800" dirty="0" err="1" smtClean="0">
                <a:latin typeface="Verdana"/>
                <a:cs typeface="Verdana"/>
              </a:rPr>
              <a:t>here</a:t>
            </a:r>
            <a:endParaRPr lang="fr-FR" dirty="0"/>
          </a:p>
        </p:txBody>
      </p:sp>
      <p:sp>
        <p:nvSpPr>
          <p:cNvPr id="6" name="Espace réservé du texte 3"/>
          <p:cNvSpPr>
            <a:spLocks noGrp="1"/>
          </p:cNvSpPr>
          <p:nvPr>
            <p:ph type="body" sz="quarter" idx="16" hasCustomPrompt="1"/>
          </p:nvPr>
        </p:nvSpPr>
        <p:spPr>
          <a:xfrm>
            <a:off x="4743767" y="3946819"/>
            <a:ext cx="4146233" cy="246550"/>
          </a:xfrm>
          <a:prstGeom prst="rect">
            <a:avLst/>
          </a:prstGeom>
        </p:spPr>
        <p:txBody>
          <a:bodyPr/>
          <a:lstStyle>
            <a:lvl1pPr marL="0" indent="0">
              <a:buNone/>
              <a:defRPr sz="800">
                <a:latin typeface="Verdana"/>
                <a:cs typeface="Verdana"/>
              </a:defRPr>
            </a:lvl1pPr>
          </a:lstStyle>
          <a:p>
            <a:r>
              <a:rPr lang="fr-FR" sz="800" dirty="0" err="1" smtClean="0">
                <a:latin typeface="Verdana"/>
                <a:cs typeface="Verdana"/>
              </a:rPr>
              <a:t>Optional</a:t>
            </a:r>
            <a:r>
              <a:rPr lang="fr-FR" sz="800" dirty="0" smtClean="0">
                <a:latin typeface="Verdana"/>
                <a:cs typeface="Verdana"/>
              </a:rPr>
              <a:t> description / </a:t>
            </a:r>
            <a:r>
              <a:rPr lang="fr-FR" sz="800" dirty="0" err="1" smtClean="0">
                <a:latin typeface="Verdana"/>
                <a:cs typeface="Verdana"/>
              </a:rPr>
              <a:t>context</a:t>
            </a:r>
            <a:r>
              <a:rPr lang="fr-FR" sz="800" dirty="0" smtClean="0">
                <a:latin typeface="Verdana"/>
                <a:cs typeface="Verdana"/>
              </a:rPr>
              <a:t> </a:t>
            </a:r>
            <a:r>
              <a:rPr lang="fr-FR" sz="800" dirty="0" err="1" smtClean="0">
                <a:latin typeface="Verdana"/>
                <a:cs typeface="Verdana"/>
              </a:rPr>
              <a:t>goes</a:t>
            </a:r>
            <a:r>
              <a:rPr lang="fr-FR" sz="800" dirty="0" smtClean="0">
                <a:latin typeface="Verdana"/>
                <a:cs typeface="Verdana"/>
              </a:rPr>
              <a:t> </a:t>
            </a:r>
            <a:r>
              <a:rPr lang="fr-FR" sz="800" dirty="0" err="1" smtClean="0">
                <a:latin typeface="Verdana"/>
                <a:cs typeface="Verdana"/>
              </a:rPr>
              <a:t>here</a:t>
            </a:r>
            <a:endParaRPr lang="fr-FR" dirty="0"/>
          </a:p>
        </p:txBody>
      </p:sp>
      <p:sp>
        <p:nvSpPr>
          <p:cNvPr id="7" name="Espace réservé du contenu 7"/>
          <p:cNvSpPr>
            <a:spLocks noGrp="1"/>
          </p:cNvSpPr>
          <p:nvPr>
            <p:ph sz="quarter" idx="11" hasCustomPrompt="1"/>
          </p:nvPr>
        </p:nvSpPr>
        <p:spPr>
          <a:xfrm>
            <a:off x="4725493" y="1277377"/>
            <a:ext cx="4064000" cy="2372286"/>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8" name="Espace réservé du contenu 7"/>
          <p:cNvSpPr>
            <a:spLocks noGrp="1"/>
          </p:cNvSpPr>
          <p:nvPr>
            <p:ph sz="quarter" idx="17" hasCustomPrompt="1"/>
          </p:nvPr>
        </p:nvSpPr>
        <p:spPr>
          <a:xfrm>
            <a:off x="162629" y="1277377"/>
            <a:ext cx="4317999" cy="2372286"/>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9" name="Espace réservé du texte 2"/>
          <p:cNvSpPr>
            <a:spLocks noGrp="1"/>
          </p:cNvSpPr>
          <p:nvPr>
            <p:ph type="body" sz="quarter" idx="18" hasCustomPrompt="1"/>
          </p:nvPr>
        </p:nvSpPr>
        <p:spPr>
          <a:xfrm>
            <a:off x="153492" y="154378"/>
            <a:ext cx="8727371"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10" name="Espace réservé du texte 8"/>
          <p:cNvSpPr>
            <a:spLocks noGrp="1"/>
          </p:cNvSpPr>
          <p:nvPr>
            <p:ph type="body" sz="quarter" idx="20" hasCustomPrompt="1"/>
          </p:nvPr>
        </p:nvSpPr>
        <p:spPr>
          <a:xfrm>
            <a:off x="160190" y="68523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Tree>
    <p:extLst>
      <p:ext uri="{BB962C8B-B14F-4D97-AF65-F5344CB8AC3E}">
        <p14:creationId xmlns:p14="http://schemas.microsoft.com/office/powerpoint/2010/main" val="2328665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layout V2-2">
    <p:spTree>
      <p:nvGrpSpPr>
        <p:cNvPr id="1" name=""/>
        <p:cNvGrpSpPr/>
        <p:nvPr/>
      </p:nvGrpSpPr>
      <p:grpSpPr>
        <a:xfrm>
          <a:off x="0" y="0"/>
          <a:ext cx="0" cy="0"/>
          <a:chOff x="0" y="0"/>
          <a:chExt cx="0" cy="0"/>
        </a:xfrm>
      </p:grpSpPr>
      <p:sp>
        <p:nvSpPr>
          <p:cNvPr id="3" name="Rectangle 2"/>
          <p:cNvSpPr/>
          <p:nvPr userDrawn="1"/>
        </p:nvSpPr>
        <p:spPr>
          <a:xfrm>
            <a:off x="-1" y="3859213"/>
            <a:ext cx="9135879" cy="652462"/>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userDrawn="1"/>
        </p:nvSpPr>
        <p:spPr>
          <a:xfrm>
            <a:off x="-1" y="4097338"/>
            <a:ext cx="9135879" cy="414337"/>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Espace réservé du contenu 7"/>
          <p:cNvSpPr>
            <a:spLocks noGrp="1"/>
          </p:cNvSpPr>
          <p:nvPr>
            <p:ph sz="quarter" idx="17" hasCustomPrompt="1"/>
          </p:nvPr>
        </p:nvSpPr>
        <p:spPr>
          <a:xfrm>
            <a:off x="162629" y="1277377"/>
            <a:ext cx="8727371" cy="2372285"/>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5" name="Espace réservé du texte 2"/>
          <p:cNvSpPr>
            <a:spLocks noGrp="1"/>
          </p:cNvSpPr>
          <p:nvPr>
            <p:ph type="body" sz="quarter" idx="18" hasCustomPrompt="1"/>
          </p:nvPr>
        </p:nvSpPr>
        <p:spPr>
          <a:xfrm>
            <a:off x="153492" y="154378"/>
            <a:ext cx="8727371"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6" name="Espace réservé du texte 8"/>
          <p:cNvSpPr>
            <a:spLocks noGrp="1"/>
          </p:cNvSpPr>
          <p:nvPr>
            <p:ph type="body" sz="quarter" idx="20" hasCustomPrompt="1"/>
          </p:nvPr>
        </p:nvSpPr>
        <p:spPr>
          <a:xfrm>
            <a:off x="160190" y="68523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Tree>
    <p:extLst>
      <p:ext uri="{BB962C8B-B14F-4D97-AF65-F5344CB8AC3E}">
        <p14:creationId xmlns:p14="http://schemas.microsoft.com/office/powerpoint/2010/main" val="2892852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layout + signature">
    <p:spTree>
      <p:nvGrpSpPr>
        <p:cNvPr id="1" name=""/>
        <p:cNvGrpSpPr/>
        <p:nvPr/>
      </p:nvGrpSpPr>
      <p:grpSpPr>
        <a:xfrm>
          <a:off x="0" y="0"/>
          <a:ext cx="0" cy="0"/>
          <a:chOff x="0" y="0"/>
          <a:chExt cx="0" cy="0"/>
        </a:xfrm>
      </p:grpSpPr>
      <p:sp>
        <p:nvSpPr>
          <p:cNvPr id="8" name="Espace réservé du contenu 7"/>
          <p:cNvSpPr>
            <a:spLocks noGrp="1"/>
          </p:cNvSpPr>
          <p:nvPr>
            <p:ph sz="quarter" idx="17" hasCustomPrompt="1"/>
          </p:nvPr>
        </p:nvSpPr>
        <p:spPr>
          <a:xfrm>
            <a:off x="225461" y="1282446"/>
            <a:ext cx="8727371" cy="3266694"/>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a:t>
            </a:r>
            <a:r>
              <a:rPr lang="fr-FR" dirty="0" err="1" smtClean="0"/>
              <a:t>text</a:t>
            </a:r>
            <a:endParaRPr lang="fr-FR" dirty="0" smtClean="0"/>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12" name="Espace réservé du texte 2"/>
          <p:cNvSpPr>
            <a:spLocks noGrp="1"/>
          </p:cNvSpPr>
          <p:nvPr>
            <p:ph type="body" sz="quarter" idx="18" hasCustomPrompt="1"/>
          </p:nvPr>
        </p:nvSpPr>
        <p:spPr>
          <a:xfrm>
            <a:off x="225460" y="236703"/>
            <a:ext cx="8727371" cy="668927"/>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13" name="Espace réservé du texte 8"/>
          <p:cNvSpPr>
            <a:spLocks noGrp="1"/>
          </p:cNvSpPr>
          <p:nvPr>
            <p:ph type="body" sz="quarter" idx="20" hasCustomPrompt="1"/>
          </p:nvPr>
        </p:nvSpPr>
        <p:spPr>
          <a:xfrm>
            <a:off x="232159" y="92619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8176" y="-3520"/>
            <a:ext cx="5396825" cy="629068"/>
          </a:xfrm>
          <a:prstGeom prst="rect">
            <a:avLst/>
          </a:prstGeom>
        </p:spPr>
      </p:pic>
      <p:sp>
        <p:nvSpPr>
          <p:cNvPr id="7" name="Espace réservé de la date 3"/>
          <p:cNvSpPr>
            <a:spLocks noGrp="1"/>
          </p:cNvSpPr>
          <p:nvPr>
            <p:ph type="dt" sz="half" idx="2"/>
          </p:nvPr>
        </p:nvSpPr>
        <p:spPr>
          <a:xfrm>
            <a:off x="115306" y="4767263"/>
            <a:ext cx="1176083"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2CAA581-84C2-47F7-9106-5A0F635A983B}" type="datetime1">
              <a:rPr lang="fr-FR" smtClean="0"/>
              <a:t>10/09/2021</a:t>
            </a:fld>
            <a:endParaRPr lang="fr-FR"/>
          </a:p>
        </p:txBody>
      </p:sp>
      <p:sp>
        <p:nvSpPr>
          <p:cNvPr id="9" name="Espace réservé du pied de page 4"/>
          <p:cNvSpPr>
            <a:spLocks noGrp="1"/>
          </p:cNvSpPr>
          <p:nvPr>
            <p:ph type="ftr" sz="quarter" idx="3"/>
          </p:nvPr>
        </p:nvSpPr>
        <p:spPr>
          <a:xfrm>
            <a:off x="1376618"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Tree>
    <p:extLst>
      <p:ext uri="{BB962C8B-B14F-4D97-AF65-F5344CB8AC3E}">
        <p14:creationId xmlns:p14="http://schemas.microsoft.com/office/powerpoint/2010/main" val="425892300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s V2-2">
    <p:spTree>
      <p:nvGrpSpPr>
        <p:cNvPr id="1" name=""/>
        <p:cNvGrpSpPr/>
        <p:nvPr/>
      </p:nvGrpSpPr>
      <p:grpSpPr>
        <a:xfrm>
          <a:off x="0" y="0"/>
          <a:ext cx="0" cy="0"/>
          <a:chOff x="0" y="0"/>
          <a:chExt cx="0" cy="0"/>
        </a:xfrm>
      </p:grpSpPr>
      <p:sp>
        <p:nvSpPr>
          <p:cNvPr id="7" name="Rectangle 6"/>
          <p:cNvSpPr/>
          <p:nvPr userDrawn="1"/>
        </p:nvSpPr>
        <p:spPr>
          <a:xfrm>
            <a:off x="-1" y="3859213"/>
            <a:ext cx="9135879" cy="652462"/>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userDrawn="1"/>
        </p:nvSpPr>
        <p:spPr>
          <a:xfrm>
            <a:off x="-1" y="4097338"/>
            <a:ext cx="9135879" cy="414337"/>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Espace réservé du contenu 7"/>
          <p:cNvSpPr>
            <a:spLocks noGrp="1"/>
          </p:cNvSpPr>
          <p:nvPr>
            <p:ph sz="quarter" idx="11" hasCustomPrompt="1"/>
          </p:nvPr>
        </p:nvSpPr>
        <p:spPr>
          <a:xfrm>
            <a:off x="4725493" y="1277377"/>
            <a:ext cx="4064000" cy="2372285"/>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14" name="Espace réservé du contenu 7"/>
          <p:cNvSpPr>
            <a:spLocks noGrp="1"/>
          </p:cNvSpPr>
          <p:nvPr>
            <p:ph sz="quarter" idx="17" hasCustomPrompt="1"/>
          </p:nvPr>
        </p:nvSpPr>
        <p:spPr>
          <a:xfrm>
            <a:off x="162629" y="1277377"/>
            <a:ext cx="4317999" cy="2372285"/>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6" name="Espace réservé du texte 2"/>
          <p:cNvSpPr>
            <a:spLocks noGrp="1"/>
          </p:cNvSpPr>
          <p:nvPr>
            <p:ph type="body" sz="quarter" idx="18" hasCustomPrompt="1"/>
          </p:nvPr>
        </p:nvSpPr>
        <p:spPr>
          <a:xfrm>
            <a:off x="153492" y="154378"/>
            <a:ext cx="8727371"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9" name="Espace réservé du texte 8"/>
          <p:cNvSpPr>
            <a:spLocks noGrp="1"/>
          </p:cNvSpPr>
          <p:nvPr>
            <p:ph type="body" sz="quarter" idx="20" hasCustomPrompt="1"/>
          </p:nvPr>
        </p:nvSpPr>
        <p:spPr>
          <a:xfrm>
            <a:off x="160190" y="68523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Tree>
    <p:extLst>
      <p:ext uri="{BB962C8B-B14F-4D97-AF65-F5344CB8AC3E}">
        <p14:creationId xmlns:p14="http://schemas.microsoft.com/office/powerpoint/2010/main" val="4116409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s V2-2 with callout">
    <p:spTree>
      <p:nvGrpSpPr>
        <p:cNvPr id="1" name=""/>
        <p:cNvGrpSpPr/>
        <p:nvPr/>
      </p:nvGrpSpPr>
      <p:grpSpPr>
        <a:xfrm>
          <a:off x="0" y="0"/>
          <a:ext cx="0" cy="0"/>
          <a:chOff x="0" y="0"/>
          <a:chExt cx="0" cy="0"/>
        </a:xfrm>
      </p:grpSpPr>
      <p:sp>
        <p:nvSpPr>
          <p:cNvPr id="7" name="Rectangle 6"/>
          <p:cNvSpPr/>
          <p:nvPr userDrawn="1"/>
        </p:nvSpPr>
        <p:spPr>
          <a:xfrm>
            <a:off x="-1" y="3859213"/>
            <a:ext cx="9135879" cy="652462"/>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userDrawn="1"/>
        </p:nvSpPr>
        <p:spPr>
          <a:xfrm>
            <a:off x="-1" y="4097338"/>
            <a:ext cx="9135879" cy="414337"/>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Espace réservé du contenu 7"/>
          <p:cNvSpPr>
            <a:spLocks noGrp="1"/>
          </p:cNvSpPr>
          <p:nvPr>
            <p:ph sz="quarter" idx="11" hasCustomPrompt="1"/>
          </p:nvPr>
        </p:nvSpPr>
        <p:spPr>
          <a:xfrm>
            <a:off x="4725493" y="1277378"/>
            <a:ext cx="4064000" cy="2084626"/>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9" name="Espace réservé du texte 3"/>
          <p:cNvSpPr>
            <a:spLocks noGrp="1"/>
          </p:cNvSpPr>
          <p:nvPr>
            <p:ph type="body" sz="quarter" idx="15" hasCustomPrompt="1"/>
          </p:nvPr>
        </p:nvSpPr>
        <p:spPr>
          <a:xfrm>
            <a:off x="170180" y="3499159"/>
            <a:ext cx="4401819" cy="246550"/>
          </a:xfrm>
          <a:prstGeom prst="rect">
            <a:avLst/>
          </a:prstGeom>
        </p:spPr>
        <p:txBody>
          <a:bodyPr/>
          <a:lstStyle>
            <a:lvl1pPr marL="0" indent="0">
              <a:buNone/>
              <a:defRPr sz="800">
                <a:latin typeface="Verdana"/>
                <a:cs typeface="Verdana"/>
              </a:defRPr>
            </a:lvl1pPr>
          </a:lstStyle>
          <a:p>
            <a:r>
              <a:rPr lang="fr-FR" sz="800" dirty="0" err="1" smtClean="0">
                <a:latin typeface="Verdana"/>
                <a:cs typeface="Verdana"/>
              </a:rPr>
              <a:t>Optional</a:t>
            </a:r>
            <a:r>
              <a:rPr lang="fr-FR" sz="800" dirty="0" smtClean="0">
                <a:latin typeface="Verdana"/>
                <a:cs typeface="Verdana"/>
              </a:rPr>
              <a:t> description / </a:t>
            </a:r>
            <a:r>
              <a:rPr lang="fr-FR" sz="800" dirty="0" err="1" smtClean="0">
                <a:latin typeface="Verdana"/>
                <a:cs typeface="Verdana"/>
              </a:rPr>
              <a:t>context</a:t>
            </a:r>
            <a:r>
              <a:rPr lang="fr-FR" sz="800" dirty="0" smtClean="0">
                <a:latin typeface="Verdana"/>
                <a:cs typeface="Verdana"/>
              </a:rPr>
              <a:t> </a:t>
            </a:r>
            <a:r>
              <a:rPr lang="fr-FR" sz="800" dirty="0" err="1" smtClean="0">
                <a:latin typeface="Verdana"/>
                <a:cs typeface="Verdana"/>
              </a:rPr>
              <a:t>goes</a:t>
            </a:r>
            <a:r>
              <a:rPr lang="fr-FR" sz="800" dirty="0" smtClean="0">
                <a:latin typeface="Verdana"/>
                <a:cs typeface="Verdana"/>
              </a:rPr>
              <a:t> </a:t>
            </a:r>
            <a:r>
              <a:rPr lang="fr-FR" sz="800" dirty="0" err="1" smtClean="0">
                <a:latin typeface="Verdana"/>
                <a:cs typeface="Verdana"/>
              </a:rPr>
              <a:t>here</a:t>
            </a:r>
            <a:endParaRPr lang="fr-FR" dirty="0"/>
          </a:p>
        </p:txBody>
      </p:sp>
      <p:sp>
        <p:nvSpPr>
          <p:cNvPr id="13" name="Espace réservé du texte 3"/>
          <p:cNvSpPr>
            <a:spLocks noGrp="1"/>
          </p:cNvSpPr>
          <p:nvPr>
            <p:ph type="body" sz="quarter" idx="16" hasCustomPrompt="1"/>
          </p:nvPr>
        </p:nvSpPr>
        <p:spPr>
          <a:xfrm>
            <a:off x="4743767" y="3499159"/>
            <a:ext cx="4146233" cy="246550"/>
          </a:xfrm>
          <a:prstGeom prst="rect">
            <a:avLst/>
          </a:prstGeom>
        </p:spPr>
        <p:txBody>
          <a:bodyPr/>
          <a:lstStyle>
            <a:lvl1pPr marL="0" indent="0">
              <a:buNone/>
              <a:defRPr sz="800">
                <a:latin typeface="Verdana"/>
                <a:cs typeface="Verdana"/>
              </a:defRPr>
            </a:lvl1pPr>
          </a:lstStyle>
          <a:p>
            <a:r>
              <a:rPr lang="fr-FR" sz="800" dirty="0" err="1" smtClean="0">
                <a:latin typeface="Verdana"/>
                <a:cs typeface="Verdana"/>
              </a:rPr>
              <a:t>Optional</a:t>
            </a:r>
            <a:r>
              <a:rPr lang="fr-FR" sz="800" dirty="0" smtClean="0">
                <a:latin typeface="Verdana"/>
                <a:cs typeface="Verdana"/>
              </a:rPr>
              <a:t> description / </a:t>
            </a:r>
            <a:r>
              <a:rPr lang="fr-FR" sz="800" dirty="0" err="1" smtClean="0">
                <a:latin typeface="Verdana"/>
                <a:cs typeface="Verdana"/>
              </a:rPr>
              <a:t>context</a:t>
            </a:r>
            <a:r>
              <a:rPr lang="fr-FR" sz="800" dirty="0" smtClean="0">
                <a:latin typeface="Verdana"/>
                <a:cs typeface="Verdana"/>
              </a:rPr>
              <a:t> </a:t>
            </a:r>
            <a:r>
              <a:rPr lang="fr-FR" sz="800" dirty="0" err="1" smtClean="0">
                <a:latin typeface="Verdana"/>
                <a:cs typeface="Verdana"/>
              </a:rPr>
              <a:t>goes</a:t>
            </a:r>
            <a:r>
              <a:rPr lang="fr-FR" sz="800" dirty="0" smtClean="0">
                <a:latin typeface="Verdana"/>
                <a:cs typeface="Verdana"/>
              </a:rPr>
              <a:t> </a:t>
            </a:r>
            <a:r>
              <a:rPr lang="fr-FR" sz="800" dirty="0" err="1" smtClean="0">
                <a:latin typeface="Verdana"/>
                <a:cs typeface="Verdana"/>
              </a:rPr>
              <a:t>here</a:t>
            </a:r>
            <a:endParaRPr lang="fr-FR" dirty="0"/>
          </a:p>
        </p:txBody>
      </p:sp>
      <p:sp>
        <p:nvSpPr>
          <p:cNvPr id="14" name="Espace réservé du contenu 7"/>
          <p:cNvSpPr>
            <a:spLocks noGrp="1"/>
          </p:cNvSpPr>
          <p:nvPr>
            <p:ph sz="quarter" idx="17" hasCustomPrompt="1"/>
          </p:nvPr>
        </p:nvSpPr>
        <p:spPr>
          <a:xfrm>
            <a:off x="162629" y="1277378"/>
            <a:ext cx="4317999" cy="2084626"/>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10" name="Espace réservé du texte 2"/>
          <p:cNvSpPr>
            <a:spLocks noGrp="1"/>
          </p:cNvSpPr>
          <p:nvPr>
            <p:ph type="body" sz="quarter" idx="18" hasCustomPrompt="1"/>
          </p:nvPr>
        </p:nvSpPr>
        <p:spPr>
          <a:xfrm>
            <a:off x="153492" y="154378"/>
            <a:ext cx="8727371"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12" name="Espace réservé du texte 8"/>
          <p:cNvSpPr>
            <a:spLocks noGrp="1"/>
          </p:cNvSpPr>
          <p:nvPr>
            <p:ph type="body" sz="quarter" idx="20" hasCustomPrompt="1"/>
          </p:nvPr>
        </p:nvSpPr>
        <p:spPr>
          <a:xfrm>
            <a:off x="160190" y="68523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Tree>
    <p:extLst>
      <p:ext uri="{BB962C8B-B14F-4D97-AF65-F5344CB8AC3E}">
        <p14:creationId xmlns:p14="http://schemas.microsoft.com/office/powerpoint/2010/main" val="357630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 signature">
    <p:spTree>
      <p:nvGrpSpPr>
        <p:cNvPr id="1" name=""/>
        <p:cNvGrpSpPr/>
        <p:nvPr/>
      </p:nvGrpSpPr>
      <p:grpSpPr>
        <a:xfrm>
          <a:off x="0" y="0"/>
          <a:ext cx="0" cy="0"/>
          <a:chOff x="0" y="0"/>
          <a:chExt cx="0" cy="0"/>
        </a:xfrm>
      </p:grpSpPr>
      <p:pic>
        <p:nvPicPr>
          <p:cNvPr id="15" name="Image 14" descr=" A - PowerPoint Intro Blanche 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8" name="Title 1"/>
          <p:cNvSpPr>
            <a:spLocks noGrp="1"/>
          </p:cNvSpPr>
          <p:nvPr>
            <p:ph type="ctrTitle" hasCustomPrompt="1"/>
          </p:nvPr>
        </p:nvSpPr>
        <p:spPr>
          <a:xfrm>
            <a:off x="227014" y="1828170"/>
            <a:ext cx="8673872" cy="553998"/>
          </a:xfrm>
          <a:prstGeom prst="rect">
            <a:avLst/>
          </a:prstGeom>
        </p:spPr>
        <p:txBody>
          <a:bodyPr lIns="0" tIns="0" rIns="0" bIns="0" anchor="ctr" anchorCtr="0">
            <a:noAutofit/>
          </a:bodyPr>
          <a:lstStyle>
            <a:lvl1pPr marL="0" indent="0" algn="l">
              <a:buFont typeface="Arial"/>
              <a:buNone/>
              <a:defRPr sz="3600" b="0" i="0">
                <a:solidFill>
                  <a:schemeClr val="tx1"/>
                </a:solidFill>
                <a:latin typeface="Verdana"/>
                <a:cs typeface="Verdana"/>
              </a:defRPr>
            </a:lvl1pPr>
          </a:lstStyle>
          <a:p>
            <a:r>
              <a:rPr lang="en-US" dirty="0" smtClean="0"/>
              <a:t>Presentation Title</a:t>
            </a:r>
            <a:endParaRPr lang="en-US" dirty="0"/>
          </a:p>
        </p:txBody>
      </p:sp>
      <p:sp>
        <p:nvSpPr>
          <p:cNvPr id="9" name="Subtitle 2"/>
          <p:cNvSpPr>
            <a:spLocks noGrp="1"/>
          </p:cNvSpPr>
          <p:nvPr>
            <p:ph type="subTitle" idx="1" hasCustomPrompt="1"/>
          </p:nvPr>
        </p:nvSpPr>
        <p:spPr>
          <a:xfrm>
            <a:off x="252415" y="2529258"/>
            <a:ext cx="8673872" cy="215444"/>
          </a:xfrm>
          <a:prstGeom prst="rect">
            <a:avLst/>
          </a:prstGeom>
        </p:spPr>
        <p:txBody>
          <a:bodyPr lIns="0" tIns="0" rIns="0" bIns="0">
            <a:noAutofit/>
          </a:bodyPr>
          <a:lstStyle>
            <a:lvl1pPr marL="0" indent="0" algn="l">
              <a:buNone/>
              <a:defRPr sz="1400" b="0" i="0" baseline="0">
                <a:solidFill>
                  <a:schemeClr val="accent2"/>
                </a:solidFill>
                <a:latin typeface="Verdana"/>
                <a:cs typeface="Verdana"/>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smtClean="0"/>
              <a:t>Click to Edit Optional Subtitle</a:t>
            </a:r>
            <a:endParaRPr lang="en-US" dirty="0"/>
          </a:p>
        </p:txBody>
      </p:sp>
      <p:sp>
        <p:nvSpPr>
          <p:cNvPr id="12" name="Rectangle 11"/>
          <p:cNvSpPr/>
          <p:nvPr userDrawn="1"/>
        </p:nvSpPr>
        <p:spPr>
          <a:xfrm>
            <a:off x="-1" y="3859213"/>
            <a:ext cx="9135879" cy="652462"/>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Rectangle 12"/>
          <p:cNvSpPr/>
          <p:nvPr userDrawn="1"/>
        </p:nvSpPr>
        <p:spPr>
          <a:xfrm>
            <a:off x="-1" y="4097338"/>
            <a:ext cx="9135879" cy="414337"/>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6" name="Image 15"/>
          <p:cNvPicPr>
            <a:picLocks noChangeAspect="1"/>
          </p:cNvPicPr>
          <p:nvPr userDrawn="1"/>
        </p:nvPicPr>
        <p:blipFill>
          <a:blip r:embed="rId3"/>
          <a:stretch>
            <a:fillRect/>
          </a:stretch>
        </p:blipFill>
        <p:spPr>
          <a:xfrm>
            <a:off x="8492066" y="4643967"/>
            <a:ext cx="393700" cy="381000"/>
          </a:xfrm>
          <a:prstGeom prst="rect">
            <a:avLst/>
          </a:prstGeom>
        </p:spPr>
      </p:pic>
      <p:sp>
        <p:nvSpPr>
          <p:cNvPr id="17" name="ZoneTexte 16"/>
          <p:cNvSpPr txBox="1"/>
          <p:nvPr userDrawn="1"/>
        </p:nvSpPr>
        <p:spPr>
          <a:xfrm>
            <a:off x="169327" y="4728637"/>
            <a:ext cx="31242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smtClean="0">
                <a:ln>
                  <a:noFill/>
                </a:ln>
                <a:solidFill>
                  <a:srgbClr val="000000"/>
                </a:solidFill>
                <a:effectLst/>
                <a:uLnTx/>
                <a:uFillTx/>
                <a:latin typeface="Verdana"/>
                <a:ea typeface="+mn-ea"/>
                <a:cs typeface="Verdana"/>
              </a:rPr>
              <a:t>Auteur - Date</a:t>
            </a:r>
            <a:endParaRPr kumimoji="0" lang="fr-FR" sz="700" b="0" i="0" u="none" strike="noStrike" kern="1200" cap="none" spc="0" normalizeH="0" baseline="0" noProof="0" dirty="0">
              <a:ln>
                <a:noFill/>
              </a:ln>
              <a:solidFill>
                <a:srgbClr val="000000"/>
              </a:solidFill>
              <a:effectLst/>
              <a:uLnTx/>
              <a:uFillTx/>
              <a:latin typeface="Verdana"/>
              <a:ea typeface="+mn-ea"/>
              <a:cs typeface="Verdana"/>
            </a:endParaRPr>
          </a:p>
        </p:txBody>
      </p:sp>
      <p:pic>
        <p:nvPicPr>
          <p:cNvPr id="18" name="Image 17"/>
          <p:cNvPicPr>
            <a:picLocks noChangeAspect="1"/>
          </p:cNvPicPr>
          <p:nvPr userDrawn="1"/>
        </p:nvPicPr>
        <p:blipFill>
          <a:blip r:embed="rId4"/>
          <a:stretch>
            <a:fillRect/>
          </a:stretch>
        </p:blipFill>
        <p:spPr>
          <a:xfrm>
            <a:off x="4724406" y="4702705"/>
            <a:ext cx="3632200" cy="190500"/>
          </a:xfrm>
          <a:prstGeom prst="rect">
            <a:avLst/>
          </a:prstGeom>
        </p:spPr>
      </p:pic>
      <p:sp>
        <p:nvSpPr>
          <p:cNvPr id="20" name="ZoneTexte 19"/>
          <p:cNvSpPr txBox="1"/>
          <p:nvPr userDrawn="1"/>
        </p:nvSpPr>
        <p:spPr>
          <a:xfrm>
            <a:off x="8826423" y="4721308"/>
            <a:ext cx="427568"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0C1694-9101-9A45-A428-FD842B6D6CA4}" type="slidenum">
              <a:rPr kumimoji="0" lang="fr-FR" sz="700" b="0" i="0" u="none" strike="noStrike" kern="1200" cap="none" spc="0" normalizeH="0" baseline="0" noProof="0" smtClean="0">
                <a:ln>
                  <a:noFill/>
                </a:ln>
                <a:solidFill>
                  <a:srgbClr val="95ACBA"/>
                </a:solidFill>
                <a:effectLst/>
                <a:uLnTx/>
                <a:uFillTx/>
                <a:latin typeface="Verdana Bold"/>
                <a:ea typeface="+mn-ea"/>
                <a:cs typeface="Verdana Bold"/>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fr-FR" sz="700" b="0" i="0" u="none" strike="noStrike" kern="1200" cap="none" spc="0" normalizeH="0" baseline="0" noProof="0" dirty="0">
              <a:ln>
                <a:noFill/>
              </a:ln>
              <a:solidFill>
                <a:srgbClr val="95ACBA"/>
              </a:solidFill>
              <a:effectLst/>
              <a:uLnTx/>
              <a:uFillTx/>
              <a:latin typeface="Verdana Bold"/>
              <a:ea typeface="+mn-ea"/>
              <a:cs typeface="Verdana Bold"/>
            </a:endParaRPr>
          </a:p>
        </p:txBody>
      </p:sp>
    </p:spTree>
    <p:extLst>
      <p:ext uri="{BB962C8B-B14F-4D97-AF65-F5344CB8AC3E}">
        <p14:creationId xmlns:p14="http://schemas.microsoft.com/office/powerpoint/2010/main" val="796413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pic>
        <p:nvPicPr>
          <p:cNvPr id="3" name="Image 2" descr=" I - PowerPoint Fin.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12" name="Rectangle 11"/>
          <p:cNvSpPr/>
          <p:nvPr userDrawn="1"/>
        </p:nvSpPr>
        <p:spPr>
          <a:xfrm>
            <a:off x="-1" y="3859213"/>
            <a:ext cx="9135879" cy="652462"/>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Rectangle 12"/>
          <p:cNvSpPr/>
          <p:nvPr userDrawn="1"/>
        </p:nvSpPr>
        <p:spPr>
          <a:xfrm>
            <a:off x="-1" y="4097338"/>
            <a:ext cx="9135879" cy="414337"/>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ZoneTexte 20"/>
          <p:cNvSpPr txBox="1"/>
          <p:nvPr userDrawn="1"/>
        </p:nvSpPr>
        <p:spPr>
          <a:xfrm>
            <a:off x="8826423" y="4721308"/>
            <a:ext cx="427568"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0C1694-9101-9A45-A428-FD842B6D6CA4}" type="slidenum">
              <a:rPr kumimoji="0" lang="fr-FR" sz="700" b="0" i="0" u="none" strike="noStrike" kern="1200" cap="none" spc="0" normalizeH="0" baseline="0" noProof="0" smtClean="0">
                <a:ln>
                  <a:noFill/>
                </a:ln>
                <a:solidFill>
                  <a:srgbClr val="95ACBA"/>
                </a:solidFill>
                <a:effectLst/>
                <a:uLnTx/>
                <a:uFillTx/>
                <a:latin typeface="Verdana Bold"/>
                <a:ea typeface="+mn-ea"/>
                <a:cs typeface="Verdana Bold"/>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fr-FR" sz="700" b="0" i="0" u="none" strike="noStrike" kern="1200" cap="none" spc="0" normalizeH="0" baseline="0" noProof="0" dirty="0">
              <a:ln>
                <a:noFill/>
              </a:ln>
              <a:solidFill>
                <a:srgbClr val="95ACBA"/>
              </a:solidFill>
              <a:effectLst/>
              <a:uLnTx/>
              <a:uFillTx/>
              <a:latin typeface="Verdana Bold"/>
              <a:ea typeface="+mn-ea"/>
              <a:cs typeface="Verdana Bold"/>
            </a:endParaRPr>
          </a:p>
        </p:txBody>
      </p:sp>
      <p:sp>
        <p:nvSpPr>
          <p:cNvPr id="9" name="ZoneTexte 8"/>
          <p:cNvSpPr txBox="1"/>
          <p:nvPr userDrawn="1"/>
        </p:nvSpPr>
        <p:spPr>
          <a:xfrm>
            <a:off x="4660240" y="4804594"/>
            <a:ext cx="3338297" cy="207749"/>
          </a:xfrm>
          <a:prstGeom prst="rect">
            <a:avLst/>
          </a:prstGeom>
          <a:noFill/>
        </p:spPr>
        <p:txBody>
          <a:bodyPr wrap="square" rtlCol="0">
            <a:spAutoFit/>
          </a:bodyPr>
          <a:lstStyle/>
          <a:p>
            <a:pPr algn="ctr" rtl="0"/>
            <a:r>
              <a:rPr lang="fr-FR" sz="750" b="0" i="1" u="none" strike="noStrike" kern="1200" spc="400" baseline="0" dirty="0" smtClean="0">
                <a:solidFill>
                  <a:schemeClr val="tx1"/>
                </a:solidFill>
                <a:latin typeface="Gill Sans MT"/>
                <a:ea typeface="+mn-ea"/>
                <a:cs typeface="Gill Sans MT"/>
              </a:rPr>
              <a:t>THE EUROPEAN NEUTRON SOURCE</a:t>
            </a:r>
          </a:p>
        </p:txBody>
      </p:sp>
      <p:pic>
        <p:nvPicPr>
          <p:cNvPr id="10"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432" y="1955799"/>
            <a:ext cx="1128250" cy="981275"/>
          </a:xfrm>
          <a:prstGeom prst="rect">
            <a:avLst/>
          </a:prstGeom>
        </p:spPr>
      </p:pic>
      <p:sp>
        <p:nvSpPr>
          <p:cNvPr id="11" name="ZoneTexte 10"/>
          <p:cNvSpPr txBox="1"/>
          <p:nvPr userDrawn="1"/>
        </p:nvSpPr>
        <p:spPr>
          <a:xfrm>
            <a:off x="1492250" y="2331020"/>
            <a:ext cx="2679700" cy="215444"/>
          </a:xfrm>
          <a:prstGeom prst="rect">
            <a:avLst/>
          </a:prstGeom>
          <a:noFill/>
        </p:spPr>
        <p:txBody>
          <a:bodyPr wrap="square" rtlCol="0">
            <a:spAutoFit/>
          </a:bodyPr>
          <a:lstStyle/>
          <a:p>
            <a:pPr algn="l" rtl="0"/>
            <a:r>
              <a:rPr lang="fr-FR" sz="800" b="0" i="1" u="none" strike="noStrike" kern="1200" spc="400" baseline="0" dirty="0" smtClean="0">
                <a:solidFill>
                  <a:schemeClr val="bg1">
                    <a:lumMod val="95000"/>
                  </a:schemeClr>
                </a:solidFill>
                <a:latin typeface="Gill Sans MT"/>
                <a:ea typeface="+mn-ea"/>
                <a:cs typeface="Gill Sans MT"/>
              </a:rPr>
              <a:t>INSTITUT LAUE LANGEVIN</a:t>
            </a:r>
          </a:p>
        </p:txBody>
      </p:sp>
      <p:sp>
        <p:nvSpPr>
          <p:cNvPr id="15" name="Espace réservé de la date 3"/>
          <p:cNvSpPr>
            <a:spLocks noGrp="1"/>
          </p:cNvSpPr>
          <p:nvPr>
            <p:ph type="dt" sz="half" idx="2"/>
          </p:nvPr>
        </p:nvSpPr>
        <p:spPr>
          <a:xfrm>
            <a:off x="115306" y="4767263"/>
            <a:ext cx="1176083"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E168DFB-E73D-4817-870F-46770F77764C}" type="datetime1">
              <a:rPr lang="fr-FR" smtClean="0"/>
              <a:t>10/09/2021</a:t>
            </a:fld>
            <a:endParaRPr lang="fr-FR"/>
          </a:p>
        </p:txBody>
      </p:sp>
      <p:sp>
        <p:nvSpPr>
          <p:cNvPr id="17" name="Espace réservé du pied de page 4"/>
          <p:cNvSpPr>
            <a:spLocks noGrp="1"/>
          </p:cNvSpPr>
          <p:nvPr>
            <p:ph type="ftr" sz="quarter" idx="3"/>
          </p:nvPr>
        </p:nvSpPr>
        <p:spPr>
          <a:xfrm>
            <a:off x="1376618"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pic>
        <p:nvPicPr>
          <p:cNvPr id="18" name="Imag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2364" y="4580099"/>
            <a:ext cx="500742" cy="435512"/>
          </a:xfrm>
          <a:prstGeom prst="rect">
            <a:avLst/>
          </a:prstGeom>
        </p:spPr>
      </p:pic>
    </p:spTree>
    <p:extLst>
      <p:ext uri="{BB962C8B-B14F-4D97-AF65-F5344CB8AC3E}">
        <p14:creationId xmlns:p14="http://schemas.microsoft.com/office/powerpoint/2010/main" val="667414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 signatu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505325"/>
          </a:xfrm>
          <a:prstGeom prst="rect">
            <a:avLst/>
          </a:prstGeom>
        </p:spPr>
      </p:pic>
      <p:sp>
        <p:nvSpPr>
          <p:cNvPr id="9" name="Subtitle 2"/>
          <p:cNvSpPr>
            <a:spLocks noGrp="1"/>
          </p:cNvSpPr>
          <p:nvPr>
            <p:ph type="subTitle" idx="1" hasCustomPrompt="1"/>
          </p:nvPr>
        </p:nvSpPr>
        <p:spPr>
          <a:xfrm>
            <a:off x="252415" y="3322360"/>
            <a:ext cx="8673872" cy="215444"/>
          </a:xfrm>
          <a:prstGeom prst="rect">
            <a:avLst/>
          </a:prstGeom>
        </p:spPr>
        <p:txBody>
          <a:bodyPr lIns="0" tIns="0" rIns="0" bIns="0">
            <a:noAutofit/>
          </a:bodyPr>
          <a:lstStyle>
            <a:lvl1pPr marL="0" indent="0" algn="l">
              <a:buNone/>
              <a:defRPr sz="1400" b="0" i="0" baseline="0">
                <a:solidFill>
                  <a:schemeClr val="accent2"/>
                </a:solidFill>
                <a:latin typeface="Verdana"/>
                <a:cs typeface="Verdana"/>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smtClean="0"/>
              <a:t>Click to Edit Optional Subtitle</a:t>
            </a:r>
            <a:endParaRPr lang="en-US" dirty="0"/>
          </a:p>
        </p:txBody>
      </p:sp>
      <p:sp>
        <p:nvSpPr>
          <p:cNvPr id="4" name="ZoneTexte 3"/>
          <p:cNvSpPr txBox="1"/>
          <p:nvPr userDrawn="1"/>
        </p:nvSpPr>
        <p:spPr>
          <a:xfrm>
            <a:off x="-482732" y="51455"/>
            <a:ext cx="3797300" cy="223138"/>
          </a:xfrm>
          <a:prstGeom prst="rect">
            <a:avLst/>
          </a:prstGeom>
          <a:noFill/>
        </p:spPr>
        <p:txBody>
          <a:bodyPr wrap="square" rtlCol="0">
            <a:spAutoFit/>
          </a:bodyPr>
          <a:lstStyle/>
          <a:p>
            <a:pPr algn="ctr" rtl="0"/>
            <a:r>
              <a:rPr lang="fr-FR" sz="850" b="0" i="1" u="none" strike="noStrike" kern="1200" spc="400" baseline="0" dirty="0" smtClean="0">
                <a:solidFill>
                  <a:schemeClr val="tx1"/>
                </a:solidFill>
                <a:latin typeface="Gill Sans MT"/>
                <a:ea typeface="+mn-ea"/>
                <a:cs typeface="Gill Sans MT"/>
              </a:rPr>
              <a:t>INSTITUT LAUE LANGEVIN</a:t>
            </a:r>
          </a:p>
        </p:txBody>
      </p:sp>
      <p:sp>
        <p:nvSpPr>
          <p:cNvPr id="5" name="Espace réservé du texte 2"/>
          <p:cNvSpPr>
            <a:spLocks noGrp="1"/>
          </p:cNvSpPr>
          <p:nvPr>
            <p:ph type="body" sz="quarter" idx="18" hasCustomPrompt="1"/>
          </p:nvPr>
        </p:nvSpPr>
        <p:spPr>
          <a:xfrm>
            <a:off x="0" y="1726163"/>
            <a:ext cx="9144000" cy="1343607"/>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7" name="Espace réservé de la date 3"/>
          <p:cNvSpPr>
            <a:spLocks noGrp="1"/>
          </p:cNvSpPr>
          <p:nvPr>
            <p:ph type="dt" sz="half" idx="2"/>
          </p:nvPr>
        </p:nvSpPr>
        <p:spPr>
          <a:xfrm>
            <a:off x="115306" y="4767263"/>
            <a:ext cx="1176083"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A20BF49-95A3-4D3E-AF0E-9789885A4A4D}" type="datetime1">
              <a:rPr lang="fr-FR" smtClean="0"/>
              <a:t>10/09/2021</a:t>
            </a:fld>
            <a:endParaRPr lang="fr-FR"/>
          </a:p>
        </p:txBody>
      </p:sp>
      <p:sp>
        <p:nvSpPr>
          <p:cNvPr id="8" name="Espace réservé du pied de page 4"/>
          <p:cNvSpPr>
            <a:spLocks noGrp="1"/>
          </p:cNvSpPr>
          <p:nvPr>
            <p:ph type="ftr" sz="quarter" idx="3"/>
          </p:nvPr>
        </p:nvSpPr>
        <p:spPr>
          <a:xfrm>
            <a:off x="1376618"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Tree>
    <p:extLst>
      <p:ext uri="{BB962C8B-B14F-4D97-AF65-F5344CB8AC3E}">
        <p14:creationId xmlns:p14="http://schemas.microsoft.com/office/powerpoint/2010/main" val="275238837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 signatu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505325"/>
          </a:xfrm>
          <a:prstGeom prst="rect">
            <a:avLst/>
          </a:prstGeom>
        </p:spPr>
      </p:pic>
      <p:sp>
        <p:nvSpPr>
          <p:cNvPr id="9" name="Subtitle 2"/>
          <p:cNvSpPr>
            <a:spLocks noGrp="1"/>
          </p:cNvSpPr>
          <p:nvPr>
            <p:ph type="subTitle" idx="1" hasCustomPrompt="1"/>
          </p:nvPr>
        </p:nvSpPr>
        <p:spPr>
          <a:xfrm>
            <a:off x="252415" y="3322360"/>
            <a:ext cx="8673872" cy="215444"/>
          </a:xfrm>
          <a:prstGeom prst="rect">
            <a:avLst/>
          </a:prstGeom>
        </p:spPr>
        <p:txBody>
          <a:bodyPr lIns="0" tIns="0" rIns="0" bIns="0">
            <a:noAutofit/>
          </a:bodyPr>
          <a:lstStyle>
            <a:lvl1pPr marL="0" indent="0" algn="l">
              <a:buNone/>
              <a:defRPr sz="1400" b="0" i="0" baseline="0">
                <a:solidFill>
                  <a:schemeClr val="accent2"/>
                </a:solidFill>
                <a:latin typeface="Verdana"/>
                <a:cs typeface="Verdana"/>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smtClean="0"/>
              <a:t>Click to Edit Optional Subtitle</a:t>
            </a:r>
            <a:endParaRPr lang="en-US" dirty="0"/>
          </a:p>
        </p:txBody>
      </p:sp>
      <p:sp>
        <p:nvSpPr>
          <p:cNvPr id="4" name="ZoneTexte 3"/>
          <p:cNvSpPr txBox="1"/>
          <p:nvPr userDrawn="1"/>
        </p:nvSpPr>
        <p:spPr>
          <a:xfrm>
            <a:off x="-482732" y="51455"/>
            <a:ext cx="3797300" cy="223138"/>
          </a:xfrm>
          <a:prstGeom prst="rect">
            <a:avLst/>
          </a:prstGeom>
          <a:noFill/>
        </p:spPr>
        <p:txBody>
          <a:bodyPr wrap="square" rtlCol="0">
            <a:spAutoFit/>
          </a:bodyPr>
          <a:lstStyle/>
          <a:p>
            <a:pPr algn="ctr" rtl="0"/>
            <a:r>
              <a:rPr lang="fr-FR" sz="850" b="0" i="1" u="none" strike="noStrike" kern="1200" spc="400" baseline="0" dirty="0" smtClean="0">
                <a:solidFill>
                  <a:schemeClr val="tx1"/>
                </a:solidFill>
                <a:latin typeface="Gill Sans MT"/>
                <a:ea typeface="+mn-ea"/>
                <a:cs typeface="Gill Sans MT"/>
              </a:rPr>
              <a:t>INSTITUT LAUE LANGEVIN</a:t>
            </a:r>
          </a:p>
        </p:txBody>
      </p:sp>
      <p:sp>
        <p:nvSpPr>
          <p:cNvPr id="5" name="Espace réservé du texte 2"/>
          <p:cNvSpPr>
            <a:spLocks noGrp="1"/>
          </p:cNvSpPr>
          <p:nvPr>
            <p:ph type="body" sz="quarter" idx="18" hasCustomPrompt="1"/>
          </p:nvPr>
        </p:nvSpPr>
        <p:spPr>
          <a:xfrm>
            <a:off x="0" y="1726163"/>
            <a:ext cx="9144000" cy="1343607"/>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7" name="Espace réservé de la date 3"/>
          <p:cNvSpPr>
            <a:spLocks noGrp="1"/>
          </p:cNvSpPr>
          <p:nvPr>
            <p:ph type="dt" sz="half" idx="2"/>
          </p:nvPr>
        </p:nvSpPr>
        <p:spPr>
          <a:xfrm>
            <a:off x="115306" y="4767263"/>
            <a:ext cx="1176083"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A20BF49-95A3-4D3E-AF0E-9789885A4A4D}" type="datetime1">
              <a:rPr lang="fr-FR" smtClean="0"/>
              <a:t>10/09/2021</a:t>
            </a:fld>
            <a:endParaRPr lang="fr-FR"/>
          </a:p>
        </p:txBody>
      </p:sp>
      <p:sp>
        <p:nvSpPr>
          <p:cNvPr id="8" name="Espace réservé du pied de page 4"/>
          <p:cNvSpPr>
            <a:spLocks noGrp="1"/>
          </p:cNvSpPr>
          <p:nvPr>
            <p:ph type="ftr" sz="quarter" idx="3"/>
          </p:nvPr>
        </p:nvSpPr>
        <p:spPr>
          <a:xfrm>
            <a:off x="1376618"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Tree>
    <p:extLst>
      <p:ext uri="{BB962C8B-B14F-4D97-AF65-F5344CB8AC3E}">
        <p14:creationId xmlns:p14="http://schemas.microsoft.com/office/powerpoint/2010/main" val="275238837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tandard layout + signature">
    <p:spTree>
      <p:nvGrpSpPr>
        <p:cNvPr id="1" name=""/>
        <p:cNvGrpSpPr/>
        <p:nvPr/>
      </p:nvGrpSpPr>
      <p:grpSpPr>
        <a:xfrm>
          <a:off x="0" y="0"/>
          <a:ext cx="0" cy="0"/>
          <a:chOff x="0" y="0"/>
          <a:chExt cx="0" cy="0"/>
        </a:xfrm>
      </p:grpSpPr>
      <p:sp>
        <p:nvSpPr>
          <p:cNvPr id="10" name="ZoneTexte 9"/>
          <p:cNvSpPr txBox="1"/>
          <p:nvPr userDrawn="1"/>
        </p:nvSpPr>
        <p:spPr>
          <a:xfrm>
            <a:off x="169327" y="4728637"/>
            <a:ext cx="31242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smtClean="0">
                <a:ln>
                  <a:noFill/>
                </a:ln>
                <a:solidFill>
                  <a:srgbClr val="000000"/>
                </a:solidFill>
                <a:effectLst/>
                <a:uLnTx/>
                <a:uFillTx/>
                <a:latin typeface="Verdana"/>
                <a:ea typeface="+mn-ea"/>
                <a:cs typeface="Verdana"/>
              </a:rPr>
              <a:t>Auteur - Date</a:t>
            </a:r>
            <a:endParaRPr kumimoji="0" lang="fr-FR" sz="700" b="0" i="0" u="none" strike="noStrike" kern="1200" cap="none" spc="0" normalizeH="0" baseline="0" noProof="0" dirty="0">
              <a:ln>
                <a:noFill/>
              </a:ln>
              <a:solidFill>
                <a:srgbClr val="000000"/>
              </a:solidFill>
              <a:effectLst/>
              <a:uLnTx/>
              <a:uFillTx/>
              <a:latin typeface="Verdana"/>
              <a:ea typeface="+mn-ea"/>
              <a:cs typeface="Verdana"/>
            </a:endParaRPr>
          </a:p>
        </p:txBody>
      </p:sp>
      <p:sp>
        <p:nvSpPr>
          <p:cNvPr id="11" name="Espace réservé du contenu 7"/>
          <p:cNvSpPr>
            <a:spLocks noGrp="1"/>
          </p:cNvSpPr>
          <p:nvPr>
            <p:ph sz="quarter" idx="17" hasCustomPrompt="1"/>
          </p:nvPr>
        </p:nvSpPr>
        <p:spPr>
          <a:xfrm>
            <a:off x="162629" y="1277377"/>
            <a:ext cx="8727371" cy="3234298"/>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4" name="Espace réservé du texte 2"/>
          <p:cNvSpPr>
            <a:spLocks noGrp="1"/>
          </p:cNvSpPr>
          <p:nvPr>
            <p:ph type="body" sz="quarter" idx="18" hasCustomPrompt="1"/>
          </p:nvPr>
        </p:nvSpPr>
        <p:spPr>
          <a:xfrm>
            <a:off x="153492" y="154378"/>
            <a:ext cx="8727371"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5" name="Espace réservé du texte 8"/>
          <p:cNvSpPr>
            <a:spLocks noGrp="1"/>
          </p:cNvSpPr>
          <p:nvPr>
            <p:ph type="body" sz="quarter" idx="20" hasCustomPrompt="1"/>
          </p:nvPr>
        </p:nvSpPr>
        <p:spPr>
          <a:xfrm>
            <a:off x="160190" y="685234"/>
            <a:ext cx="8720673"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Tree>
    <p:extLst>
      <p:ext uri="{BB962C8B-B14F-4D97-AF65-F5344CB8AC3E}">
        <p14:creationId xmlns:p14="http://schemas.microsoft.com/office/powerpoint/2010/main" val="1963727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End">
    <p:spTree>
      <p:nvGrpSpPr>
        <p:cNvPr id="1" name=""/>
        <p:cNvGrpSpPr/>
        <p:nvPr/>
      </p:nvGrpSpPr>
      <p:grpSpPr>
        <a:xfrm>
          <a:off x="0" y="0"/>
          <a:ext cx="0" cy="0"/>
          <a:chOff x="0" y="0"/>
          <a:chExt cx="0" cy="0"/>
        </a:xfrm>
      </p:grpSpPr>
      <p:pic>
        <p:nvPicPr>
          <p:cNvPr id="3" name="Image 2" descr=" I - PowerPoint Fin.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12" name="Rectangle 11"/>
          <p:cNvSpPr/>
          <p:nvPr userDrawn="1"/>
        </p:nvSpPr>
        <p:spPr>
          <a:xfrm>
            <a:off x="-1" y="3859213"/>
            <a:ext cx="9135879" cy="652462"/>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Rectangle 12"/>
          <p:cNvSpPr/>
          <p:nvPr userDrawn="1"/>
        </p:nvSpPr>
        <p:spPr>
          <a:xfrm>
            <a:off x="-1" y="4097338"/>
            <a:ext cx="9135879" cy="414337"/>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ZoneTexte 20"/>
          <p:cNvSpPr txBox="1"/>
          <p:nvPr userDrawn="1"/>
        </p:nvSpPr>
        <p:spPr>
          <a:xfrm>
            <a:off x="8826423" y="4721308"/>
            <a:ext cx="427568"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0C1694-9101-9A45-A428-FD842B6D6CA4}" type="slidenum">
              <a:rPr kumimoji="0" lang="fr-FR" sz="700" b="0" i="0" u="none" strike="noStrike" kern="1200" cap="none" spc="0" normalizeH="0" baseline="0" noProof="0" smtClean="0">
                <a:ln>
                  <a:noFill/>
                </a:ln>
                <a:solidFill>
                  <a:srgbClr val="95ACBA"/>
                </a:solidFill>
                <a:effectLst/>
                <a:uLnTx/>
                <a:uFillTx/>
                <a:latin typeface="Verdana Bold"/>
                <a:ea typeface="+mn-ea"/>
                <a:cs typeface="Verdana Bold"/>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fr-FR" sz="700" b="0" i="0" u="none" strike="noStrike" kern="1200" cap="none" spc="0" normalizeH="0" baseline="0" noProof="0" dirty="0">
              <a:ln>
                <a:noFill/>
              </a:ln>
              <a:solidFill>
                <a:srgbClr val="95ACBA"/>
              </a:solidFill>
              <a:effectLst/>
              <a:uLnTx/>
              <a:uFillTx/>
              <a:latin typeface="Verdana Bold"/>
              <a:ea typeface="+mn-ea"/>
              <a:cs typeface="Verdana Bold"/>
            </a:endParaRPr>
          </a:p>
        </p:txBody>
      </p:sp>
      <p:sp>
        <p:nvSpPr>
          <p:cNvPr id="9" name="ZoneTexte 8"/>
          <p:cNvSpPr txBox="1"/>
          <p:nvPr userDrawn="1"/>
        </p:nvSpPr>
        <p:spPr>
          <a:xfrm>
            <a:off x="4660240" y="4804594"/>
            <a:ext cx="3338297" cy="207749"/>
          </a:xfrm>
          <a:prstGeom prst="rect">
            <a:avLst/>
          </a:prstGeom>
          <a:noFill/>
        </p:spPr>
        <p:txBody>
          <a:bodyPr wrap="square" rtlCol="0">
            <a:spAutoFit/>
          </a:bodyPr>
          <a:lstStyle/>
          <a:p>
            <a:pPr algn="ctr" rtl="0"/>
            <a:r>
              <a:rPr lang="fr-FR" sz="750" b="0" i="1" u="none" strike="noStrike" kern="1200" spc="400" baseline="0" dirty="0" smtClean="0">
                <a:solidFill>
                  <a:schemeClr val="tx1"/>
                </a:solidFill>
                <a:latin typeface="Gill Sans MT"/>
                <a:ea typeface="+mn-ea"/>
                <a:cs typeface="Gill Sans MT"/>
              </a:rPr>
              <a:t>THE EUROPEAN NEUTRON SOURCE</a:t>
            </a:r>
          </a:p>
        </p:txBody>
      </p:sp>
      <p:pic>
        <p:nvPicPr>
          <p:cNvPr id="10"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432" y="1955799"/>
            <a:ext cx="1128250" cy="981275"/>
          </a:xfrm>
          <a:prstGeom prst="rect">
            <a:avLst/>
          </a:prstGeom>
        </p:spPr>
      </p:pic>
      <p:sp>
        <p:nvSpPr>
          <p:cNvPr id="11" name="ZoneTexte 10"/>
          <p:cNvSpPr txBox="1"/>
          <p:nvPr userDrawn="1"/>
        </p:nvSpPr>
        <p:spPr>
          <a:xfrm>
            <a:off x="1492250" y="2331020"/>
            <a:ext cx="2679700" cy="215444"/>
          </a:xfrm>
          <a:prstGeom prst="rect">
            <a:avLst/>
          </a:prstGeom>
          <a:noFill/>
        </p:spPr>
        <p:txBody>
          <a:bodyPr wrap="square" rtlCol="0">
            <a:spAutoFit/>
          </a:bodyPr>
          <a:lstStyle/>
          <a:p>
            <a:pPr algn="l" rtl="0"/>
            <a:r>
              <a:rPr lang="fr-FR" sz="800" b="0" i="1" u="none" strike="noStrike" kern="1200" spc="400" baseline="0" dirty="0" smtClean="0">
                <a:solidFill>
                  <a:schemeClr val="bg1">
                    <a:lumMod val="95000"/>
                  </a:schemeClr>
                </a:solidFill>
                <a:latin typeface="Gill Sans MT"/>
                <a:ea typeface="+mn-ea"/>
                <a:cs typeface="Gill Sans MT"/>
              </a:rPr>
              <a:t>INSTITUT LAUE LANGEVIN</a:t>
            </a:r>
          </a:p>
        </p:txBody>
      </p:sp>
      <p:sp>
        <p:nvSpPr>
          <p:cNvPr id="15" name="Espace réservé de la date 3"/>
          <p:cNvSpPr>
            <a:spLocks noGrp="1"/>
          </p:cNvSpPr>
          <p:nvPr>
            <p:ph type="dt" sz="half" idx="2"/>
          </p:nvPr>
        </p:nvSpPr>
        <p:spPr>
          <a:xfrm>
            <a:off x="115306" y="4767263"/>
            <a:ext cx="1176083"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E168DFB-E73D-4817-870F-46770F77764C}" type="datetime1">
              <a:rPr lang="fr-FR" smtClean="0"/>
              <a:t>10/09/2021</a:t>
            </a:fld>
            <a:endParaRPr lang="fr-FR"/>
          </a:p>
        </p:txBody>
      </p:sp>
      <p:sp>
        <p:nvSpPr>
          <p:cNvPr id="17" name="Espace réservé du pied de page 4"/>
          <p:cNvSpPr>
            <a:spLocks noGrp="1"/>
          </p:cNvSpPr>
          <p:nvPr>
            <p:ph type="ftr" sz="quarter" idx="3"/>
          </p:nvPr>
        </p:nvSpPr>
        <p:spPr>
          <a:xfrm>
            <a:off x="1376618"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pic>
        <p:nvPicPr>
          <p:cNvPr id="18" name="Imag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2364" y="4580099"/>
            <a:ext cx="500742" cy="435512"/>
          </a:xfrm>
          <a:prstGeom prst="rect">
            <a:avLst/>
          </a:prstGeom>
        </p:spPr>
      </p:pic>
    </p:spTree>
    <p:extLst>
      <p:ext uri="{BB962C8B-B14F-4D97-AF65-F5344CB8AC3E}">
        <p14:creationId xmlns:p14="http://schemas.microsoft.com/office/powerpoint/2010/main" val="66741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with callout + signature">
    <p:spTree>
      <p:nvGrpSpPr>
        <p:cNvPr id="1" name=""/>
        <p:cNvGrpSpPr/>
        <p:nvPr/>
      </p:nvGrpSpPr>
      <p:grpSpPr>
        <a:xfrm>
          <a:off x="0" y="0"/>
          <a:ext cx="0" cy="0"/>
          <a:chOff x="0" y="0"/>
          <a:chExt cx="0" cy="0"/>
        </a:xfrm>
      </p:grpSpPr>
      <p:sp>
        <p:nvSpPr>
          <p:cNvPr id="7" name="Espace réservé du contenu 7"/>
          <p:cNvSpPr>
            <a:spLocks noGrp="1"/>
          </p:cNvSpPr>
          <p:nvPr>
            <p:ph sz="quarter" idx="11" hasCustomPrompt="1"/>
          </p:nvPr>
        </p:nvSpPr>
        <p:spPr>
          <a:xfrm>
            <a:off x="4580021" y="1346171"/>
            <a:ext cx="4209472" cy="3153640"/>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8" name="Espace réservé du contenu 7"/>
          <p:cNvSpPr>
            <a:spLocks noGrp="1"/>
          </p:cNvSpPr>
          <p:nvPr>
            <p:ph sz="quarter" idx="17" hasCustomPrompt="1"/>
          </p:nvPr>
        </p:nvSpPr>
        <p:spPr>
          <a:xfrm>
            <a:off x="169327" y="1346170"/>
            <a:ext cx="4317999" cy="3241871"/>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Master </a:t>
            </a:r>
            <a:r>
              <a:rPr lang="fr-FR" dirty="0" err="1" smtClean="0"/>
              <a:t>text</a:t>
            </a:r>
            <a:r>
              <a:rPr lang="fr-FR" dirty="0" smtClean="0"/>
              <a:t> styles</a:t>
            </a:r>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13" name="Espace réservé du texte 8"/>
          <p:cNvSpPr>
            <a:spLocks noGrp="1"/>
          </p:cNvSpPr>
          <p:nvPr>
            <p:ph type="body" sz="quarter" idx="20" hasCustomPrompt="1"/>
          </p:nvPr>
        </p:nvSpPr>
        <p:spPr>
          <a:xfrm>
            <a:off x="170182" y="957563"/>
            <a:ext cx="8619852" cy="35625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sp>
        <p:nvSpPr>
          <p:cNvPr id="11" name="Espace réservé du texte 2"/>
          <p:cNvSpPr>
            <a:spLocks noGrp="1"/>
          </p:cNvSpPr>
          <p:nvPr>
            <p:ph type="body" sz="quarter" idx="18" hasCustomPrompt="1"/>
          </p:nvPr>
        </p:nvSpPr>
        <p:spPr>
          <a:xfrm>
            <a:off x="170181" y="376647"/>
            <a:ext cx="8619852" cy="548559"/>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8176" y="5409"/>
            <a:ext cx="5396825" cy="629068"/>
          </a:xfrm>
          <a:prstGeom prst="rect">
            <a:avLst/>
          </a:prstGeom>
        </p:spPr>
      </p:pic>
      <p:sp>
        <p:nvSpPr>
          <p:cNvPr id="12" name="Espace réservé de la date 3"/>
          <p:cNvSpPr>
            <a:spLocks noGrp="1"/>
          </p:cNvSpPr>
          <p:nvPr>
            <p:ph type="dt" sz="half" idx="2"/>
          </p:nvPr>
        </p:nvSpPr>
        <p:spPr>
          <a:xfrm>
            <a:off x="115306" y="4767263"/>
            <a:ext cx="1176083"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B23292E-277D-4B35-B106-8FC335935C3B}" type="datetime1">
              <a:rPr lang="fr-FR" smtClean="0"/>
              <a:t>10/09/2021</a:t>
            </a:fld>
            <a:endParaRPr lang="fr-FR"/>
          </a:p>
        </p:txBody>
      </p:sp>
      <p:sp>
        <p:nvSpPr>
          <p:cNvPr id="14" name="Espace réservé du pied de page 4"/>
          <p:cNvSpPr>
            <a:spLocks noGrp="1"/>
          </p:cNvSpPr>
          <p:nvPr>
            <p:ph type="ftr" sz="quarter" idx="3"/>
          </p:nvPr>
        </p:nvSpPr>
        <p:spPr>
          <a:xfrm>
            <a:off x="1376618"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Tree>
    <p:extLst>
      <p:ext uri="{BB962C8B-B14F-4D97-AF65-F5344CB8AC3E}">
        <p14:creationId xmlns:p14="http://schemas.microsoft.com/office/powerpoint/2010/main" val="2486232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 signatu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505325"/>
          </a:xfrm>
          <a:prstGeom prst="rect">
            <a:avLst/>
          </a:prstGeom>
        </p:spPr>
      </p:pic>
      <p:sp>
        <p:nvSpPr>
          <p:cNvPr id="9" name="Subtitle 2"/>
          <p:cNvSpPr>
            <a:spLocks noGrp="1"/>
          </p:cNvSpPr>
          <p:nvPr>
            <p:ph type="subTitle" idx="1" hasCustomPrompt="1"/>
          </p:nvPr>
        </p:nvSpPr>
        <p:spPr>
          <a:xfrm>
            <a:off x="252415" y="3322360"/>
            <a:ext cx="8673872" cy="215444"/>
          </a:xfrm>
          <a:prstGeom prst="rect">
            <a:avLst/>
          </a:prstGeom>
        </p:spPr>
        <p:txBody>
          <a:bodyPr lIns="0" tIns="0" rIns="0" bIns="0">
            <a:noAutofit/>
          </a:bodyPr>
          <a:lstStyle>
            <a:lvl1pPr marL="0" indent="0" algn="l">
              <a:buNone/>
              <a:defRPr sz="1400" b="0" i="0" baseline="0">
                <a:solidFill>
                  <a:schemeClr val="accent2"/>
                </a:solidFill>
                <a:latin typeface="Verdana"/>
                <a:cs typeface="Verdana"/>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smtClean="0"/>
              <a:t>Click to Edit Optional Subtitle</a:t>
            </a:r>
            <a:endParaRPr lang="en-US" dirty="0"/>
          </a:p>
        </p:txBody>
      </p:sp>
      <p:sp>
        <p:nvSpPr>
          <p:cNvPr id="4" name="ZoneTexte 3"/>
          <p:cNvSpPr txBox="1"/>
          <p:nvPr userDrawn="1"/>
        </p:nvSpPr>
        <p:spPr>
          <a:xfrm>
            <a:off x="-482732" y="51455"/>
            <a:ext cx="3797300" cy="223138"/>
          </a:xfrm>
          <a:prstGeom prst="rect">
            <a:avLst/>
          </a:prstGeom>
          <a:noFill/>
        </p:spPr>
        <p:txBody>
          <a:bodyPr wrap="square" rtlCol="0">
            <a:spAutoFit/>
          </a:bodyPr>
          <a:lstStyle/>
          <a:p>
            <a:pPr algn="ctr" rtl="0"/>
            <a:r>
              <a:rPr lang="fr-FR" sz="850" b="0" i="1" u="none" strike="noStrike" kern="1200" spc="400" baseline="0" dirty="0" smtClean="0">
                <a:solidFill>
                  <a:schemeClr val="tx1"/>
                </a:solidFill>
                <a:latin typeface="Gill Sans MT"/>
                <a:ea typeface="+mn-ea"/>
                <a:cs typeface="Gill Sans MT"/>
              </a:rPr>
              <a:t>INSTITUT LAUE LANGEVIN</a:t>
            </a:r>
          </a:p>
        </p:txBody>
      </p:sp>
      <p:sp>
        <p:nvSpPr>
          <p:cNvPr id="5" name="Espace réservé du texte 2"/>
          <p:cNvSpPr>
            <a:spLocks noGrp="1"/>
          </p:cNvSpPr>
          <p:nvPr>
            <p:ph type="body" sz="quarter" idx="18" hasCustomPrompt="1"/>
          </p:nvPr>
        </p:nvSpPr>
        <p:spPr>
          <a:xfrm>
            <a:off x="0" y="1726163"/>
            <a:ext cx="9144000" cy="1343607"/>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7" name="Espace réservé de la date 3"/>
          <p:cNvSpPr>
            <a:spLocks noGrp="1"/>
          </p:cNvSpPr>
          <p:nvPr>
            <p:ph type="dt" sz="half" idx="2"/>
          </p:nvPr>
        </p:nvSpPr>
        <p:spPr>
          <a:xfrm>
            <a:off x="115306" y="4767263"/>
            <a:ext cx="1176083"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A20BF49-95A3-4D3E-AF0E-9789885A4A4D}" type="datetime1">
              <a:rPr lang="fr-FR" smtClean="0"/>
              <a:t>10/09/2021</a:t>
            </a:fld>
            <a:endParaRPr lang="fr-FR"/>
          </a:p>
        </p:txBody>
      </p:sp>
    </p:spTree>
    <p:extLst>
      <p:ext uri="{BB962C8B-B14F-4D97-AF65-F5344CB8AC3E}">
        <p14:creationId xmlns:p14="http://schemas.microsoft.com/office/powerpoint/2010/main" val="275238837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pic>
        <p:nvPicPr>
          <p:cNvPr id="3" name="Image 2" descr=" I - PowerPoint Fin.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12" name="Rectangle 11"/>
          <p:cNvSpPr/>
          <p:nvPr userDrawn="1"/>
        </p:nvSpPr>
        <p:spPr>
          <a:xfrm>
            <a:off x="-1" y="3859213"/>
            <a:ext cx="9135879" cy="652462"/>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Rectangle 12"/>
          <p:cNvSpPr/>
          <p:nvPr userDrawn="1"/>
        </p:nvSpPr>
        <p:spPr>
          <a:xfrm>
            <a:off x="-1" y="4097338"/>
            <a:ext cx="9135879" cy="414337"/>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ZoneTexte 20"/>
          <p:cNvSpPr txBox="1"/>
          <p:nvPr userDrawn="1"/>
        </p:nvSpPr>
        <p:spPr>
          <a:xfrm>
            <a:off x="8826423" y="4721308"/>
            <a:ext cx="427568"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0C1694-9101-9A45-A428-FD842B6D6CA4}" type="slidenum">
              <a:rPr kumimoji="0" lang="fr-FR" sz="700" b="0" i="0" u="none" strike="noStrike" kern="1200" cap="none" spc="0" normalizeH="0" baseline="0" noProof="0" smtClean="0">
                <a:ln>
                  <a:noFill/>
                </a:ln>
                <a:solidFill>
                  <a:srgbClr val="95ACBA"/>
                </a:solidFill>
                <a:effectLst/>
                <a:uLnTx/>
                <a:uFillTx/>
                <a:latin typeface="Verdana Bold"/>
                <a:ea typeface="+mn-ea"/>
                <a:cs typeface="Verdana Bold"/>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fr-FR" sz="700" b="0" i="0" u="none" strike="noStrike" kern="1200" cap="none" spc="0" normalizeH="0" baseline="0" noProof="0" dirty="0">
              <a:ln>
                <a:noFill/>
              </a:ln>
              <a:solidFill>
                <a:srgbClr val="95ACBA"/>
              </a:solidFill>
              <a:effectLst/>
              <a:uLnTx/>
              <a:uFillTx/>
              <a:latin typeface="Verdana Bold"/>
              <a:ea typeface="+mn-ea"/>
              <a:cs typeface="Verdana Bold"/>
            </a:endParaRPr>
          </a:p>
        </p:txBody>
      </p:sp>
      <p:sp>
        <p:nvSpPr>
          <p:cNvPr id="9" name="ZoneTexte 8"/>
          <p:cNvSpPr txBox="1"/>
          <p:nvPr userDrawn="1"/>
        </p:nvSpPr>
        <p:spPr>
          <a:xfrm>
            <a:off x="4660240" y="4804594"/>
            <a:ext cx="3338297" cy="207749"/>
          </a:xfrm>
          <a:prstGeom prst="rect">
            <a:avLst/>
          </a:prstGeom>
          <a:noFill/>
        </p:spPr>
        <p:txBody>
          <a:bodyPr wrap="square" rtlCol="0">
            <a:spAutoFit/>
          </a:bodyPr>
          <a:lstStyle/>
          <a:p>
            <a:pPr algn="ctr" rtl="0"/>
            <a:r>
              <a:rPr lang="fr-FR" sz="750" b="0" i="1" u="none" strike="noStrike" kern="1200" spc="400" baseline="0" dirty="0" smtClean="0">
                <a:solidFill>
                  <a:schemeClr val="tx1"/>
                </a:solidFill>
                <a:latin typeface="Gill Sans MT"/>
                <a:ea typeface="+mn-ea"/>
                <a:cs typeface="Gill Sans MT"/>
              </a:rPr>
              <a:t>THE EUROPEAN NEUTRON SOURCE</a:t>
            </a:r>
          </a:p>
        </p:txBody>
      </p:sp>
      <p:pic>
        <p:nvPicPr>
          <p:cNvPr id="10"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432" y="1955799"/>
            <a:ext cx="1128250" cy="981275"/>
          </a:xfrm>
          <a:prstGeom prst="rect">
            <a:avLst/>
          </a:prstGeom>
        </p:spPr>
      </p:pic>
      <p:sp>
        <p:nvSpPr>
          <p:cNvPr id="11" name="ZoneTexte 10"/>
          <p:cNvSpPr txBox="1"/>
          <p:nvPr userDrawn="1"/>
        </p:nvSpPr>
        <p:spPr>
          <a:xfrm>
            <a:off x="1492250" y="2331020"/>
            <a:ext cx="2679700" cy="215444"/>
          </a:xfrm>
          <a:prstGeom prst="rect">
            <a:avLst/>
          </a:prstGeom>
          <a:noFill/>
        </p:spPr>
        <p:txBody>
          <a:bodyPr wrap="square" rtlCol="0">
            <a:spAutoFit/>
          </a:bodyPr>
          <a:lstStyle/>
          <a:p>
            <a:pPr algn="l" rtl="0"/>
            <a:r>
              <a:rPr lang="fr-FR" sz="800" b="0" i="1" u="none" strike="noStrike" kern="1200" spc="400" baseline="0" dirty="0" smtClean="0">
                <a:solidFill>
                  <a:schemeClr val="bg1">
                    <a:lumMod val="95000"/>
                  </a:schemeClr>
                </a:solidFill>
                <a:latin typeface="Gill Sans MT"/>
                <a:ea typeface="+mn-ea"/>
                <a:cs typeface="Gill Sans MT"/>
              </a:rPr>
              <a:t>INSTITUT LAUE LANGEVIN</a:t>
            </a:r>
          </a:p>
        </p:txBody>
      </p:sp>
      <p:sp>
        <p:nvSpPr>
          <p:cNvPr id="15" name="Espace réservé de la date 3"/>
          <p:cNvSpPr>
            <a:spLocks noGrp="1"/>
          </p:cNvSpPr>
          <p:nvPr>
            <p:ph type="dt" sz="half" idx="2"/>
          </p:nvPr>
        </p:nvSpPr>
        <p:spPr>
          <a:xfrm>
            <a:off x="115306" y="4767263"/>
            <a:ext cx="1176083"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E168DFB-E73D-4817-870F-46770F77764C}" type="datetime1">
              <a:rPr lang="fr-FR" smtClean="0"/>
              <a:t>10/09/2021</a:t>
            </a:fld>
            <a:endParaRPr lang="fr-FR"/>
          </a:p>
        </p:txBody>
      </p:sp>
      <p:sp>
        <p:nvSpPr>
          <p:cNvPr id="17" name="Espace réservé du pied de page 4"/>
          <p:cNvSpPr>
            <a:spLocks noGrp="1"/>
          </p:cNvSpPr>
          <p:nvPr>
            <p:ph type="ftr" sz="quarter" idx="3"/>
          </p:nvPr>
        </p:nvSpPr>
        <p:spPr>
          <a:xfrm>
            <a:off x="1376618"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pic>
        <p:nvPicPr>
          <p:cNvPr id="18" name="Imag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2364" y="4580099"/>
            <a:ext cx="500742" cy="435512"/>
          </a:xfrm>
          <a:prstGeom prst="rect">
            <a:avLst/>
          </a:prstGeom>
        </p:spPr>
      </p:pic>
    </p:spTree>
    <p:extLst>
      <p:ext uri="{BB962C8B-B14F-4D97-AF65-F5344CB8AC3E}">
        <p14:creationId xmlns:p14="http://schemas.microsoft.com/office/powerpoint/2010/main" val="412586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e de titre">
    <p:bg>
      <p:bgPr>
        <a:gradFill rotWithShape="1">
          <a:gsLst>
            <a:gs pos="0">
              <a:schemeClr val="accent1">
                <a:lumMod val="40000"/>
                <a:lumOff val="60000"/>
              </a:schemeClr>
            </a:gs>
            <a:gs pos="25000">
              <a:schemeClr val="accent1">
                <a:lumMod val="60000"/>
                <a:lumOff val="40000"/>
              </a:schemeClr>
            </a:gs>
            <a:gs pos="10000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535767"/>
            <a:ext cx="7851648" cy="1371600"/>
          </a:xfrm>
          <a:prstGeom prst="rect">
            <a:avLst/>
          </a:prstGeo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3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fr-FR" smtClean="0"/>
              <a:t>Cliquez pour modifier le style du titre</a:t>
            </a:r>
            <a:endParaRPr lang="en-US" dirty="0"/>
          </a:p>
        </p:txBody>
      </p:sp>
      <p:sp>
        <p:nvSpPr>
          <p:cNvPr id="17" name="Sous-titre 16"/>
          <p:cNvSpPr>
            <a:spLocks noGrp="1"/>
          </p:cNvSpPr>
          <p:nvPr>
            <p:ph type="subTitle" idx="1"/>
          </p:nvPr>
        </p:nvSpPr>
        <p:spPr>
          <a:xfrm>
            <a:off x="533400" y="1982387"/>
            <a:ext cx="7854696" cy="1314450"/>
          </a:xfrm>
          <a:prstGeom prst="rect">
            <a:avLst/>
          </a:prstGeo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fr-FR" smtClean="0"/>
              <a:t>Cliquez pour modifier le style des sous-titres du masque</a:t>
            </a:r>
            <a:endParaRPr lang="en-US"/>
          </a:p>
        </p:txBody>
      </p:sp>
      <p:sp>
        <p:nvSpPr>
          <p:cNvPr id="4" name="Espace réservé de la date 29"/>
          <p:cNvSpPr>
            <a:spLocks noGrp="1"/>
          </p:cNvSpPr>
          <p:nvPr>
            <p:ph type="dt" sz="half" idx="10"/>
          </p:nvPr>
        </p:nvSpPr>
        <p:spPr/>
        <p:txBody>
          <a:bodyPr/>
          <a:lstStyle>
            <a:lvl1pPr>
              <a:defRPr>
                <a:solidFill>
                  <a:srgbClr val="DBF5F9">
                    <a:shade val="90000"/>
                  </a:srgbClr>
                </a:solidFill>
              </a:defRPr>
            </a:lvl1pPr>
          </a:lstStyle>
          <a:p>
            <a:pPr>
              <a:defRPr/>
            </a:pPr>
            <a:fld id="{55B6867B-2474-4523-9890-D52305B13350}" type="datetimeFigureOut">
              <a:rPr lang="en-US"/>
              <a:pPr>
                <a:defRPr/>
              </a:pPr>
              <a:t>9/10/2021</a:t>
            </a:fld>
            <a:endParaRPr lang="en-US"/>
          </a:p>
        </p:txBody>
      </p:sp>
      <p:sp>
        <p:nvSpPr>
          <p:cNvPr id="5" name="Espace réservé du pied de page 18"/>
          <p:cNvSpPr>
            <a:spLocks noGrp="1"/>
          </p:cNvSpPr>
          <p:nvPr>
            <p:ph type="ftr" sz="quarter" idx="11"/>
          </p:nvPr>
        </p:nvSpPr>
        <p:spPr/>
        <p:txBody>
          <a:bodyPr/>
          <a:lstStyle>
            <a:lvl1pPr>
              <a:defRPr>
                <a:solidFill>
                  <a:srgbClr val="DBF5F9">
                    <a:shade val="90000"/>
                  </a:srgbClr>
                </a:solidFill>
              </a:defRPr>
            </a:lvl1pPr>
          </a:lstStyle>
          <a:p>
            <a:pPr>
              <a:defRPr/>
            </a:pPr>
            <a:endParaRPr lang="en-US"/>
          </a:p>
        </p:txBody>
      </p:sp>
      <p:sp>
        <p:nvSpPr>
          <p:cNvPr id="6" name="Espace réservé du numéro de diapositive 26"/>
          <p:cNvSpPr>
            <a:spLocks noGrp="1"/>
          </p:cNvSpPr>
          <p:nvPr>
            <p:ph type="sldNum" sz="quarter" idx="12"/>
          </p:nvPr>
        </p:nvSpPr>
        <p:spPr>
          <a:xfrm>
            <a:off x="7924800" y="4767263"/>
            <a:ext cx="762000" cy="273844"/>
          </a:xfrm>
          <a:prstGeom prst="rect">
            <a:avLst/>
          </a:prstGeom>
        </p:spPr>
        <p:txBody>
          <a:bodyPr/>
          <a:lstStyle>
            <a:lvl1pPr>
              <a:defRPr>
                <a:solidFill>
                  <a:srgbClr val="DBF5F9">
                    <a:shade val="90000"/>
                  </a:srgbClr>
                </a:solidFill>
              </a:defRPr>
            </a:lvl1pPr>
          </a:lstStyle>
          <a:p>
            <a:pPr>
              <a:defRPr/>
            </a:pPr>
            <a:fld id="{DDBB89B5-DA6D-41D6-8AD8-A1AF41526F22}" type="slidenum">
              <a:rPr lang="en-US"/>
              <a:pPr>
                <a:defRPr/>
              </a:pPr>
              <a:t>‹#›</a:t>
            </a:fld>
            <a:endParaRPr lang="en-US"/>
          </a:p>
        </p:txBody>
      </p:sp>
    </p:spTree>
    <p:extLst>
      <p:ext uri="{BB962C8B-B14F-4D97-AF65-F5344CB8AC3E}">
        <p14:creationId xmlns:p14="http://schemas.microsoft.com/office/powerpoint/2010/main" val="194875765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re et contenu">
    <p:bg>
      <p:bgPr>
        <a:gradFill>
          <a:gsLst>
            <a:gs pos="13000">
              <a:schemeClr val="accent1">
                <a:lumMod val="60000"/>
                <a:lumOff val="40000"/>
              </a:schemeClr>
            </a:gs>
            <a:gs pos="50000">
              <a:schemeClr val="bg1"/>
            </a:gs>
            <a:gs pos="100000">
              <a:schemeClr val="bg1"/>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696503"/>
            <a:ext cx="8229600" cy="864957"/>
          </a:xfrm>
          <a:prstGeom prst="rect">
            <a:avLst/>
          </a:prstGeom>
        </p:spPr>
        <p:txBody>
          <a:bodyPr/>
          <a:lstStyle/>
          <a:p>
            <a:r>
              <a:rPr lang="fr-FR" smtClean="0"/>
              <a:t>Cliquez pour modifier le style du titre</a:t>
            </a:r>
            <a:endParaRPr lang="en-US" dirty="0"/>
          </a:p>
        </p:txBody>
      </p:sp>
      <p:sp>
        <p:nvSpPr>
          <p:cNvPr id="3" name="Espace réservé du contenu 2"/>
          <p:cNvSpPr>
            <a:spLocks noGrp="1"/>
          </p:cNvSpPr>
          <p:nvPr>
            <p:ph idx="1"/>
          </p:nvPr>
        </p:nvSpPr>
        <p:spPr>
          <a:xfrm>
            <a:off x="457200" y="1607344"/>
            <a:ext cx="8229600" cy="3136106"/>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8EDBFB2B-C3C5-4B63-A3D8-C21F60661636}" type="datetimeFigureOut">
              <a:rPr lang="en-US"/>
              <a:pPr>
                <a:defRPr/>
              </a:pPr>
              <a:t>9/10/2021</a:t>
            </a:fld>
            <a:endParaRPr lang="en-US"/>
          </a:p>
        </p:txBody>
      </p:sp>
      <p:sp>
        <p:nvSpPr>
          <p:cNvPr id="5" name="Espace réservé du pied de page 4"/>
          <p:cNvSpPr>
            <a:spLocks noGrp="1"/>
          </p:cNvSpPr>
          <p:nvPr>
            <p:ph type="ftr" sz="quarter" idx="11"/>
          </p:nvPr>
        </p:nvSpPr>
        <p:spPr/>
        <p:txBody>
          <a:bodyPr/>
          <a:lstStyle>
            <a:lvl1pPr>
              <a:defRPr>
                <a:solidFill>
                  <a:srgbClr val="04617B">
                    <a:shade val="90000"/>
                  </a:srgbClr>
                </a:solidFill>
              </a:defRPr>
            </a:lvl1pPr>
          </a:lstStyle>
          <a:p>
            <a:pPr>
              <a:defRPr/>
            </a:pPr>
            <a:endParaRPr lang="en-US"/>
          </a:p>
        </p:txBody>
      </p:sp>
      <p:sp>
        <p:nvSpPr>
          <p:cNvPr id="6" name="Espace réservé du numéro de diapositive 5"/>
          <p:cNvSpPr>
            <a:spLocks noGrp="1"/>
          </p:cNvSpPr>
          <p:nvPr>
            <p:ph type="sldNum" sz="quarter" idx="12"/>
          </p:nvPr>
        </p:nvSpPr>
        <p:spPr>
          <a:xfrm>
            <a:off x="7924800" y="4767263"/>
            <a:ext cx="762000" cy="273844"/>
          </a:xfrm>
          <a:prstGeom prst="rect">
            <a:avLst/>
          </a:prstGeom>
        </p:spPr>
        <p:txBody>
          <a:bodyPr/>
          <a:lstStyle>
            <a:lvl1pPr>
              <a:defRPr/>
            </a:lvl1pPr>
          </a:lstStyle>
          <a:p>
            <a:pPr>
              <a:defRPr/>
            </a:pPr>
            <a:fld id="{BE7C46DB-3D0D-4C0A-AA74-BDEE325AAB64}" type="slidenum">
              <a:rPr lang="en-US"/>
              <a:pPr>
                <a:defRPr/>
              </a:pPr>
              <a:t>‹#›</a:t>
            </a:fld>
            <a:endParaRPr lang="en-US"/>
          </a:p>
        </p:txBody>
      </p:sp>
    </p:spTree>
    <p:extLst>
      <p:ext uri="{BB962C8B-B14F-4D97-AF65-F5344CB8AC3E}">
        <p14:creationId xmlns:p14="http://schemas.microsoft.com/office/powerpoint/2010/main" val="3290874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9DB3FD7C-4E5A-4E9A-94F4-D1815EF34CBF}" type="datetimeFigureOut">
              <a:rPr lang="en-US"/>
              <a:pPr>
                <a:defRPr/>
              </a:pPr>
              <a:t>9/10/2021</a:t>
            </a:fld>
            <a:endParaRPr lang="en-US"/>
          </a:p>
        </p:txBody>
      </p:sp>
      <p:sp>
        <p:nvSpPr>
          <p:cNvPr id="3" name="Espace réservé du pied de page 2"/>
          <p:cNvSpPr>
            <a:spLocks noGrp="1"/>
          </p:cNvSpPr>
          <p:nvPr>
            <p:ph type="ftr" sz="quarter" idx="11"/>
          </p:nvPr>
        </p:nvSpPr>
        <p:spPr/>
        <p:txBody>
          <a:bodyPr/>
          <a:lstStyle>
            <a:lvl1pPr>
              <a:defRPr>
                <a:solidFill>
                  <a:srgbClr val="04617B">
                    <a:shade val="90000"/>
                  </a:srgbClr>
                </a:solidFill>
              </a:defRPr>
            </a:lvl1pPr>
          </a:lstStyle>
          <a:p>
            <a:pPr>
              <a:defRPr/>
            </a:pPr>
            <a:endParaRPr lang="en-US"/>
          </a:p>
        </p:txBody>
      </p:sp>
      <p:sp>
        <p:nvSpPr>
          <p:cNvPr id="4" name="Espace réservé du numéro de diapositive 3"/>
          <p:cNvSpPr>
            <a:spLocks noGrp="1"/>
          </p:cNvSpPr>
          <p:nvPr>
            <p:ph type="sldNum" sz="quarter" idx="12"/>
          </p:nvPr>
        </p:nvSpPr>
        <p:spPr>
          <a:xfrm>
            <a:off x="7924800" y="4767263"/>
            <a:ext cx="762000" cy="273844"/>
          </a:xfrm>
          <a:prstGeom prst="rect">
            <a:avLst/>
          </a:prstGeom>
        </p:spPr>
        <p:txBody>
          <a:bodyPr/>
          <a:lstStyle>
            <a:lvl1pPr>
              <a:defRPr/>
            </a:lvl1pPr>
          </a:lstStyle>
          <a:p>
            <a:pPr>
              <a:defRPr/>
            </a:pPr>
            <a:fld id="{FB74E45F-F932-4666-8A26-25CEFF6EC089}" type="slidenum">
              <a:rPr lang="en-US"/>
              <a:pPr>
                <a:defRPr/>
              </a:pPr>
              <a:t>‹#›</a:t>
            </a:fld>
            <a:endParaRPr lang="en-US"/>
          </a:p>
        </p:txBody>
      </p:sp>
    </p:spTree>
    <p:extLst>
      <p:ext uri="{BB962C8B-B14F-4D97-AF65-F5344CB8AC3E}">
        <p14:creationId xmlns:p14="http://schemas.microsoft.com/office/powerpoint/2010/main" val="2497036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528066"/>
            <a:ext cx="8305800" cy="857250"/>
          </a:xfrm>
          <a:prstGeom prst="rect">
            <a:avLst/>
          </a:prstGeom>
        </p:spPr>
        <p:txBody>
          <a:bodyPr>
            <a:noAutofit/>
            <a:scene3d>
              <a:camera prst="orthographicFront"/>
              <a:lightRig rig="freezing" dir="t">
                <a:rot lat="0" lon="0" rev="5640000"/>
              </a:lightRig>
            </a:scene3d>
            <a:sp3d prstMaterial="flat">
              <a:contourClr>
                <a:schemeClr val="tx2"/>
              </a:contourClr>
            </a:sp3d>
          </a:bodyPr>
          <a:lstStyle>
            <a:lvl1pPr algn="l" rtl="0">
              <a:spcBef>
                <a:spcPct val="0"/>
              </a:spcBef>
              <a:buNone/>
              <a:defRPr sz="3000" b="0">
                <a:ln>
                  <a:noFill/>
                </a:ln>
                <a:solidFill>
                  <a:schemeClr val="tx2"/>
                </a:solidFill>
                <a:effectLst/>
                <a:latin typeface="+mj-lt"/>
                <a:ea typeface="+mj-ea"/>
                <a:cs typeface="+mj-cs"/>
              </a:defRPr>
            </a:lvl1pPr>
          </a:lstStyle>
          <a:p>
            <a:r>
              <a:rPr lang="fr-FR" smtClean="0"/>
              <a:t>Cliquez pour modifier le style du titre</a:t>
            </a:r>
            <a:endParaRPr lang="en-US" dirty="0"/>
          </a:p>
        </p:txBody>
      </p:sp>
      <p:sp>
        <p:nvSpPr>
          <p:cNvPr id="3" name="Espace réservé de la date 2"/>
          <p:cNvSpPr>
            <a:spLocks noGrp="1"/>
          </p:cNvSpPr>
          <p:nvPr>
            <p:ph type="dt" sz="half" idx="10"/>
          </p:nvPr>
        </p:nvSpPr>
        <p:spPr/>
        <p:txBody>
          <a:bodyPr/>
          <a:lstStyle>
            <a:lvl1pPr>
              <a:defRPr/>
            </a:lvl1pPr>
          </a:lstStyle>
          <a:p>
            <a:pPr>
              <a:defRPr/>
            </a:pPr>
            <a:fld id="{970E1FBE-59DB-4826-882A-CC440CB03D9B}" type="datetimeFigureOut">
              <a:rPr lang="en-US"/>
              <a:pPr>
                <a:defRPr/>
              </a:pPr>
              <a:t>9/10/2021</a:t>
            </a:fld>
            <a:endParaRPr lang="en-US"/>
          </a:p>
        </p:txBody>
      </p:sp>
      <p:sp>
        <p:nvSpPr>
          <p:cNvPr id="4" name="Espace réservé du pied de page 3"/>
          <p:cNvSpPr>
            <a:spLocks noGrp="1"/>
          </p:cNvSpPr>
          <p:nvPr>
            <p:ph type="ftr" sz="quarter" idx="11"/>
          </p:nvPr>
        </p:nvSpPr>
        <p:spPr/>
        <p:txBody>
          <a:bodyPr/>
          <a:lstStyle>
            <a:lvl1pPr>
              <a:defRPr>
                <a:solidFill>
                  <a:srgbClr val="04617B">
                    <a:shade val="90000"/>
                  </a:srgbClr>
                </a:solidFill>
              </a:defRPr>
            </a:lvl1pPr>
          </a:lstStyle>
          <a:p>
            <a:pPr>
              <a:defRPr/>
            </a:pPr>
            <a:endParaRPr lang="en-US"/>
          </a:p>
        </p:txBody>
      </p:sp>
      <p:sp>
        <p:nvSpPr>
          <p:cNvPr id="5" name="Espace réservé du numéro de diapositive 4"/>
          <p:cNvSpPr>
            <a:spLocks noGrp="1"/>
          </p:cNvSpPr>
          <p:nvPr>
            <p:ph type="sldNum" sz="quarter" idx="12"/>
          </p:nvPr>
        </p:nvSpPr>
        <p:spPr>
          <a:xfrm>
            <a:off x="7924800" y="4767263"/>
            <a:ext cx="762000" cy="273844"/>
          </a:xfrm>
          <a:prstGeom prst="rect">
            <a:avLst/>
          </a:prstGeom>
        </p:spPr>
        <p:txBody>
          <a:bodyPr/>
          <a:lstStyle>
            <a:lvl1pPr>
              <a:defRPr/>
            </a:lvl1pPr>
          </a:lstStyle>
          <a:p>
            <a:pPr>
              <a:defRPr/>
            </a:pPr>
            <a:fld id="{B34DCAAB-FE24-4211-8172-16275346E350}" type="slidenum">
              <a:rPr lang="en-US"/>
              <a:pPr>
                <a:defRPr/>
              </a:pPr>
              <a:t>‹#›</a:t>
            </a:fld>
            <a:endParaRPr lang="en-US"/>
          </a:p>
        </p:txBody>
      </p:sp>
    </p:spTree>
    <p:extLst>
      <p:ext uri="{BB962C8B-B14F-4D97-AF65-F5344CB8AC3E}">
        <p14:creationId xmlns:p14="http://schemas.microsoft.com/office/powerpoint/2010/main" val="568511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image" Target="../media/image7.emf"/><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4" name="ZoneTexte 13"/>
          <p:cNvSpPr txBox="1"/>
          <p:nvPr/>
        </p:nvSpPr>
        <p:spPr>
          <a:xfrm>
            <a:off x="8826423" y="4721308"/>
            <a:ext cx="427568" cy="200055"/>
          </a:xfrm>
          <a:prstGeom prst="rect">
            <a:avLst/>
          </a:prstGeom>
          <a:noFill/>
        </p:spPr>
        <p:txBody>
          <a:bodyPr wrap="square" rtlCol="0">
            <a:spAutoFit/>
          </a:bodyPr>
          <a:lstStyle/>
          <a:p>
            <a:fld id="{630C1694-9101-9A45-A428-FD842B6D6CA4}" type="slidenum">
              <a:rPr lang="fr-FR" sz="700" b="0" i="0" smtClean="0">
                <a:solidFill>
                  <a:schemeClr val="accent1"/>
                </a:solidFill>
                <a:latin typeface="Verdana Bold"/>
                <a:cs typeface="Verdana Bold"/>
              </a:rPr>
              <a:t>‹#›</a:t>
            </a:fld>
            <a:endParaRPr lang="fr-FR" sz="700" b="0" i="0" dirty="0">
              <a:solidFill>
                <a:schemeClr val="accent1"/>
              </a:solidFill>
              <a:latin typeface="Verdana Bold"/>
              <a:cs typeface="Verdana Bold"/>
            </a:endParaRPr>
          </a:p>
        </p:txBody>
      </p:sp>
      <p:sp>
        <p:nvSpPr>
          <p:cNvPr id="2" name="ZoneTexte 1"/>
          <p:cNvSpPr txBox="1"/>
          <p:nvPr/>
        </p:nvSpPr>
        <p:spPr>
          <a:xfrm>
            <a:off x="4660240" y="4804594"/>
            <a:ext cx="3338297" cy="207749"/>
          </a:xfrm>
          <a:prstGeom prst="rect">
            <a:avLst/>
          </a:prstGeom>
          <a:noFill/>
        </p:spPr>
        <p:txBody>
          <a:bodyPr wrap="square" rtlCol="0">
            <a:spAutoFit/>
          </a:bodyPr>
          <a:lstStyle/>
          <a:p>
            <a:pPr algn="ctr" rtl="0"/>
            <a:r>
              <a:rPr lang="fr-FR" sz="750" b="0" i="1" u="none" strike="noStrike" kern="1200" spc="400" baseline="0" dirty="0" smtClean="0">
                <a:solidFill>
                  <a:schemeClr val="tx1"/>
                </a:solidFill>
                <a:latin typeface="Gill Sans MT"/>
                <a:ea typeface="+mn-ea"/>
                <a:cs typeface="Gill Sans MT"/>
              </a:rPr>
              <a:t>THE EUROPEAN NEUTRON SOURCE</a:t>
            </a:r>
          </a:p>
        </p:txBody>
      </p:sp>
      <p:pic>
        <p:nvPicPr>
          <p:cNvPr id="3" name="Imag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2364" y="4580099"/>
            <a:ext cx="500742" cy="435512"/>
          </a:xfrm>
          <a:prstGeom prst="rect">
            <a:avLst/>
          </a:prstGeom>
        </p:spPr>
      </p:pic>
      <p:sp>
        <p:nvSpPr>
          <p:cNvPr id="4" name="Espace réservé de la date 3"/>
          <p:cNvSpPr>
            <a:spLocks noGrp="1"/>
          </p:cNvSpPr>
          <p:nvPr>
            <p:ph type="dt" sz="half" idx="2"/>
          </p:nvPr>
        </p:nvSpPr>
        <p:spPr>
          <a:xfrm>
            <a:off x="115306" y="4767263"/>
            <a:ext cx="1176083"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E503BD7-C913-4044-8179-8712F2A6F125}" type="datetime1">
              <a:rPr lang="fr-FR" smtClean="0"/>
              <a:t>10/09/2021</a:t>
            </a:fld>
            <a:endParaRPr lang="fr-FR"/>
          </a:p>
        </p:txBody>
      </p:sp>
      <p:sp>
        <p:nvSpPr>
          <p:cNvPr id="5" name="Espace réservé du pied de page 4"/>
          <p:cNvSpPr>
            <a:spLocks noGrp="1"/>
          </p:cNvSpPr>
          <p:nvPr>
            <p:ph type="ftr" sz="quarter" idx="3"/>
          </p:nvPr>
        </p:nvSpPr>
        <p:spPr>
          <a:xfrm>
            <a:off x="1376618"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Tree>
    <p:extLst>
      <p:ext uri="{BB962C8B-B14F-4D97-AF65-F5344CB8AC3E}">
        <p14:creationId xmlns:p14="http://schemas.microsoft.com/office/powerpoint/2010/main" val="3026064263"/>
      </p:ext>
    </p:extLst>
  </p:cSld>
  <p:clrMap bg1="lt1" tx1="dk1" bg2="lt2" tx2="dk2" accent1="accent1" accent2="accent2" accent3="accent3" accent4="accent4" accent5="accent5" accent6="accent6" hlink="hlink" folHlink="folHlink"/>
  <p:sldLayoutIdLst>
    <p:sldLayoutId id="2147483746" r:id="rId1"/>
    <p:sldLayoutId id="2147483673" r:id="rId2"/>
    <p:sldLayoutId id="2147483788" r:id="rId3"/>
    <p:sldLayoutId id="2147483850" r:id="rId4"/>
    <p:sldLayoutId id="2147483854" r:id="rId5"/>
    <p:sldLayoutId id="2147483855" r:id="rId6"/>
    <p:sldLayoutId id="2147483856" r:id="rId7"/>
    <p:sldLayoutId id="2147483857" r:id="rId8"/>
    <p:sldLayoutId id="2147483858" r:id="rId9"/>
  </p:sldLayoutIdLst>
  <p:timing>
    <p:tnLst>
      <p:par>
        <p:cTn id="1" dur="indefinite" restart="never" nodeType="tmRoot"/>
      </p:par>
    </p:tnLst>
  </p:timing>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3" name="Image 12" descr=" G - PowerPoint Slides V2.jp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pic>
        <p:nvPicPr>
          <p:cNvPr id="10" name="Image 9"/>
          <p:cNvPicPr>
            <a:picLocks noChangeAspect="1"/>
          </p:cNvPicPr>
          <p:nvPr/>
        </p:nvPicPr>
        <p:blipFill>
          <a:blip r:embed="rId21"/>
          <a:stretch>
            <a:fillRect/>
          </a:stretch>
        </p:blipFill>
        <p:spPr>
          <a:xfrm>
            <a:off x="8492066" y="4643967"/>
            <a:ext cx="393700" cy="381000"/>
          </a:xfrm>
          <a:prstGeom prst="rect">
            <a:avLst/>
          </a:prstGeom>
        </p:spPr>
      </p:pic>
      <p:pic>
        <p:nvPicPr>
          <p:cNvPr id="11" name="Image 10"/>
          <p:cNvPicPr>
            <a:picLocks noChangeAspect="1"/>
          </p:cNvPicPr>
          <p:nvPr/>
        </p:nvPicPr>
        <p:blipFill>
          <a:blip r:embed="rId22"/>
          <a:stretch>
            <a:fillRect/>
          </a:stretch>
        </p:blipFill>
        <p:spPr>
          <a:xfrm>
            <a:off x="4724406" y="4702705"/>
            <a:ext cx="3632200" cy="190500"/>
          </a:xfrm>
          <a:prstGeom prst="rect">
            <a:avLst/>
          </a:prstGeom>
        </p:spPr>
      </p:pic>
      <p:sp>
        <p:nvSpPr>
          <p:cNvPr id="12" name="ZoneTexte 11"/>
          <p:cNvSpPr txBox="1"/>
          <p:nvPr/>
        </p:nvSpPr>
        <p:spPr>
          <a:xfrm>
            <a:off x="8826423" y="4721308"/>
            <a:ext cx="427568"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0C1694-9101-9A45-A428-FD842B6D6CA4}" type="slidenum">
              <a:rPr kumimoji="0" lang="fr-FR" sz="700" b="0" i="0" u="none" strike="noStrike" kern="1200" cap="none" spc="0" normalizeH="0" baseline="0" noProof="0" smtClean="0">
                <a:ln>
                  <a:noFill/>
                </a:ln>
                <a:solidFill>
                  <a:srgbClr val="95ACBA"/>
                </a:solidFill>
                <a:effectLst/>
                <a:uLnTx/>
                <a:uFillTx/>
                <a:latin typeface="Verdana Bold"/>
                <a:ea typeface="+mn-ea"/>
                <a:cs typeface="Verdana Bold"/>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fr-FR" sz="700" b="0" i="0" u="none" strike="noStrike" kern="1200" cap="none" spc="0" normalizeH="0" baseline="0" noProof="0" dirty="0">
              <a:ln>
                <a:noFill/>
              </a:ln>
              <a:solidFill>
                <a:srgbClr val="95ACBA"/>
              </a:solidFill>
              <a:effectLst/>
              <a:uLnTx/>
              <a:uFillTx/>
              <a:latin typeface="Verdana Bold"/>
              <a:ea typeface="+mn-ea"/>
              <a:cs typeface="Verdana Bold"/>
            </a:endParaRPr>
          </a:p>
        </p:txBody>
      </p:sp>
    </p:spTree>
    <p:extLst>
      <p:ext uri="{BB962C8B-B14F-4D97-AF65-F5344CB8AC3E}">
        <p14:creationId xmlns:p14="http://schemas.microsoft.com/office/powerpoint/2010/main" val="168007560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47" r:id="rId16"/>
    <p:sldLayoutId id="2147483848" r:id="rId17"/>
    <p:sldLayoutId id="2147483849" r:id="rId1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0.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21.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3.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25.wmf"/><Relationship Id="rId4" Type="http://schemas.openxmlformats.org/officeDocument/2006/relationships/image" Target="../media/image22.wmf"/><Relationship Id="rId9"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8.wmf"/><Relationship Id="rId5" Type="http://schemas.openxmlformats.org/officeDocument/2006/relationships/oleObject" Target="../embeddings/oleObject10.bin"/><Relationship Id="rId10" Type="http://schemas.openxmlformats.org/officeDocument/2006/relationships/image" Target="../media/image30.wmf"/><Relationship Id="rId4" Type="http://schemas.openxmlformats.org/officeDocument/2006/relationships/image" Target="../media/image27.wmf"/><Relationship Id="rId9"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oleObject" Target="../embeddings/oleObject18.bin"/><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34.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1.w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33.wmf"/><Relationship Id="rId4" Type="http://schemas.openxmlformats.org/officeDocument/2006/relationships/image" Target="../media/image29.wmf"/><Relationship Id="rId9" Type="http://schemas.openxmlformats.org/officeDocument/2006/relationships/oleObject" Target="../embeddings/oleObject16.bin"/><Relationship Id="rId14" Type="http://schemas.openxmlformats.org/officeDocument/2006/relationships/image" Target="../media/image35.wmf"/></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43.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11.xml"/><Relationship Id="rId7" Type="http://schemas.openxmlformats.org/officeDocument/2006/relationships/image" Target="../media/image47.wmf"/><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image" Target="../media/image49.wmf"/><Relationship Id="rId5" Type="http://schemas.openxmlformats.org/officeDocument/2006/relationships/image" Target="../media/image46.w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48.wmf"/></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12.xml"/><Relationship Id="rId7" Type="http://schemas.openxmlformats.org/officeDocument/2006/relationships/image" Target="../media/image51.w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25.bin"/><Relationship Id="rId5" Type="http://schemas.openxmlformats.org/officeDocument/2006/relationships/image" Target="../media/image50.wmf"/><Relationship Id="rId4" Type="http://schemas.openxmlformats.org/officeDocument/2006/relationships/oleObject" Target="../embeddings/oleObject24.bin"/><Relationship Id="rId9" Type="http://schemas.openxmlformats.org/officeDocument/2006/relationships/image" Target="../media/image52.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13.xml"/><Relationship Id="rId7" Type="http://schemas.openxmlformats.org/officeDocument/2006/relationships/image" Target="../media/image54.wmf"/><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28.bin"/><Relationship Id="rId11" Type="http://schemas.openxmlformats.org/officeDocument/2006/relationships/image" Target="../media/image56.wmf"/><Relationship Id="rId5" Type="http://schemas.openxmlformats.org/officeDocument/2006/relationships/image" Target="../media/image53.wmf"/><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image" Target="../media/image55.wmf"/></Relationships>
</file>

<file path=ppt/slides/_rels/slide32.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notesSlide" Target="../notesSlides/notesSlide14.xml"/><Relationship Id="rId7" Type="http://schemas.openxmlformats.org/officeDocument/2006/relationships/oleObject" Target="../embeddings/oleObject32.bin"/><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60.png"/><Relationship Id="rId5" Type="http://schemas.openxmlformats.org/officeDocument/2006/relationships/image" Target="../media/image57.wmf"/><Relationship Id="rId10" Type="http://schemas.openxmlformats.org/officeDocument/2006/relationships/image" Target="../media/image59.wmf"/><Relationship Id="rId4" Type="http://schemas.openxmlformats.org/officeDocument/2006/relationships/oleObject" Target="../embeddings/oleObject31.bin"/><Relationship Id="rId9" Type="http://schemas.openxmlformats.org/officeDocument/2006/relationships/oleObject" Target="../embeddings/oleObject33.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notesSlide" Target="../notesSlides/notesSlide15.xml"/><Relationship Id="rId7" Type="http://schemas.openxmlformats.org/officeDocument/2006/relationships/image" Target="../media/image62.wmf"/><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35.bin"/><Relationship Id="rId11" Type="http://schemas.openxmlformats.org/officeDocument/2006/relationships/image" Target="../media/image64.wmf"/><Relationship Id="rId5" Type="http://schemas.openxmlformats.org/officeDocument/2006/relationships/image" Target="../media/image61.wmf"/><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63.w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16.xml"/><Relationship Id="rId7" Type="http://schemas.openxmlformats.org/officeDocument/2006/relationships/image" Target="../media/image66.wmf"/><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oleObject" Target="../embeddings/oleObject39.bin"/><Relationship Id="rId5" Type="http://schemas.openxmlformats.org/officeDocument/2006/relationships/image" Target="../media/image65.wmf"/><Relationship Id="rId4" Type="http://schemas.openxmlformats.org/officeDocument/2006/relationships/oleObject" Target="../embeddings/oleObject38.bin"/><Relationship Id="rId9" Type="http://schemas.openxmlformats.org/officeDocument/2006/relationships/image" Target="../media/image67.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mlDrawing" Target="../drawings/vmlDrawing14.vml"/><Relationship Id="rId5" Type="http://schemas.openxmlformats.org/officeDocument/2006/relationships/image" Target="../media/image68.png"/><Relationship Id="rId4" Type="http://schemas.openxmlformats.org/officeDocument/2006/relationships/oleObject" Target="../embeddings/oleObject41.bin"/></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4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notesSlide" Target="../notesSlides/notesSlide22.xml"/><Relationship Id="rId7" Type="http://schemas.openxmlformats.org/officeDocument/2006/relationships/image" Target="../media/image90.jpeg"/><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image" Target="../media/image88.emf"/><Relationship Id="rId5" Type="http://schemas.openxmlformats.org/officeDocument/2006/relationships/oleObject" Target="../embeddings/oleObject42.bin"/><Relationship Id="rId10" Type="http://schemas.openxmlformats.org/officeDocument/2006/relationships/image" Target="../media/image93.jpeg"/><Relationship Id="rId4" Type="http://schemas.openxmlformats.org/officeDocument/2006/relationships/image" Target="../media/image89.jpeg"/><Relationship Id="rId9" Type="http://schemas.openxmlformats.org/officeDocument/2006/relationships/image" Target="../media/image92.jpeg"/></Relationships>
</file>

<file path=ppt/slides/_rels/slide4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gif"/><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wmf"/><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wmf"/></Relationships>
</file>

<file path=ppt/slides/_rels/slide51.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wmf"/></Relationships>
</file>

<file path=ppt/slides/_rels/slide52.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wmf"/></Relationships>
</file>

<file path=ppt/slides/_rels/slide5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8"/>
          </p:nvPr>
        </p:nvSpPr>
        <p:spPr>
          <a:xfrm>
            <a:off x="846658" y="313646"/>
            <a:ext cx="7141732" cy="567457"/>
          </a:xfrm>
        </p:spPr>
        <p:txBody>
          <a:bodyPr/>
          <a:lstStyle/>
          <a:p>
            <a:pPr algn="ctr">
              <a:spcAft>
                <a:spcPts val="600"/>
              </a:spcAft>
            </a:pPr>
            <a:r>
              <a:rPr lang="en-GB" b="1" dirty="0" smtClean="0">
                <a:latin typeface="Calibri" panose="020F0502020204030204" pitchFamily="34" charset="0"/>
                <a:ea typeface="Times New Roman" panose="02020603050405020304" pitchFamily="18" charset="0"/>
                <a:cs typeface="Calibri" panose="020F0502020204030204" pitchFamily="34" charset="0"/>
              </a:rPr>
              <a:t>Introduction to Neutron Diffraction</a:t>
            </a:r>
            <a:endParaRPr lang="en-GB" sz="2800" b="1" dirty="0">
              <a:latin typeface="Times New Roman" panose="02020603050405020304" pitchFamily="18" charset="0"/>
              <a:ea typeface="Times New Roman" panose="02020603050405020304" pitchFamily="18" charset="0"/>
            </a:endParaRPr>
          </a:p>
        </p:txBody>
      </p:sp>
      <p:sp>
        <p:nvSpPr>
          <p:cNvPr id="2" name="Rectangle 1"/>
          <p:cNvSpPr/>
          <p:nvPr/>
        </p:nvSpPr>
        <p:spPr>
          <a:xfrm>
            <a:off x="1422313" y="3167567"/>
            <a:ext cx="6021659" cy="1720471"/>
          </a:xfrm>
          <a:prstGeom prst="rect">
            <a:avLst/>
          </a:prstGeom>
        </p:spPr>
        <p:txBody>
          <a:bodyPr wrap="square">
            <a:spAutoFit/>
          </a:bodyPr>
          <a:lstStyle/>
          <a:p>
            <a:pPr algn="ctr">
              <a:lnSpc>
                <a:spcPct val="115000"/>
              </a:lnSpc>
            </a:pPr>
            <a:r>
              <a:rPr lang="fr-FR" sz="2800" dirty="0" smtClean="0">
                <a:latin typeface="Calibri" panose="020F0502020204030204" pitchFamily="34" charset="0"/>
                <a:ea typeface="Times New Roman" panose="02020603050405020304" pitchFamily="18" charset="0"/>
                <a:cs typeface="Calibri" panose="020F0502020204030204" pitchFamily="34" charset="0"/>
              </a:rPr>
              <a:t>Juan Rodríguez-Carvajal</a:t>
            </a:r>
          </a:p>
          <a:p>
            <a:pPr algn="ctr">
              <a:lnSpc>
                <a:spcPct val="115000"/>
              </a:lnSpc>
            </a:pPr>
            <a:r>
              <a:rPr lang="fr-FR" sz="2800" dirty="0" smtClean="0">
                <a:latin typeface="Calibri" panose="020F0502020204030204" pitchFamily="34" charset="0"/>
                <a:ea typeface="Times New Roman" panose="02020603050405020304" pitchFamily="18" charset="0"/>
                <a:cs typeface="Times New Roman" panose="02020603050405020304" pitchFamily="18" charset="0"/>
              </a:rPr>
              <a:t>Diffraction Group at ILL</a:t>
            </a:r>
            <a:endParaRPr lang="en-GB" sz="2800"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600"/>
              </a:spcAft>
              <a:tabLst>
                <a:tab pos="900430" algn="l"/>
              </a:tabLst>
            </a:pPr>
            <a:r>
              <a:rPr lang="fr-FR" i="1" dirty="0">
                <a:latin typeface="Calibri" panose="020F0502020204030204" pitchFamily="34" charset="0"/>
                <a:ea typeface="Times New Roman" panose="02020603050405020304" pitchFamily="18" charset="0"/>
                <a:cs typeface="Calibri" panose="020F0502020204030204" pitchFamily="34" charset="0"/>
              </a:rPr>
              <a:t>Institut Laue Langevin, 71 avenue des Martyrs, CS 20156, 38042 Grenoble (France)</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22"/>
          <p:cNvPicPr>
            <a:picLocks noChangeAspect="1" noChangeArrowheads="1"/>
          </p:cNvPicPr>
          <p:nvPr/>
        </p:nvPicPr>
        <p:blipFill>
          <a:blip r:embed="rId2"/>
          <a:srcRect/>
          <a:stretch>
            <a:fillRect/>
          </a:stretch>
        </p:blipFill>
        <p:spPr bwMode="auto">
          <a:xfrm>
            <a:off x="733779" y="815829"/>
            <a:ext cx="7367489" cy="2516927"/>
          </a:xfrm>
          <a:prstGeom prst="rect">
            <a:avLst/>
          </a:prstGeom>
          <a:noFill/>
          <a:ln w="9525">
            <a:noFill/>
            <a:miter lim="800000"/>
            <a:headEnd/>
            <a:tailEnd/>
          </a:ln>
        </p:spPr>
      </p:pic>
    </p:spTree>
    <p:extLst>
      <p:ext uri="{BB962C8B-B14F-4D97-AF65-F5344CB8AC3E}">
        <p14:creationId xmlns:p14="http://schemas.microsoft.com/office/powerpoint/2010/main" val="16916146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0">
              <a:schemeClr val="accent1">
                <a:lumMod val="75000"/>
              </a:schemeClr>
            </a:gs>
            <a:gs pos="10000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265477" y="62701"/>
            <a:ext cx="6296268" cy="573881"/>
          </a:xfrm>
          <a:prstGeom prst="rect">
            <a:avLst/>
          </a:prstGeom>
          <a:noFill/>
          <a:ln w="9525">
            <a:noFill/>
            <a:miter lim="800000"/>
            <a:headEnd/>
            <a:tailEnd/>
          </a:ln>
        </p:spPr>
        <p:txBody>
          <a:bodyPr lIns="0" rIns="0" bIns="0" anchor="b"/>
          <a:lstStyle/>
          <a:p>
            <a:pPr eaLnBrk="0" hangingPunct="0">
              <a:spcBef>
                <a:spcPct val="50000"/>
              </a:spcBef>
              <a:defRPr/>
            </a:pPr>
            <a:r>
              <a:rPr lang="en-GB" sz="3600" b="1" dirty="0">
                <a:solidFill>
                  <a:srgbClr val="FFFF00"/>
                </a:solidFill>
                <a:latin typeface="Times New Roman" panose="02020603050405020304" pitchFamily="18" charset="0"/>
                <a:ea typeface="+mj-ea"/>
                <a:cs typeface="Times New Roman" panose="02020603050405020304" pitchFamily="18" charset="0"/>
              </a:rPr>
              <a:t>Interaction neutron-nucleus</a:t>
            </a:r>
          </a:p>
        </p:txBody>
      </p:sp>
      <p:graphicFrame>
        <p:nvGraphicFramePr>
          <p:cNvPr id="41" name="Object 2"/>
          <p:cNvGraphicFramePr>
            <a:graphicFrameLocks noChangeAspect="1"/>
          </p:cNvGraphicFramePr>
          <p:nvPr>
            <p:extLst/>
          </p:nvPr>
        </p:nvGraphicFramePr>
        <p:xfrm>
          <a:off x="1255436" y="3946605"/>
          <a:ext cx="6586538" cy="839391"/>
        </p:xfrm>
        <a:graphic>
          <a:graphicData uri="http://schemas.openxmlformats.org/presentationml/2006/ole">
            <mc:AlternateContent xmlns:mc="http://schemas.openxmlformats.org/markup-compatibility/2006">
              <mc:Choice xmlns:v="urn:schemas-microsoft-com:vml" Requires="v">
                <p:oleObj spid="_x0000_s5155" name="Equation" r:id="rId4" imgW="4101840" imgH="482400" progId="Equation.DSMT4">
                  <p:embed/>
                </p:oleObj>
              </mc:Choice>
              <mc:Fallback>
                <p:oleObj name="Equation" r:id="rId4" imgW="4101840" imgH="4824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436" y="3946605"/>
                        <a:ext cx="6586538" cy="839391"/>
                      </a:xfrm>
                      <a:prstGeom prst="rect">
                        <a:avLst/>
                      </a:prstGeom>
                      <a:solidFill>
                        <a:srgbClr val="CCECFF"/>
                      </a:solidFill>
                    </p:spPr>
                  </p:pic>
                </p:oleObj>
              </mc:Fallback>
            </mc:AlternateContent>
          </a:graphicData>
        </a:graphic>
      </p:graphicFrame>
      <p:sp>
        <p:nvSpPr>
          <p:cNvPr id="42" name="Rectangle 3"/>
          <p:cNvSpPr>
            <a:spLocks noChangeArrowheads="1"/>
          </p:cNvSpPr>
          <p:nvPr/>
        </p:nvSpPr>
        <p:spPr bwMode="auto">
          <a:xfrm>
            <a:off x="1248966" y="3065729"/>
            <a:ext cx="2742009" cy="1458516"/>
          </a:xfrm>
          <a:prstGeom prst="rect">
            <a:avLst/>
          </a:prstGeom>
          <a:noFill/>
          <a:ln w="12700">
            <a:noFill/>
            <a:miter lim="800000"/>
            <a:headEnd/>
            <a:tailEnd/>
          </a:ln>
          <a:effectLst/>
        </p:spPr>
        <p:txBody>
          <a:bodyPr wrap="none" anchor="ctr"/>
          <a:lstStyle/>
          <a:p>
            <a:endParaRPr lang="en-GB" sz="1350"/>
          </a:p>
        </p:txBody>
      </p:sp>
      <p:sp>
        <p:nvSpPr>
          <p:cNvPr id="43" name="Text Box 36"/>
          <p:cNvSpPr txBox="1">
            <a:spLocks noChangeArrowheads="1"/>
          </p:cNvSpPr>
          <p:nvPr/>
        </p:nvSpPr>
        <p:spPr bwMode="auto">
          <a:xfrm>
            <a:off x="2128494" y="823739"/>
            <a:ext cx="5077662" cy="369332"/>
          </a:xfrm>
          <a:prstGeom prst="rect">
            <a:avLst/>
          </a:prstGeom>
          <a:noFill/>
          <a:ln w="9525">
            <a:noFill/>
            <a:miter lim="800000"/>
            <a:headEnd/>
            <a:tailEnd/>
          </a:ln>
          <a:effectLst/>
        </p:spPr>
        <p:txBody>
          <a:bodyPr wrap="square">
            <a:spAutoFit/>
          </a:bodyPr>
          <a:lstStyle/>
          <a:p>
            <a:r>
              <a:rPr lang="en-US" dirty="0">
                <a:solidFill>
                  <a:srgbClr val="FFFF00"/>
                </a:solidFill>
                <a:latin typeface="Comic Sans MS" pitchFamily="66" charset="0"/>
                <a:sym typeface="Symbol" pitchFamily="18" charset="2"/>
              </a:rPr>
              <a:t></a:t>
            </a:r>
            <a:r>
              <a:rPr lang="en-GB" dirty="0">
                <a:solidFill>
                  <a:srgbClr val="FFFF00"/>
                </a:solidFill>
                <a:latin typeface="Comic Sans MS" pitchFamily="66" charset="0"/>
                <a:sym typeface="Symbol" pitchFamily="18" charset="2"/>
              </a:rPr>
              <a:t>= </a:t>
            </a:r>
            <a:r>
              <a:rPr lang="en-GB" b="1" dirty="0">
                <a:solidFill>
                  <a:srgbClr val="FFFF00"/>
                </a:solidFill>
                <a:latin typeface="Times New Roman" panose="02020603050405020304" pitchFamily="18" charset="0"/>
                <a:cs typeface="Times New Roman" panose="02020603050405020304" pitchFamily="18" charset="0"/>
                <a:sym typeface="Symbol" pitchFamily="18" charset="2"/>
              </a:rPr>
              <a:t>number of incident neutrons /cm</a:t>
            </a:r>
            <a:r>
              <a:rPr lang="en-GB" b="1" baseline="30000" dirty="0">
                <a:solidFill>
                  <a:srgbClr val="FFFF00"/>
                </a:solidFill>
                <a:latin typeface="Times New Roman" panose="02020603050405020304" pitchFamily="18" charset="0"/>
                <a:cs typeface="Times New Roman" panose="02020603050405020304" pitchFamily="18" charset="0"/>
                <a:sym typeface="Symbol" pitchFamily="18" charset="2"/>
              </a:rPr>
              <a:t>2 </a:t>
            </a:r>
            <a:r>
              <a:rPr lang="en-GB" b="1" dirty="0">
                <a:solidFill>
                  <a:srgbClr val="FFFF00"/>
                </a:solidFill>
                <a:latin typeface="Times New Roman" panose="02020603050405020304" pitchFamily="18" charset="0"/>
                <a:cs typeface="Times New Roman" panose="02020603050405020304" pitchFamily="18" charset="0"/>
                <a:sym typeface="Symbol" pitchFamily="18" charset="2"/>
              </a:rPr>
              <a:t>/ second</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44" name="Text Box 37"/>
          <p:cNvSpPr txBox="1">
            <a:spLocks noChangeArrowheads="1"/>
          </p:cNvSpPr>
          <p:nvPr/>
        </p:nvSpPr>
        <p:spPr bwMode="auto">
          <a:xfrm>
            <a:off x="2020482" y="1147775"/>
            <a:ext cx="4947508" cy="369332"/>
          </a:xfrm>
          <a:prstGeom prst="rect">
            <a:avLst/>
          </a:prstGeom>
          <a:noFill/>
          <a:ln w="9525">
            <a:noFill/>
            <a:miter lim="800000"/>
            <a:headEnd/>
            <a:tailEnd/>
          </a:ln>
          <a:effectLst/>
        </p:spPr>
        <p:txBody>
          <a:bodyPr wrap="none">
            <a:spAutoFit/>
          </a:bodyPr>
          <a:lstStyle/>
          <a:p>
            <a:r>
              <a:rPr lang="en-US" dirty="0">
                <a:solidFill>
                  <a:srgbClr val="FFFF00"/>
                </a:solidFill>
                <a:latin typeface="Comic Sans MS" pitchFamily="66" charset="0"/>
                <a:sym typeface="Symbol" pitchFamily="18" charset="2"/>
              </a:rPr>
              <a:t></a:t>
            </a:r>
            <a:r>
              <a:rPr lang="en-GB" dirty="0">
                <a:solidFill>
                  <a:srgbClr val="FFFF00"/>
                </a:solidFill>
                <a:latin typeface="Comic Sans MS" pitchFamily="66" charset="0"/>
                <a:sym typeface="Symbol" pitchFamily="18" charset="2"/>
              </a:rPr>
              <a:t>= </a:t>
            </a:r>
            <a:r>
              <a:rPr lang="en-GB" b="1" dirty="0">
                <a:solidFill>
                  <a:srgbClr val="FFFF00"/>
                </a:solidFill>
                <a:latin typeface="Times New Roman" panose="02020603050405020304" pitchFamily="18" charset="0"/>
                <a:cs typeface="Times New Roman" panose="02020603050405020304" pitchFamily="18" charset="0"/>
                <a:sym typeface="Symbol" pitchFamily="18" charset="2"/>
              </a:rPr>
              <a:t>total number of neutrons scattered/second</a:t>
            </a:r>
            <a:r>
              <a:rPr lang="en-GB" b="1" dirty="0">
                <a:solidFill>
                  <a:srgbClr val="FFFF00"/>
                </a:solidFill>
                <a:latin typeface="Comic Sans MS" pitchFamily="66" charset="0"/>
                <a:sym typeface="Symbol" pitchFamily="18" charset="2"/>
              </a:rPr>
              <a:t>/</a:t>
            </a:r>
            <a:r>
              <a:rPr lang="en-US" dirty="0">
                <a:solidFill>
                  <a:srgbClr val="FFFF00"/>
                </a:solidFill>
                <a:latin typeface="Comic Sans MS" pitchFamily="66" charset="0"/>
                <a:sym typeface="Symbol" pitchFamily="18" charset="2"/>
              </a:rPr>
              <a:t></a:t>
            </a:r>
          </a:p>
        </p:txBody>
      </p:sp>
      <p:sp>
        <p:nvSpPr>
          <p:cNvPr id="45" name="Text Box 38"/>
          <p:cNvSpPr txBox="1">
            <a:spLocks noChangeArrowheads="1"/>
          </p:cNvSpPr>
          <p:nvPr/>
        </p:nvSpPr>
        <p:spPr bwMode="auto">
          <a:xfrm>
            <a:off x="3603437" y="1848539"/>
            <a:ext cx="5355396" cy="1754326"/>
          </a:xfrm>
          <a:prstGeom prst="rect">
            <a:avLst/>
          </a:prstGeom>
          <a:noFill/>
          <a:ln w="9525">
            <a:noFill/>
            <a:miter lim="800000"/>
            <a:headEnd/>
            <a:tailEnd/>
          </a:ln>
          <a:effectLst/>
        </p:spPr>
        <p:txBody>
          <a:bodyPr wrap="square">
            <a:spAutoFit/>
          </a:bodyPr>
          <a:lstStyle/>
          <a:p>
            <a:r>
              <a:rPr lang="en-GB" b="1" dirty="0">
                <a:solidFill>
                  <a:srgbClr val="FFC000"/>
                </a:solidFill>
                <a:latin typeface="Times New Roman" panose="02020603050405020304" pitchFamily="18" charset="0"/>
                <a:cs typeface="Times New Roman" panose="02020603050405020304" pitchFamily="18" charset="0"/>
              </a:rPr>
              <a:t>Fermi’s golden rule</a:t>
            </a:r>
            <a:r>
              <a:rPr lang="en-GB" dirty="0">
                <a:solidFill>
                  <a:srgbClr val="FFC000"/>
                </a:solidFill>
                <a:latin typeface="Times New Roman" panose="02020603050405020304" pitchFamily="18" charset="0"/>
                <a:cs typeface="Times New Roman" panose="02020603050405020304" pitchFamily="18" charset="0"/>
              </a:rPr>
              <a:t> </a:t>
            </a:r>
            <a:r>
              <a:rPr lang="en-GB" b="1" dirty="0">
                <a:solidFill>
                  <a:srgbClr val="FFFF00"/>
                </a:solidFill>
                <a:latin typeface="Times New Roman" panose="02020603050405020304" pitchFamily="18" charset="0"/>
                <a:cs typeface="Times New Roman" panose="02020603050405020304" pitchFamily="18" charset="0"/>
              </a:rPr>
              <a:t>gives the</a:t>
            </a:r>
            <a:r>
              <a:rPr lang="en-GB" dirty="0">
                <a:solidFill>
                  <a:srgbClr val="FFFF00"/>
                </a:solidFill>
                <a:latin typeface="Times New Roman" panose="02020603050405020304" pitchFamily="18" charset="0"/>
                <a:cs typeface="Times New Roman" panose="02020603050405020304" pitchFamily="18" charset="0"/>
              </a:rPr>
              <a:t> </a:t>
            </a:r>
            <a:r>
              <a:rPr lang="en-GB" dirty="0" smtClean="0">
                <a:solidFill>
                  <a:srgbClr val="FFFF00"/>
                </a:solidFill>
                <a:latin typeface="Times New Roman" panose="02020603050405020304" pitchFamily="18" charset="0"/>
                <a:cs typeface="Times New Roman" panose="02020603050405020304" pitchFamily="18" charset="0"/>
              </a:rPr>
              <a:t> </a:t>
            </a:r>
            <a:r>
              <a:rPr lang="en-GB" b="1" dirty="0" smtClean="0">
                <a:solidFill>
                  <a:srgbClr val="FFFF00"/>
                </a:solidFill>
                <a:latin typeface="Times New Roman" panose="02020603050405020304" pitchFamily="18" charset="0"/>
                <a:cs typeface="Times New Roman" panose="02020603050405020304" pitchFamily="18" charset="0"/>
              </a:rPr>
              <a:t>neutron-scattering </a:t>
            </a:r>
            <a:r>
              <a:rPr lang="en-GB" b="1" dirty="0">
                <a:solidFill>
                  <a:srgbClr val="FFFF00"/>
                </a:solidFill>
                <a:latin typeface="Times New Roman" panose="02020603050405020304" pitchFamily="18" charset="0"/>
                <a:cs typeface="Times New Roman" panose="02020603050405020304" pitchFamily="18" charset="0"/>
              </a:rPr>
              <a:t>Cross-section</a:t>
            </a:r>
            <a:r>
              <a:rPr lang="en-GB" b="1" dirty="0">
                <a:solidFill>
                  <a:schemeClr val="tx2"/>
                </a:solidFill>
                <a:latin typeface="Times New Roman" panose="02020603050405020304" pitchFamily="18" charset="0"/>
                <a:cs typeface="Times New Roman" panose="02020603050405020304" pitchFamily="18" charset="0"/>
              </a:rPr>
              <a:t> </a:t>
            </a:r>
          </a:p>
          <a:p>
            <a:r>
              <a:rPr lang="en-GB" dirty="0">
                <a:solidFill>
                  <a:srgbClr val="FFFF00"/>
                </a:solidFill>
                <a:latin typeface="Times New Roman" panose="02020603050405020304" pitchFamily="18" charset="0"/>
                <a:cs typeface="Times New Roman" panose="02020603050405020304" pitchFamily="18" charset="0"/>
                <a:sym typeface="Wingdings" pitchFamily="2" charset="2"/>
              </a:rPr>
              <a:t> </a:t>
            </a:r>
            <a:r>
              <a:rPr lang="en-GB" b="1" dirty="0">
                <a:solidFill>
                  <a:srgbClr val="FFFF00"/>
                </a:solidFill>
                <a:latin typeface="Times New Roman" panose="02020603050405020304" pitchFamily="18" charset="0"/>
                <a:cs typeface="Times New Roman" panose="02020603050405020304" pitchFamily="18" charset="0"/>
                <a:sym typeface="Wingdings" pitchFamily="2" charset="2"/>
              </a:rPr>
              <a:t>n</a:t>
            </a:r>
            <a:r>
              <a:rPr lang="en-GB" b="1" dirty="0">
                <a:solidFill>
                  <a:srgbClr val="FFFF00"/>
                </a:solidFill>
                <a:latin typeface="Times New Roman" panose="02020603050405020304" pitchFamily="18" charset="0"/>
                <a:cs typeface="Times New Roman" panose="02020603050405020304" pitchFamily="18" charset="0"/>
                <a:sym typeface="Symbol" pitchFamily="18" charset="2"/>
              </a:rPr>
              <a:t>umber of neutrons of a given </a:t>
            </a:r>
            <a:r>
              <a:rPr lang="en-GB" b="1" dirty="0" smtClean="0">
                <a:solidFill>
                  <a:srgbClr val="FFFF00"/>
                </a:solidFill>
                <a:latin typeface="Times New Roman" panose="02020603050405020304" pitchFamily="18" charset="0"/>
                <a:cs typeface="Times New Roman" panose="02020603050405020304" pitchFamily="18" charset="0"/>
                <a:sym typeface="Symbol" pitchFamily="18" charset="2"/>
              </a:rPr>
              <a:t>energy </a:t>
            </a:r>
            <a:r>
              <a:rPr lang="en-GB" b="1" dirty="0">
                <a:solidFill>
                  <a:srgbClr val="FFFF00"/>
                </a:solidFill>
                <a:latin typeface="Times New Roman" panose="02020603050405020304" pitchFamily="18" charset="0"/>
                <a:cs typeface="Times New Roman" panose="02020603050405020304" pitchFamily="18" charset="0"/>
                <a:sym typeface="Symbol" pitchFamily="18" charset="2"/>
              </a:rPr>
              <a:t>scattered per second in a given solid angle </a:t>
            </a:r>
          </a:p>
          <a:p>
            <a:r>
              <a:rPr lang="en-GB" b="1" dirty="0">
                <a:solidFill>
                  <a:srgbClr val="FFCCCC"/>
                </a:solidFill>
                <a:latin typeface="Times New Roman" panose="02020603050405020304" pitchFamily="18" charset="0"/>
                <a:cs typeface="Times New Roman" panose="02020603050405020304" pitchFamily="18" charset="0"/>
                <a:sym typeface="Symbol" pitchFamily="18" charset="2"/>
              </a:rPr>
              <a:t>(the effective area presented by a nucleus to an incident neutron)</a:t>
            </a:r>
            <a:endParaRPr lang="en-US" b="1" dirty="0">
              <a:solidFill>
                <a:srgbClr val="FFCCCC"/>
              </a:solidFill>
              <a:latin typeface="Times New Roman" panose="02020603050405020304" pitchFamily="18" charset="0"/>
              <a:cs typeface="Times New Roman" panose="02020603050405020304" pitchFamily="18" charset="0"/>
              <a:sym typeface="Symbol" pitchFamily="18" charset="2"/>
            </a:endParaRPr>
          </a:p>
        </p:txBody>
      </p:sp>
      <p:sp>
        <p:nvSpPr>
          <p:cNvPr id="82" name="Text Box 40"/>
          <p:cNvSpPr txBox="1">
            <a:spLocks noChangeArrowheads="1"/>
          </p:cNvSpPr>
          <p:nvPr/>
        </p:nvSpPr>
        <p:spPr bwMode="auto">
          <a:xfrm>
            <a:off x="619077" y="1831151"/>
            <a:ext cx="2946398" cy="1962076"/>
          </a:xfrm>
          <a:prstGeom prst="rect">
            <a:avLst/>
          </a:prstGeom>
          <a:solidFill>
            <a:srgbClr val="FFFFFF"/>
          </a:solidFill>
          <a:ln w="9525">
            <a:noFill/>
            <a:miter lim="800000"/>
            <a:headEnd/>
            <a:tailEnd/>
          </a:ln>
          <a:effectLst/>
        </p:spPr>
        <p:txBody>
          <a:bodyPr wrap="square">
            <a:spAutoFit/>
          </a:bodyPr>
          <a:lstStyle/>
          <a:p>
            <a:pPr defTabSz="685800">
              <a:defRPr/>
            </a:pPr>
            <a:endParaRPr lang="en-GB" sz="1350" kern="0" dirty="0">
              <a:solidFill>
                <a:sysClr val="windowText" lastClr="000000"/>
              </a:solidFill>
            </a:endParaRPr>
          </a:p>
          <a:p>
            <a:pPr defTabSz="685800">
              <a:defRPr/>
            </a:pPr>
            <a:endParaRPr lang="en-GB" sz="1350" kern="0" dirty="0">
              <a:solidFill>
                <a:sysClr val="windowText" lastClr="000000"/>
              </a:solidFill>
            </a:endParaRPr>
          </a:p>
          <a:p>
            <a:pPr defTabSz="685800">
              <a:defRPr/>
            </a:pPr>
            <a:endParaRPr lang="en-GB" sz="1350" kern="0" dirty="0">
              <a:solidFill>
                <a:sysClr val="windowText" lastClr="000000"/>
              </a:solidFill>
            </a:endParaRPr>
          </a:p>
          <a:p>
            <a:pPr defTabSz="685800">
              <a:defRPr/>
            </a:pPr>
            <a:endParaRPr lang="en-GB" sz="1350" kern="0" dirty="0">
              <a:solidFill>
                <a:sysClr val="windowText" lastClr="000000"/>
              </a:solidFill>
            </a:endParaRPr>
          </a:p>
          <a:p>
            <a:pPr defTabSz="685800">
              <a:defRPr/>
            </a:pPr>
            <a:endParaRPr lang="en-GB" sz="1350" kern="0" dirty="0">
              <a:solidFill>
                <a:sysClr val="windowText" lastClr="000000"/>
              </a:solidFill>
            </a:endParaRPr>
          </a:p>
          <a:p>
            <a:pPr defTabSz="685800">
              <a:defRPr/>
            </a:pPr>
            <a:endParaRPr lang="en-GB" sz="1350" kern="0" dirty="0">
              <a:solidFill>
                <a:sysClr val="windowText" lastClr="000000"/>
              </a:solidFill>
            </a:endParaRPr>
          </a:p>
          <a:p>
            <a:pPr defTabSz="685800">
              <a:defRPr/>
            </a:pPr>
            <a:endParaRPr lang="en-GB" sz="1350" kern="0" dirty="0">
              <a:solidFill>
                <a:sysClr val="windowText" lastClr="000000"/>
              </a:solidFill>
            </a:endParaRPr>
          </a:p>
          <a:p>
            <a:pPr defTabSz="685800">
              <a:defRPr/>
            </a:pPr>
            <a:endParaRPr lang="en-GB" sz="1350" kern="0" dirty="0">
              <a:solidFill>
                <a:sysClr val="windowText" lastClr="000000"/>
              </a:solidFill>
            </a:endParaRPr>
          </a:p>
          <a:p>
            <a:pPr defTabSz="685800">
              <a:defRPr/>
            </a:pPr>
            <a:endParaRPr lang="en-GB" sz="1350" kern="0" dirty="0">
              <a:solidFill>
                <a:sysClr val="windowText" lastClr="000000"/>
              </a:solidFill>
            </a:endParaRPr>
          </a:p>
        </p:txBody>
      </p:sp>
      <p:grpSp>
        <p:nvGrpSpPr>
          <p:cNvPr id="83" name="Group 4"/>
          <p:cNvGrpSpPr>
            <a:grpSpLocks/>
          </p:cNvGrpSpPr>
          <p:nvPr/>
        </p:nvGrpSpPr>
        <p:grpSpPr bwMode="auto">
          <a:xfrm>
            <a:off x="626959" y="1421105"/>
            <a:ext cx="2956693" cy="2514600"/>
            <a:chOff x="96" y="624"/>
            <a:chExt cx="2690" cy="2112"/>
          </a:xfrm>
        </p:grpSpPr>
        <p:sp>
          <p:nvSpPr>
            <p:cNvPr id="84" name="Rectangle 5"/>
            <p:cNvSpPr>
              <a:spLocks noChangeArrowheads="1"/>
            </p:cNvSpPr>
            <p:nvPr/>
          </p:nvSpPr>
          <p:spPr bwMode="auto">
            <a:xfrm>
              <a:off x="96" y="624"/>
              <a:ext cx="2592" cy="2112"/>
            </a:xfrm>
            <a:prstGeom prst="rect">
              <a:avLst/>
            </a:prstGeom>
            <a:noFill/>
            <a:ln w="9525">
              <a:noFill/>
              <a:miter lim="800000"/>
              <a:headEnd/>
              <a:tailEnd/>
            </a:ln>
            <a:effectLst/>
          </p:spPr>
          <p:txBody>
            <a:bodyPr wrap="none" anchor="ctr"/>
            <a:lstStyle/>
            <a:p>
              <a:pPr defTabSz="685800">
                <a:defRPr/>
              </a:pPr>
              <a:endParaRPr lang="en-GB" sz="1350" kern="0">
                <a:solidFill>
                  <a:sysClr val="windowText" lastClr="000000"/>
                </a:solidFill>
              </a:endParaRPr>
            </a:p>
          </p:txBody>
        </p:sp>
        <p:sp>
          <p:nvSpPr>
            <p:cNvPr id="85" name="Line 6"/>
            <p:cNvSpPr>
              <a:spLocks noChangeShapeType="1"/>
            </p:cNvSpPr>
            <p:nvPr/>
          </p:nvSpPr>
          <p:spPr bwMode="auto">
            <a:xfrm>
              <a:off x="916" y="669"/>
              <a:ext cx="0" cy="1401"/>
            </a:xfrm>
            <a:prstGeom prst="line">
              <a:avLst/>
            </a:prstGeom>
            <a:noFill/>
            <a:ln w="12700">
              <a:solidFill>
                <a:srgbClr val="808080"/>
              </a:solidFill>
              <a:round/>
              <a:headEnd/>
              <a:tailEnd/>
            </a:ln>
            <a:effectLst/>
          </p:spPr>
          <p:txBody>
            <a:bodyPr/>
            <a:lstStyle/>
            <a:p>
              <a:pPr defTabSz="685800">
                <a:defRPr/>
              </a:pPr>
              <a:endParaRPr lang="en-GB" sz="1350" kern="0">
                <a:solidFill>
                  <a:sysClr val="windowText" lastClr="000000"/>
                </a:solidFill>
              </a:endParaRPr>
            </a:p>
          </p:txBody>
        </p:sp>
        <p:sp>
          <p:nvSpPr>
            <p:cNvPr id="86" name="Line 7"/>
            <p:cNvSpPr>
              <a:spLocks noChangeShapeType="1"/>
            </p:cNvSpPr>
            <p:nvPr/>
          </p:nvSpPr>
          <p:spPr bwMode="auto">
            <a:xfrm>
              <a:off x="916" y="2027"/>
              <a:ext cx="1536" cy="0"/>
            </a:xfrm>
            <a:prstGeom prst="line">
              <a:avLst/>
            </a:prstGeom>
            <a:noFill/>
            <a:ln w="12700">
              <a:solidFill>
                <a:srgbClr val="808080"/>
              </a:solidFill>
              <a:round/>
              <a:headEnd/>
              <a:tailEnd/>
            </a:ln>
            <a:effectLst/>
          </p:spPr>
          <p:txBody>
            <a:bodyPr/>
            <a:lstStyle/>
            <a:p>
              <a:pPr defTabSz="685800">
                <a:defRPr/>
              </a:pPr>
              <a:endParaRPr lang="en-GB" sz="1350" kern="0">
                <a:solidFill>
                  <a:sysClr val="windowText" lastClr="000000"/>
                </a:solidFill>
              </a:endParaRPr>
            </a:p>
          </p:txBody>
        </p:sp>
        <p:sp>
          <p:nvSpPr>
            <p:cNvPr id="87" name="Line 8"/>
            <p:cNvSpPr>
              <a:spLocks noChangeShapeType="1"/>
            </p:cNvSpPr>
            <p:nvPr/>
          </p:nvSpPr>
          <p:spPr bwMode="auto">
            <a:xfrm flipH="1">
              <a:off x="405" y="2027"/>
              <a:ext cx="511" cy="552"/>
            </a:xfrm>
            <a:prstGeom prst="line">
              <a:avLst/>
            </a:prstGeom>
            <a:noFill/>
            <a:ln w="12700">
              <a:solidFill>
                <a:srgbClr val="808080"/>
              </a:solidFill>
              <a:round/>
              <a:headEnd/>
              <a:tailEnd/>
            </a:ln>
            <a:effectLst/>
          </p:spPr>
          <p:txBody>
            <a:bodyPr/>
            <a:lstStyle/>
            <a:p>
              <a:pPr defTabSz="685800">
                <a:defRPr/>
              </a:pPr>
              <a:endParaRPr lang="en-GB" sz="1350" kern="0">
                <a:solidFill>
                  <a:sysClr val="windowText" lastClr="000000"/>
                </a:solidFill>
              </a:endParaRPr>
            </a:p>
          </p:txBody>
        </p:sp>
        <p:sp>
          <p:nvSpPr>
            <p:cNvPr id="88" name="Freeform 9"/>
            <p:cNvSpPr>
              <a:spLocks/>
            </p:cNvSpPr>
            <p:nvPr/>
          </p:nvSpPr>
          <p:spPr bwMode="auto">
            <a:xfrm>
              <a:off x="551" y="1511"/>
              <a:ext cx="1353" cy="516"/>
            </a:xfrm>
            <a:custGeom>
              <a:avLst/>
              <a:gdLst/>
              <a:ahLst/>
              <a:cxnLst>
                <a:cxn ang="0">
                  <a:pos x="0" y="7"/>
                </a:cxn>
                <a:cxn ang="0">
                  <a:pos x="272" y="7"/>
                </a:cxn>
                <a:cxn ang="0">
                  <a:pos x="635" y="52"/>
                </a:cxn>
                <a:cxn ang="0">
                  <a:pos x="952" y="143"/>
                </a:cxn>
                <a:cxn ang="0">
                  <a:pos x="1315" y="279"/>
                </a:cxn>
                <a:cxn ang="0">
                  <a:pos x="1678" y="551"/>
                </a:cxn>
              </a:cxnLst>
              <a:rect l="0" t="0" r="r" b="b"/>
              <a:pathLst>
                <a:path w="1678" h="551">
                  <a:moveTo>
                    <a:pt x="0" y="7"/>
                  </a:moveTo>
                  <a:cubicBezTo>
                    <a:pt x="83" y="3"/>
                    <a:pt x="166" y="0"/>
                    <a:pt x="272" y="7"/>
                  </a:cubicBezTo>
                  <a:cubicBezTo>
                    <a:pt x="378" y="14"/>
                    <a:pt x="522" y="29"/>
                    <a:pt x="635" y="52"/>
                  </a:cubicBezTo>
                  <a:cubicBezTo>
                    <a:pt x="748" y="75"/>
                    <a:pt x="839" y="105"/>
                    <a:pt x="952" y="143"/>
                  </a:cubicBezTo>
                  <a:cubicBezTo>
                    <a:pt x="1065" y="181"/>
                    <a:pt x="1194" y="211"/>
                    <a:pt x="1315" y="279"/>
                  </a:cubicBezTo>
                  <a:cubicBezTo>
                    <a:pt x="1436" y="347"/>
                    <a:pt x="1557" y="449"/>
                    <a:pt x="1678" y="551"/>
                  </a:cubicBezTo>
                </a:path>
              </a:pathLst>
            </a:custGeom>
            <a:noFill/>
            <a:ln w="12700" cap="flat" cmpd="sng">
              <a:solidFill>
                <a:srgbClr val="808080"/>
              </a:solidFill>
              <a:prstDash val="solid"/>
              <a:round/>
              <a:headEnd type="none" w="med" len="med"/>
              <a:tailEnd type="none" w="med" len="med"/>
            </a:ln>
            <a:effectLst/>
          </p:spPr>
          <p:txBody>
            <a:bodyPr/>
            <a:lstStyle/>
            <a:p>
              <a:pPr defTabSz="685800">
                <a:defRPr/>
              </a:pPr>
              <a:endParaRPr lang="en-GB" sz="1350" kern="0">
                <a:solidFill>
                  <a:sysClr val="windowText" lastClr="000000"/>
                </a:solidFill>
              </a:endParaRPr>
            </a:p>
          </p:txBody>
        </p:sp>
        <p:sp>
          <p:nvSpPr>
            <p:cNvPr id="89" name="Line 10"/>
            <p:cNvSpPr>
              <a:spLocks noChangeShapeType="1"/>
            </p:cNvSpPr>
            <p:nvPr/>
          </p:nvSpPr>
          <p:spPr bwMode="auto">
            <a:xfrm flipV="1">
              <a:off x="916" y="1688"/>
              <a:ext cx="549" cy="339"/>
            </a:xfrm>
            <a:prstGeom prst="line">
              <a:avLst/>
            </a:prstGeom>
            <a:noFill/>
            <a:ln w="12700">
              <a:solidFill>
                <a:srgbClr val="808080"/>
              </a:solidFill>
              <a:round/>
              <a:headEnd/>
              <a:tailEnd/>
            </a:ln>
            <a:effectLst/>
          </p:spPr>
          <p:txBody>
            <a:bodyPr/>
            <a:lstStyle/>
            <a:p>
              <a:pPr defTabSz="685800">
                <a:defRPr/>
              </a:pPr>
              <a:endParaRPr lang="en-GB" sz="1350" kern="0">
                <a:solidFill>
                  <a:sysClr val="windowText" lastClr="000000"/>
                </a:solidFill>
              </a:endParaRPr>
            </a:p>
          </p:txBody>
        </p:sp>
        <p:sp>
          <p:nvSpPr>
            <p:cNvPr id="90" name="Line 11"/>
            <p:cNvSpPr>
              <a:spLocks noChangeShapeType="1"/>
            </p:cNvSpPr>
            <p:nvPr/>
          </p:nvSpPr>
          <p:spPr bwMode="auto">
            <a:xfrm flipV="1">
              <a:off x="916" y="1731"/>
              <a:ext cx="659" cy="296"/>
            </a:xfrm>
            <a:prstGeom prst="line">
              <a:avLst/>
            </a:prstGeom>
            <a:noFill/>
            <a:ln w="12700">
              <a:solidFill>
                <a:srgbClr val="808080"/>
              </a:solidFill>
              <a:round/>
              <a:headEnd/>
              <a:tailEnd/>
            </a:ln>
            <a:effectLst/>
          </p:spPr>
          <p:txBody>
            <a:bodyPr/>
            <a:lstStyle/>
            <a:p>
              <a:pPr defTabSz="685800">
                <a:defRPr/>
              </a:pPr>
              <a:endParaRPr lang="en-GB" sz="1350" kern="0">
                <a:solidFill>
                  <a:sysClr val="windowText" lastClr="000000"/>
                </a:solidFill>
              </a:endParaRPr>
            </a:p>
          </p:txBody>
        </p:sp>
        <p:sp>
          <p:nvSpPr>
            <p:cNvPr id="91" name="Oval 12"/>
            <p:cNvSpPr>
              <a:spLocks noChangeArrowheads="1"/>
            </p:cNvSpPr>
            <p:nvPr/>
          </p:nvSpPr>
          <p:spPr bwMode="auto">
            <a:xfrm rot="1627278">
              <a:off x="1440" y="1688"/>
              <a:ext cx="110" cy="43"/>
            </a:xfrm>
            <a:prstGeom prst="ellipse">
              <a:avLst/>
            </a:prstGeom>
            <a:noFill/>
            <a:ln w="12700">
              <a:solidFill>
                <a:srgbClr val="808080"/>
              </a:solidFill>
              <a:round/>
              <a:headEnd/>
              <a:tailEnd/>
            </a:ln>
            <a:effectLst/>
          </p:spPr>
          <p:txBody>
            <a:bodyPr wrap="none" anchor="ctr"/>
            <a:lstStyle/>
            <a:p>
              <a:pPr defTabSz="685800">
                <a:defRPr/>
              </a:pPr>
              <a:endParaRPr lang="en-GB" sz="1350" kern="0">
                <a:solidFill>
                  <a:sysClr val="windowText" lastClr="000000"/>
                </a:solidFill>
              </a:endParaRPr>
            </a:p>
          </p:txBody>
        </p:sp>
        <p:sp>
          <p:nvSpPr>
            <p:cNvPr id="92" name="Line 13"/>
            <p:cNvSpPr>
              <a:spLocks noChangeShapeType="1"/>
            </p:cNvSpPr>
            <p:nvPr/>
          </p:nvSpPr>
          <p:spPr bwMode="auto">
            <a:xfrm flipV="1">
              <a:off x="1538" y="1349"/>
              <a:ext cx="512" cy="339"/>
            </a:xfrm>
            <a:prstGeom prst="line">
              <a:avLst/>
            </a:prstGeom>
            <a:noFill/>
            <a:ln w="12700">
              <a:solidFill>
                <a:srgbClr val="808080"/>
              </a:solidFill>
              <a:round/>
              <a:headEnd/>
              <a:tailEnd type="triangle" w="med" len="med"/>
            </a:ln>
            <a:effectLst/>
          </p:spPr>
          <p:txBody>
            <a:bodyPr/>
            <a:lstStyle/>
            <a:p>
              <a:pPr defTabSz="685800">
                <a:defRPr/>
              </a:pPr>
              <a:endParaRPr lang="en-GB" sz="1350" kern="0">
                <a:solidFill>
                  <a:sysClr val="windowText" lastClr="000000"/>
                </a:solidFill>
              </a:endParaRPr>
            </a:p>
          </p:txBody>
        </p:sp>
        <p:sp>
          <p:nvSpPr>
            <p:cNvPr id="93" name="Freeform 14"/>
            <p:cNvSpPr>
              <a:spLocks/>
            </p:cNvSpPr>
            <p:nvPr/>
          </p:nvSpPr>
          <p:spPr bwMode="auto">
            <a:xfrm>
              <a:off x="1356" y="1858"/>
              <a:ext cx="72" cy="169"/>
            </a:xfrm>
            <a:custGeom>
              <a:avLst/>
              <a:gdLst/>
              <a:ahLst/>
              <a:cxnLst>
                <a:cxn ang="0">
                  <a:pos x="0" y="0"/>
                </a:cxn>
                <a:cxn ang="0">
                  <a:pos x="45" y="45"/>
                </a:cxn>
                <a:cxn ang="0">
                  <a:pos x="90" y="181"/>
                </a:cxn>
              </a:cxnLst>
              <a:rect l="0" t="0" r="r" b="b"/>
              <a:pathLst>
                <a:path w="90" h="181">
                  <a:moveTo>
                    <a:pt x="0" y="0"/>
                  </a:moveTo>
                  <a:cubicBezTo>
                    <a:pt x="15" y="7"/>
                    <a:pt x="30" y="15"/>
                    <a:pt x="45" y="45"/>
                  </a:cubicBezTo>
                  <a:cubicBezTo>
                    <a:pt x="60" y="75"/>
                    <a:pt x="75" y="128"/>
                    <a:pt x="90" y="181"/>
                  </a:cubicBezTo>
                </a:path>
              </a:pathLst>
            </a:custGeom>
            <a:noFill/>
            <a:ln w="12700" cap="flat" cmpd="sng">
              <a:solidFill>
                <a:srgbClr val="808080"/>
              </a:solidFill>
              <a:prstDash val="solid"/>
              <a:round/>
              <a:headEnd type="none" w="med" len="med"/>
              <a:tailEnd type="none" w="med" len="med"/>
            </a:ln>
            <a:effectLst/>
          </p:spPr>
          <p:txBody>
            <a:bodyPr/>
            <a:lstStyle/>
            <a:p>
              <a:pPr defTabSz="685800">
                <a:defRPr/>
              </a:pPr>
              <a:endParaRPr lang="en-GB" sz="1350" kern="0">
                <a:solidFill>
                  <a:sysClr val="windowText" lastClr="000000"/>
                </a:solidFill>
              </a:endParaRPr>
            </a:p>
          </p:txBody>
        </p:sp>
        <p:sp>
          <p:nvSpPr>
            <p:cNvPr id="94" name="Text Box 15"/>
            <p:cNvSpPr txBox="1">
              <a:spLocks noChangeArrowheads="1"/>
            </p:cNvSpPr>
            <p:nvPr/>
          </p:nvSpPr>
          <p:spPr bwMode="auto">
            <a:xfrm>
              <a:off x="212" y="1743"/>
              <a:ext cx="256" cy="252"/>
            </a:xfrm>
            <a:prstGeom prst="rect">
              <a:avLst/>
            </a:prstGeom>
            <a:noFill/>
            <a:ln w="12700">
              <a:noFill/>
              <a:miter lim="800000"/>
              <a:headEnd/>
              <a:tailEnd/>
            </a:ln>
            <a:effectLst/>
          </p:spPr>
          <p:txBody>
            <a:bodyPr wrap="none">
              <a:spAutoFit/>
            </a:bodyPr>
            <a:lstStyle/>
            <a:p>
              <a:pPr defTabSz="685800">
                <a:defRPr/>
              </a:pPr>
              <a:r>
                <a:rPr lang="es-ES" sz="1350" b="1" kern="0">
                  <a:solidFill>
                    <a:srgbClr val="808080"/>
                  </a:solidFill>
                  <a:latin typeface="Times" pitchFamily="18" charset="0"/>
                </a:rPr>
                <a:t>k</a:t>
              </a:r>
            </a:p>
          </p:txBody>
        </p:sp>
        <p:sp>
          <p:nvSpPr>
            <p:cNvPr id="95" name="Text Box 16"/>
            <p:cNvSpPr txBox="1">
              <a:spLocks noChangeArrowheads="1"/>
            </p:cNvSpPr>
            <p:nvPr/>
          </p:nvSpPr>
          <p:spPr bwMode="auto">
            <a:xfrm>
              <a:off x="2087" y="1093"/>
              <a:ext cx="699" cy="407"/>
            </a:xfrm>
            <a:prstGeom prst="rect">
              <a:avLst/>
            </a:prstGeom>
            <a:noFill/>
            <a:ln w="12700">
              <a:noFill/>
              <a:miter lim="800000"/>
              <a:headEnd/>
              <a:tailEnd/>
            </a:ln>
            <a:effectLst/>
          </p:spPr>
          <p:txBody>
            <a:bodyPr wrap="none">
              <a:spAutoFit/>
            </a:bodyPr>
            <a:lstStyle/>
            <a:p>
              <a:pPr defTabSz="685800">
                <a:defRPr/>
              </a:pPr>
              <a:r>
                <a:rPr lang="es-ES" sz="1200" kern="0">
                  <a:solidFill>
                    <a:srgbClr val="808080"/>
                  </a:solidFill>
                  <a:latin typeface="Times" pitchFamily="18" charset="0"/>
                </a:rPr>
                <a:t>Direction</a:t>
              </a:r>
            </a:p>
            <a:p>
              <a:pPr defTabSz="685800">
                <a:defRPr/>
              </a:pPr>
              <a:r>
                <a:rPr lang="es-ES" sz="1350" kern="0">
                  <a:solidFill>
                    <a:srgbClr val="808080"/>
                  </a:solidFill>
                  <a:latin typeface="Symbol" pitchFamily="18" charset="2"/>
                </a:rPr>
                <a:t>q</a:t>
              </a:r>
              <a:r>
                <a:rPr lang="es-ES" sz="1350" kern="0">
                  <a:solidFill>
                    <a:srgbClr val="808080"/>
                  </a:solidFill>
                  <a:latin typeface="Times" pitchFamily="18" charset="0"/>
                </a:rPr>
                <a:t>, </a:t>
              </a:r>
              <a:r>
                <a:rPr lang="es-ES" sz="1350" kern="0">
                  <a:solidFill>
                    <a:srgbClr val="808080"/>
                  </a:solidFill>
                  <a:latin typeface="Symbol" pitchFamily="18" charset="2"/>
                </a:rPr>
                <a:t>f</a:t>
              </a:r>
            </a:p>
          </p:txBody>
        </p:sp>
        <p:sp>
          <p:nvSpPr>
            <p:cNvPr id="96" name="Text Box 17"/>
            <p:cNvSpPr txBox="1">
              <a:spLocks noChangeArrowheads="1"/>
            </p:cNvSpPr>
            <p:nvPr/>
          </p:nvSpPr>
          <p:spPr bwMode="auto">
            <a:xfrm>
              <a:off x="1429" y="1816"/>
              <a:ext cx="241" cy="233"/>
            </a:xfrm>
            <a:prstGeom prst="rect">
              <a:avLst/>
            </a:prstGeom>
            <a:noFill/>
            <a:ln w="12700">
              <a:noFill/>
              <a:miter lim="800000"/>
              <a:headEnd/>
              <a:tailEnd/>
            </a:ln>
            <a:effectLst/>
          </p:spPr>
          <p:txBody>
            <a:bodyPr wrap="none">
              <a:spAutoFit/>
            </a:bodyPr>
            <a:lstStyle/>
            <a:p>
              <a:pPr defTabSz="685800">
                <a:defRPr/>
              </a:pPr>
              <a:r>
                <a:rPr lang="es-ES" sz="1200" kern="0">
                  <a:solidFill>
                    <a:srgbClr val="808080"/>
                  </a:solidFill>
                  <a:latin typeface="Symbol" pitchFamily="18" charset="2"/>
                </a:rPr>
                <a:t>q</a:t>
              </a:r>
            </a:p>
          </p:txBody>
        </p:sp>
        <p:sp>
          <p:nvSpPr>
            <p:cNvPr id="97" name="Text Box 18"/>
            <p:cNvSpPr txBox="1">
              <a:spLocks noChangeArrowheads="1"/>
            </p:cNvSpPr>
            <p:nvPr/>
          </p:nvSpPr>
          <p:spPr bwMode="auto">
            <a:xfrm>
              <a:off x="1247" y="1560"/>
              <a:ext cx="221" cy="252"/>
            </a:xfrm>
            <a:prstGeom prst="rect">
              <a:avLst/>
            </a:prstGeom>
            <a:noFill/>
            <a:ln w="12700">
              <a:noFill/>
              <a:miter lim="800000"/>
              <a:headEnd/>
              <a:tailEnd/>
            </a:ln>
            <a:effectLst/>
          </p:spPr>
          <p:txBody>
            <a:bodyPr wrap="none">
              <a:spAutoFit/>
            </a:bodyPr>
            <a:lstStyle/>
            <a:p>
              <a:pPr defTabSz="685800">
                <a:defRPr/>
              </a:pPr>
              <a:r>
                <a:rPr lang="es-ES" sz="1350" kern="0">
                  <a:solidFill>
                    <a:srgbClr val="808080"/>
                  </a:solidFill>
                  <a:latin typeface="Times" pitchFamily="18" charset="0"/>
                </a:rPr>
                <a:t>r</a:t>
              </a:r>
            </a:p>
          </p:txBody>
        </p:sp>
        <p:sp>
          <p:nvSpPr>
            <p:cNvPr id="98" name="Oval 19"/>
            <p:cNvSpPr>
              <a:spLocks noChangeArrowheads="1"/>
            </p:cNvSpPr>
            <p:nvPr/>
          </p:nvSpPr>
          <p:spPr bwMode="auto">
            <a:xfrm>
              <a:off x="1240" y="1822"/>
              <a:ext cx="36" cy="42"/>
            </a:xfrm>
            <a:prstGeom prst="ellipse">
              <a:avLst/>
            </a:prstGeom>
            <a:noFill/>
            <a:ln w="12700">
              <a:solidFill>
                <a:srgbClr val="808080"/>
              </a:solidFill>
              <a:round/>
              <a:headEnd/>
              <a:tailEnd/>
            </a:ln>
            <a:effectLst/>
          </p:spPr>
          <p:txBody>
            <a:bodyPr wrap="none" anchor="ctr"/>
            <a:lstStyle/>
            <a:p>
              <a:pPr defTabSz="685800">
                <a:defRPr/>
              </a:pPr>
              <a:endParaRPr lang="en-GB" sz="1350" kern="0">
                <a:solidFill>
                  <a:sysClr val="windowText" lastClr="000000"/>
                </a:solidFill>
              </a:endParaRPr>
            </a:p>
          </p:txBody>
        </p:sp>
        <p:sp>
          <p:nvSpPr>
            <p:cNvPr id="99" name="Text Box 20"/>
            <p:cNvSpPr txBox="1">
              <a:spLocks noChangeArrowheads="1"/>
            </p:cNvSpPr>
            <p:nvPr/>
          </p:nvSpPr>
          <p:spPr bwMode="auto">
            <a:xfrm>
              <a:off x="1392" y="1490"/>
              <a:ext cx="315" cy="233"/>
            </a:xfrm>
            <a:prstGeom prst="rect">
              <a:avLst/>
            </a:prstGeom>
            <a:noFill/>
            <a:ln w="12700">
              <a:noFill/>
              <a:miter lim="800000"/>
              <a:headEnd/>
              <a:tailEnd/>
            </a:ln>
            <a:effectLst/>
          </p:spPr>
          <p:txBody>
            <a:bodyPr wrap="none">
              <a:spAutoFit/>
            </a:bodyPr>
            <a:lstStyle/>
            <a:p>
              <a:pPr defTabSz="685800">
                <a:defRPr/>
              </a:pPr>
              <a:r>
                <a:rPr lang="es-ES" sz="1200" kern="0">
                  <a:solidFill>
                    <a:srgbClr val="808080"/>
                  </a:solidFill>
                  <a:latin typeface="Times" pitchFamily="18" charset="0"/>
                </a:rPr>
                <a:t>dS</a:t>
              </a:r>
            </a:p>
          </p:txBody>
        </p:sp>
        <p:sp>
          <p:nvSpPr>
            <p:cNvPr id="100" name="Line 21"/>
            <p:cNvSpPr>
              <a:spLocks noChangeShapeType="1"/>
            </p:cNvSpPr>
            <p:nvPr/>
          </p:nvSpPr>
          <p:spPr bwMode="auto">
            <a:xfrm>
              <a:off x="2233" y="2027"/>
              <a:ext cx="219" cy="0"/>
            </a:xfrm>
            <a:prstGeom prst="line">
              <a:avLst/>
            </a:prstGeom>
            <a:noFill/>
            <a:ln w="12700">
              <a:solidFill>
                <a:srgbClr val="808080"/>
              </a:solidFill>
              <a:round/>
              <a:headEnd/>
              <a:tailEnd type="triangle" w="med" len="med"/>
            </a:ln>
            <a:effectLst/>
          </p:spPr>
          <p:txBody>
            <a:bodyPr/>
            <a:lstStyle/>
            <a:p>
              <a:pPr defTabSz="685800">
                <a:defRPr/>
              </a:pPr>
              <a:endParaRPr lang="en-GB" sz="1350" kern="0">
                <a:solidFill>
                  <a:sysClr val="windowText" lastClr="000000"/>
                </a:solidFill>
              </a:endParaRPr>
            </a:p>
          </p:txBody>
        </p:sp>
        <p:sp>
          <p:nvSpPr>
            <p:cNvPr id="101" name="Text Box 22"/>
            <p:cNvSpPr txBox="1">
              <a:spLocks noChangeArrowheads="1"/>
            </p:cNvSpPr>
            <p:nvPr/>
          </p:nvSpPr>
          <p:spPr bwMode="auto">
            <a:xfrm>
              <a:off x="2478" y="1870"/>
              <a:ext cx="238" cy="252"/>
            </a:xfrm>
            <a:prstGeom prst="rect">
              <a:avLst/>
            </a:prstGeom>
            <a:noFill/>
            <a:ln w="12700">
              <a:noFill/>
              <a:miter lim="800000"/>
              <a:headEnd/>
              <a:tailEnd/>
            </a:ln>
            <a:effectLst/>
          </p:spPr>
          <p:txBody>
            <a:bodyPr wrap="none">
              <a:spAutoFit/>
            </a:bodyPr>
            <a:lstStyle/>
            <a:p>
              <a:pPr defTabSz="685800">
                <a:defRPr/>
              </a:pPr>
              <a:r>
                <a:rPr lang="es-ES" sz="1350" kern="0">
                  <a:solidFill>
                    <a:srgbClr val="808080"/>
                  </a:solidFill>
                  <a:latin typeface="Times" pitchFamily="18" charset="0"/>
                </a:rPr>
                <a:t>z</a:t>
              </a:r>
            </a:p>
          </p:txBody>
        </p:sp>
        <p:sp>
          <p:nvSpPr>
            <p:cNvPr id="102" name="Text Box 23"/>
            <p:cNvSpPr txBox="1">
              <a:spLocks noChangeArrowheads="1"/>
            </p:cNvSpPr>
            <p:nvPr/>
          </p:nvSpPr>
          <p:spPr bwMode="auto">
            <a:xfrm rot="19701039">
              <a:off x="1753" y="1074"/>
              <a:ext cx="308" cy="252"/>
            </a:xfrm>
            <a:prstGeom prst="rect">
              <a:avLst/>
            </a:prstGeom>
            <a:noFill/>
            <a:ln w="12700">
              <a:noFill/>
              <a:miter lim="800000"/>
              <a:headEnd/>
              <a:tailEnd/>
            </a:ln>
            <a:effectLst/>
          </p:spPr>
          <p:txBody>
            <a:bodyPr wrap="none">
              <a:spAutoFit/>
            </a:bodyPr>
            <a:lstStyle/>
            <a:p>
              <a:pPr defTabSz="685800">
                <a:defRPr/>
              </a:pPr>
              <a:r>
                <a:rPr lang="es-ES" sz="1350" b="1" kern="0">
                  <a:solidFill>
                    <a:srgbClr val="808080"/>
                  </a:solidFill>
                  <a:latin typeface="Times" pitchFamily="18" charset="0"/>
                </a:rPr>
                <a:t>k’</a:t>
              </a:r>
            </a:p>
          </p:txBody>
        </p:sp>
        <p:sp>
          <p:nvSpPr>
            <p:cNvPr id="103" name="Freeform 24"/>
            <p:cNvSpPr>
              <a:spLocks/>
            </p:cNvSpPr>
            <p:nvPr/>
          </p:nvSpPr>
          <p:spPr bwMode="auto">
            <a:xfrm>
              <a:off x="831" y="2113"/>
              <a:ext cx="85" cy="254"/>
            </a:xfrm>
            <a:custGeom>
              <a:avLst/>
              <a:gdLst/>
              <a:ahLst/>
              <a:cxnLst>
                <a:cxn ang="0">
                  <a:pos x="106" y="0"/>
                </a:cxn>
                <a:cxn ang="0">
                  <a:pos x="15" y="136"/>
                </a:cxn>
                <a:cxn ang="0">
                  <a:pos x="15" y="272"/>
                </a:cxn>
              </a:cxnLst>
              <a:rect l="0" t="0" r="r" b="b"/>
              <a:pathLst>
                <a:path w="106" h="272">
                  <a:moveTo>
                    <a:pt x="106" y="0"/>
                  </a:moveTo>
                  <a:cubicBezTo>
                    <a:pt x="68" y="45"/>
                    <a:pt x="30" y="91"/>
                    <a:pt x="15" y="136"/>
                  </a:cubicBezTo>
                  <a:cubicBezTo>
                    <a:pt x="0" y="181"/>
                    <a:pt x="15" y="249"/>
                    <a:pt x="15" y="272"/>
                  </a:cubicBezTo>
                </a:path>
              </a:pathLst>
            </a:custGeom>
            <a:noFill/>
            <a:ln w="12700" cap="flat" cmpd="sng">
              <a:solidFill>
                <a:srgbClr val="808080"/>
              </a:solidFill>
              <a:prstDash val="solid"/>
              <a:round/>
              <a:headEnd type="none" w="med" len="med"/>
              <a:tailEnd type="arrow" w="med" len="med"/>
            </a:ln>
            <a:effectLst/>
          </p:spPr>
          <p:txBody>
            <a:bodyPr/>
            <a:lstStyle/>
            <a:p>
              <a:pPr defTabSz="685800">
                <a:defRPr/>
              </a:pPr>
              <a:endParaRPr lang="en-GB" sz="1350" kern="0">
                <a:solidFill>
                  <a:sysClr val="windowText" lastClr="000000"/>
                </a:solidFill>
              </a:endParaRPr>
            </a:p>
          </p:txBody>
        </p:sp>
        <p:sp>
          <p:nvSpPr>
            <p:cNvPr id="104" name="Text Box 25"/>
            <p:cNvSpPr txBox="1">
              <a:spLocks noChangeArrowheads="1"/>
            </p:cNvSpPr>
            <p:nvPr/>
          </p:nvSpPr>
          <p:spPr bwMode="auto">
            <a:xfrm>
              <a:off x="626" y="2332"/>
              <a:ext cx="536" cy="233"/>
            </a:xfrm>
            <a:prstGeom prst="rect">
              <a:avLst/>
            </a:prstGeom>
            <a:noFill/>
            <a:ln w="12700">
              <a:noFill/>
              <a:miter lim="800000"/>
              <a:headEnd/>
              <a:tailEnd/>
            </a:ln>
            <a:effectLst/>
          </p:spPr>
          <p:txBody>
            <a:bodyPr wrap="none">
              <a:spAutoFit/>
            </a:bodyPr>
            <a:lstStyle/>
            <a:p>
              <a:pPr defTabSz="685800">
                <a:defRPr/>
              </a:pPr>
              <a:r>
                <a:rPr lang="es-ES" sz="1200" kern="0">
                  <a:solidFill>
                    <a:srgbClr val="808080"/>
                  </a:solidFill>
                  <a:latin typeface="Times" pitchFamily="18" charset="0"/>
                </a:rPr>
                <a:t>Target</a:t>
              </a:r>
            </a:p>
          </p:txBody>
        </p:sp>
        <p:sp>
          <p:nvSpPr>
            <p:cNvPr id="105" name="Freeform 26"/>
            <p:cNvSpPr>
              <a:spLocks/>
            </p:cNvSpPr>
            <p:nvPr/>
          </p:nvSpPr>
          <p:spPr bwMode="auto">
            <a:xfrm>
              <a:off x="405" y="966"/>
              <a:ext cx="511" cy="1614"/>
            </a:xfrm>
            <a:custGeom>
              <a:avLst/>
              <a:gdLst/>
              <a:ahLst/>
              <a:cxnLst>
                <a:cxn ang="0">
                  <a:pos x="635" y="0"/>
                </a:cxn>
                <a:cxn ang="0">
                  <a:pos x="363" y="273"/>
                </a:cxn>
                <a:cxn ang="0">
                  <a:pos x="182" y="590"/>
                </a:cxn>
                <a:cxn ang="0">
                  <a:pos x="46" y="1044"/>
                </a:cxn>
                <a:cxn ang="0">
                  <a:pos x="0" y="1724"/>
                </a:cxn>
              </a:cxnLst>
              <a:rect l="0" t="0" r="r" b="b"/>
              <a:pathLst>
                <a:path w="635" h="1724">
                  <a:moveTo>
                    <a:pt x="635" y="0"/>
                  </a:moveTo>
                  <a:cubicBezTo>
                    <a:pt x="537" y="87"/>
                    <a:pt x="439" y="175"/>
                    <a:pt x="363" y="273"/>
                  </a:cubicBezTo>
                  <a:cubicBezTo>
                    <a:pt x="287" y="371"/>
                    <a:pt x="235" y="462"/>
                    <a:pt x="182" y="590"/>
                  </a:cubicBezTo>
                  <a:cubicBezTo>
                    <a:pt x="129" y="718"/>
                    <a:pt x="76" y="855"/>
                    <a:pt x="46" y="1044"/>
                  </a:cubicBezTo>
                  <a:cubicBezTo>
                    <a:pt x="16" y="1233"/>
                    <a:pt x="8" y="1478"/>
                    <a:pt x="0" y="1724"/>
                  </a:cubicBezTo>
                </a:path>
              </a:pathLst>
            </a:custGeom>
            <a:noFill/>
            <a:ln w="12700" cap="flat" cmpd="sng">
              <a:solidFill>
                <a:srgbClr val="808080"/>
              </a:solidFill>
              <a:prstDash val="solid"/>
              <a:round/>
              <a:headEnd type="none" w="med" len="med"/>
              <a:tailEnd type="none" w="med" len="med"/>
            </a:ln>
            <a:effectLst/>
          </p:spPr>
          <p:txBody>
            <a:bodyPr/>
            <a:lstStyle/>
            <a:p>
              <a:pPr defTabSz="685800">
                <a:defRPr/>
              </a:pPr>
              <a:endParaRPr lang="en-GB" sz="1350" kern="0">
                <a:solidFill>
                  <a:sysClr val="windowText" lastClr="000000"/>
                </a:solidFill>
              </a:endParaRPr>
            </a:p>
          </p:txBody>
        </p:sp>
        <p:sp>
          <p:nvSpPr>
            <p:cNvPr id="106" name="Line 27"/>
            <p:cNvSpPr>
              <a:spLocks noChangeShapeType="1"/>
            </p:cNvSpPr>
            <p:nvPr/>
          </p:nvSpPr>
          <p:spPr bwMode="auto">
            <a:xfrm>
              <a:off x="222" y="2027"/>
              <a:ext cx="585" cy="0"/>
            </a:xfrm>
            <a:prstGeom prst="line">
              <a:avLst/>
            </a:prstGeom>
            <a:noFill/>
            <a:ln w="12700">
              <a:solidFill>
                <a:srgbClr val="808080"/>
              </a:solidFill>
              <a:round/>
              <a:headEnd/>
              <a:tailEnd type="triangle" w="med" len="med"/>
            </a:ln>
            <a:effectLst/>
          </p:spPr>
          <p:txBody>
            <a:bodyPr/>
            <a:lstStyle/>
            <a:p>
              <a:pPr defTabSz="685800">
                <a:defRPr/>
              </a:pPr>
              <a:endParaRPr lang="en-GB" sz="1350" kern="0">
                <a:solidFill>
                  <a:sysClr val="windowText" lastClr="000000"/>
                </a:solidFill>
              </a:endParaRPr>
            </a:p>
          </p:txBody>
        </p:sp>
        <p:sp>
          <p:nvSpPr>
            <p:cNvPr id="107" name="Line 28"/>
            <p:cNvSpPr>
              <a:spLocks noChangeShapeType="1"/>
            </p:cNvSpPr>
            <p:nvPr/>
          </p:nvSpPr>
          <p:spPr bwMode="auto">
            <a:xfrm>
              <a:off x="551" y="1518"/>
              <a:ext cx="365" cy="509"/>
            </a:xfrm>
            <a:prstGeom prst="line">
              <a:avLst/>
            </a:prstGeom>
            <a:noFill/>
            <a:ln w="12700">
              <a:solidFill>
                <a:srgbClr val="808080"/>
              </a:solidFill>
              <a:round/>
              <a:headEnd/>
              <a:tailEnd/>
            </a:ln>
            <a:effectLst/>
          </p:spPr>
          <p:txBody>
            <a:bodyPr/>
            <a:lstStyle/>
            <a:p>
              <a:pPr defTabSz="685800">
                <a:defRPr/>
              </a:pPr>
              <a:endParaRPr lang="en-GB" sz="1350" kern="0">
                <a:solidFill>
                  <a:sysClr val="windowText" lastClr="000000"/>
                </a:solidFill>
              </a:endParaRPr>
            </a:p>
          </p:txBody>
        </p:sp>
        <p:sp>
          <p:nvSpPr>
            <p:cNvPr id="108" name="Freeform 29"/>
            <p:cNvSpPr>
              <a:spLocks/>
            </p:cNvSpPr>
            <p:nvPr/>
          </p:nvSpPr>
          <p:spPr bwMode="auto">
            <a:xfrm>
              <a:off x="734" y="1603"/>
              <a:ext cx="182" cy="170"/>
            </a:xfrm>
            <a:custGeom>
              <a:avLst/>
              <a:gdLst/>
              <a:ahLst/>
              <a:cxnLst>
                <a:cxn ang="0">
                  <a:pos x="0" y="181"/>
                </a:cxn>
                <a:cxn ang="0">
                  <a:pos x="91" y="45"/>
                </a:cxn>
                <a:cxn ang="0">
                  <a:pos x="227" y="0"/>
                </a:cxn>
              </a:cxnLst>
              <a:rect l="0" t="0" r="r" b="b"/>
              <a:pathLst>
                <a:path w="227" h="181">
                  <a:moveTo>
                    <a:pt x="0" y="181"/>
                  </a:moveTo>
                  <a:cubicBezTo>
                    <a:pt x="26" y="128"/>
                    <a:pt x="53" y="75"/>
                    <a:pt x="91" y="45"/>
                  </a:cubicBezTo>
                  <a:cubicBezTo>
                    <a:pt x="129" y="15"/>
                    <a:pt x="178" y="7"/>
                    <a:pt x="227" y="0"/>
                  </a:cubicBezTo>
                </a:path>
              </a:pathLst>
            </a:custGeom>
            <a:noFill/>
            <a:ln w="12700" cap="flat" cmpd="sng">
              <a:solidFill>
                <a:srgbClr val="808080"/>
              </a:solidFill>
              <a:prstDash val="solid"/>
              <a:round/>
              <a:headEnd type="none" w="med" len="med"/>
              <a:tailEnd type="none" w="med" len="med"/>
            </a:ln>
            <a:effectLst/>
          </p:spPr>
          <p:txBody>
            <a:bodyPr/>
            <a:lstStyle/>
            <a:p>
              <a:pPr defTabSz="685800">
                <a:defRPr/>
              </a:pPr>
              <a:endParaRPr lang="en-GB" sz="1350" kern="0">
                <a:solidFill>
                  <a:sysClr val="windowText" lastClr="000000"/>
                </a:solidFill>
              </a:endParaRPr>
            </a:p>
          </p:txBody>
        </p:sp>
        <p:sp>
          <p:nvSpPr>
            <p:cNvPr id="109" name="Freeform 30"/>
            <p:cNvSpPr>
              <a:spLocks/>
            </p:cNvSpPr>
            <p:nvPr/>
          </p:nvSpPr>
          <p:spPr bwMode="auto">
            <a:xfrm>
              <a:off x="393" y="2027"/>
              <a:ext cx="1511" cy="574"/>
            </a:xfrm>
            <a:custGeom>
              <a:avLst/>
              <a:gdLst/>
              <a:ahLst/>
              <a:cxnLst>
                <a:cxn ang="0">
                  <a:pos x="1860" y="0"/>
                </a:cxn>
                <a:cxn ang="0">
                  <a:pos x="1633" y="227"/>
                </a:cxn>
                <a:cxn ang="0">
                  <a:pos x="1270" y="454"/>
                </a:cxn>
                <a:cxn ang="0">
                  <a:pos x="817" y="590"/>
                </a:cxn>
                <a:cxn ang="0">
                  <a:pos x="318" y="635"/>
                </a:cxn>
                <a:cxn ang="0">
                  <a:pos x="0" y="635"/>
                </a:cxn>
              </a:cxnLst>
              <a:rect l="0" t="0" r="r" b="b"/>
              <a:pathLst>
                <a:path w="1860" h="642">
                  <a:moveTo>
                    <a:pt x="1860" y="0"/>
                  </a:moveTo>
                  <a:cubicBezTo>
                    <a:pt x="1795" y="75"/>
                    <a:pt x="1731" y="151"/>
                    <a:pt x="1633" y="227"/>
                  </a:cubicBezTo>
                  <a:cubicBezTo>
                    <a:pt x="1535" y="303"/>
                    <a:pt x="1406" y="394"/>
                    <a:pt x="1270" y="454"/>
                  </a:cubicBezTo>
                  <a:cubicBezTo>
                    <a:pt x="1134" y="514"/>
                    <a:pt x="976" y="560"/>
                    <a:pt x="817" y="590"/>
                  </a:cubicBezTo>
                  <a:cubicBezTo>
                    <a:pt x="658" y="620"/>
                    <a:pt x="454" y="628"/>
                    <a:pt x="318" y="635"/>
                  </a:cubicBezTo>
                  <a:cubicBezTo>
                    <a:pt x="182" y="642"/>
                    <a:pt x="53" y="635"/>
                    <a:pt x="0" y="635"/>
                  </a:cubicBezTo>
                </a:path>
              </a:pathLst>
            </a:custGeom>
            <a:noFill/>
            <a:ln w="12700" cap="flat" cmpd="sng">
              <a:solidFill>
                <a:srgbClr val="808080"/>
              </a:solidFill>
              <a:prstDash val="solid"/>
              <a:round/>
              <a:headEnd type="none" w="med" len="med"/>
              <a:tailEnd type="none" w="med" len="med"/>
            </a:ln>
            <a:effectLst/>
          </p:spPr>
          <p:txBody>
            <a:bodyPr/>
            <a:lstStyle/>
            <a:p>
              <a:pPr defTabSz="685800">
                <a:defRPr/>
              </a:pPr>
              <a:endParaRPr lang="en-GB" sz="1350" kern="0">
                <a:solidFill>
                  <a:sysClr val="windowText" lastClr="000000"/>
                </a:solidFill>
              </a:endParaRPr>
            </a:p>
          </p:txBody>
        </p:sp>
        <p:sp>
          <p:nvSpPr>
            <p:cNvPr id="110" name="Freeform 31"/>
            <p:cNvSpPr>
              <a:spLocks/>
            </p:cNvSpPr>
            <p:nvPr/>
          </p:nvSpPr>
          <p:spPr bwMode="auto">
            <a:xfrm>
              <a:off x="1245" y="1858"/>
              <a:ext cx="44" cy="297"/>
            </a:xfrm>
            <a:custGeom>
              <a:avLst/>
              <a:gdLst/>
              <a:ahLst/>
              <a:cxnLst>
                <a:cxn ang="0">
                  <a:pos x="0" y="0"/>
                </a:cxn>
                <a:cxn ang="0">
                  <a:pos x="46" y="91"/>
                </a:cxn>
                <a:cxn ang="0">
                  <a:pos x="46" y="317"/>
                </a:cxn>
              </a:cxnLst>
              <a:rect l="0" t="0" r="r" b="b"/>
              <a:pathLst>
                <a:path w="54" h="317">
                  <a:moveTo>
                    <a:pt x="0" y="0"/>
                  </a:moveTo>
                  <a:cubicBezTo>
                    <a:pt x="19" y="19"/>
                    <a:pt x="38" y="38"/>
                    <a:pt x="46" y="91"/>
                  </a:cubicBezTo>
                  <a:cubicBezTo>
                    <a:pt x="54" y="144"/>
                    <a:pt x="46" y="279"/>
                    <a:pt x="46" y="317"/>
                  </a:cubicBezTo>
                </a:path>
              </a:pathLst>
            </a:custGeom>
            <a:noFill/>
            <a:ln w="12700" cap="flat" cmpd="sng">
              <a:solidFill>
                <a:srgbClr val="808080"/>
              </a:solidFill>
              <a:prstDash val="solid"/>
              <a:round/>
              <a:headEnd type="arrow" w="med" len="med"/>
              <a:tailEnd type="arrow" w="med" len="med"/>
            </a:ln>
            <a:effectLst/>
          </p:spPr>
          <p:txBody>
            <a:bodyPr/>
            <a:lstStyle/>
            <a:p>
              <a:pPr defTabSz="685800">
                <a:defRPr/>
              </a:pPr>
              <a:endParaRPr lang="en-GB" sz="1350" kern="0">
                <a:solidFill>
                  <a:sysClr val="windowText" lastClr="000000"/>
                </a:solidFill>
              </a:endParaRPr>
            </a:p>
          </p:txBody>
        </p:sp>
        <p:sp>
          <p:nvSpPr>
            <p:cNvPr id="111" name="Text Box 32"/>
            <p:cNvSpPr txBox="1">
              <a:spLocks noChangeArrowheads="1"/>
            </p:cNvSpPr>
            <p:nvPr/>
          </p:nvSpPr>
          <p:spPr bwMode="auto">
            <a:xfrm>
              <a:off x="1136" y="2113"/>
              <a:ext cx="353" cy="233"/>
            </a:xfrm>
            <a:prstGeom prst="rect">
              <a:avLst/>
            </a:prstGeom>
            <a:noFill/>
            <a:ln w="12700">
              <a:noFill/>
              <a:miter lim="800000"/>
              <a:headEnd/>
              <a:tailEnd/>
            </a:ln>
            <a:effectLst/>
          </p:spPr>
          <p:txBody>
            <a:bodyPr wrap="none">
              <a:spAutoFit/>
            </a:bodyPr>
            <a:lstStyle/>
            <a:p>
              <a:pPr defTabSz="685800">
                <a:defRPr/>
              </a:pPr>
              <a:r>
                <a:rPr lang="es-ES" sz="1200" kern="0" dirty="0" err="1">
                  <a:solidFill>
                    <a:srgbClr val="808080"/>
                  </a:solidFill>
                  <a:latin typeface="Palatino" charset="0"/>
                </a:rPr>
                <a:t>d</a:t>
              </a:r>
              <a:r>
                <a:rPr lang="es-ES" sz="1200" kern="0" dirty="0" err="1">
                  <a:solidFill>
                    <a:srgbClr val="808080"/>
                  </a:solidFill>
                  <a:latin typeface="Symbol" pitchFamily="18" charset="2"/>
                </a:rPr>
                <a:t>W</a:t>
              </a:r>
              <a:endParaRPr lang="es-ES" sz="1200" kern="0" dirty="0">
                <a:solidFill>
                  <a:srgbClr val="808080"/>
                </a:solidFill>
                <a:latin typeface="Symbol" pitchFamily="18" charset="2"/>
              </a:endParaRPr>
            </a:p>
          </p:txBody>
        </p:sp>
        <p:sp>
          <p:nvSpPr>
            <p:cNvPr id="112" name="Text Box 33"/>
            <p:cNvSpPr txBox="1">
              <a:spLocks noChangeArrowheads="1"/>
            </p:cNvSpPr>
            <p:nvPr/>
          </p:nvSpPr>
          <p:spPr bwMode="auto">
            <a:xfrm>
              <a:off x="734" y="1645"/>
              <a:ext cx="241" cy="233"/>
            </a:xfrm>
            <a:prstGeom prst="rect">
              <a:avLst/>
            </a:prstGeom>
            <a:noFill/>
            <a:ln w="12700">
              <a:noFill/>
              <a:miter lim="800000"/>
              <a:headEnd/>
              <a:tailEnd/>
            </a:ln>
            <a:effectLst/>
          </p:spPr>
          <p:txBody>
            <a:bodyPr wrap="none">
              <a:spAutoFit/>
            </a:bodyPr>
            <a:lstStyle/>
            <a:p>
              <a:pPr defTabSz="685800">
                <a:defRPr/>
              </a:pPr>
              <a:r>
                <a:rPr lang="es-ES" sz="1200" kern="0">
                  <a:solidFill>
                    <a:srgbClr val="808080"/>
                  </a:solidFill>
                  <a:latin typeface="Symbol" pitchFamily="18" charset="2"/>
                </a:rPr>
                <a:t>f</a:t>
              </a:r>
            </a:p>
          </p:txBody>
        </p:sp>
        <p:sp>
          <p:nvSpPr>
            <p:cNvPr id="113" name="Rectangle 34"/>
            <p:cNvSpPr>
              <a:spLocks noChangeArrowheads="1"/>
            </p:cNvSpPr>
            <p:nvPr/>
          </p:nvSpPr>
          <p:spPr bwMode="auto">
            <a:xfrm>
              <a:off x="835" y="1904"/>
              <a:ext cx="183" cy="212"/>
            </a:xfrm>
            <a:prstGeom prst="rect">
              <a:avLst/>
            </a:prstGeom>
            <a:noFill/>
            <a:ln w="12700">
              <a:solidFill>
                <a:srgbClr val="808080"/>
              </a:solidFill>
              <a:miter lim="800000"/>
              <a:headEnd/>
              <a:tailEnd/>
            </a:ln>
            <a:effectLst/>
            <a:scene3d>
              <a:camera prst="legacyObliqueTopRight"/>
              <a:lightRig rig="legacyFlat3" dir="b"/>
            </a:scene3d>
            <a:sp3d extrusionH="430200" prstMaterial="legacyWireframe">
              <a:bevelT w="13500" h="13500" prst="angle"/>
              <a:bevelB w="13500" h="13500" prst="angle"/>
              <a:extrusionClr>
                <a:srgbClr val="808080"/>
              </a:extrusionClr>
            </a:sp3d>
          </p:spPr>
          <p:txBody>
            <a:bodyPr wrap="none" anchor="ctr">
              <a:flatTx/>
            </a:bodyPr>
            <a:lstStyle/>
            <a:p>
              <a:pPr defTabSz="685800">
                <a:defRPr/>
              </a:pPr>
              <a:endParaRPr lang="en-GB" sz="1350" kern="0">
                <a:solidFill>
                  <a:sysClr val="windowText" lastClr="000000"/>
                </a:solidFill>
              </a:endParaRPr>
            </a:p>
          </p:txBody>
        </p:sp>
        <p:sp>
          <p:nvSpPr>
            <p:cNvPr id="114" name="Arc 35"/>
            <p:cNvSpPr>
              <a:spLocks/>
            </p:cNvSpPr>
            <p:nvPr/>
          </p:nvSpPr>
          <p:spPr bwMode="auto">
            <a:xfrm>
              <a:off x="935" y="983"/>
              <a:ext cx="967" cy="10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808080"/>
              </a:solidFill>
              <a:round/>
              <a:headEnd/>
              <a:tailEnd/>
            </a:ln>
            <a:effectLst/>
          </p:spPr>
          <p:txBody>
            <a:bodyPr wrap="none" anchor="ctr"/>
            <a:lstStyle/>
            <a:p>
              <a:pPr defTabSz="685800">
                <a:defRPr/>
              </a:pPr>
              <a:endParaRPr lang="en-GB" sz="1350" kern="0">
                <a:solidFill>
                  <a:sysClr val="windowText" lastClr="000000"/>
                </a:solidFill>
              </a:endParaRPr>
            </a:p>
          </p:txBody>
        </p:sp>
      </p:grpSp>
    </p:spTree>
    <p:extLst>
      <p:ext uri="{BB962C8B-B14F-4D97-AF65-F5344CB8AC3E}">
        <p14:creationId xmlns:p14="http://schemas.microsoft.com/office/powerpoint/2010/main" val="1457775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0">
              <a:schemeClr val="accent1">
                <a:lumMod val="75000"/>
              </a:schemeClr>
            </a:gs>
            <a:gs pos="10000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421606" y="113109"/>
            <a:ext cx="6178154" cy="573881"/>
          </a:xfrm>
          <a:prstGeom prst="rect">
            <a:avLst/>
          </a:prstGeom>
          <a:noFill/>
          <a:ln w="9525">
            <a:noFill/>
            <a:miter lim="800000"/>
            <a:headEnd/>
            <a:tailEnd/>
          </a:ln>
        </p:spPr>
        <p:txBody>
          <a:bodyPr lIns="0" rIns="0" bIns="0" anchor="b"/>
          <a:lstStyle/>
          <a:p>
            <a:pPr eaLnBrk="0" hangingPunct="0">
              <a:spcBef>
                <a:spcPct val="50000"/>
              </a:spcBef>
              <a:defRPr/>
            </a:pPr>
            <a:r>
              <a:rPr lang="en-GB" sz="3600" b="1" dirty="0">
                <a:solidFill>
                  <a:srgbClr val="FFFF00"/>
                </a:solidFill>
                <a:latin typeface="Times New Roman" panose="02020603050405020304" pitchFamily="18" charset="0"/>
                <a:ea typeface="+mj-ea"/>
                <a:cs typeface="Times New Roman" panose="02020603050405020304" pitchFamily="18" charset="0"/>
              </a:rPr>
              <a:t>Interaction neutron-nucleus</a:t>
            </a:r>
          </a:p>
        </p:txBody>
      </p:sp>
      <p:sp>
        <p:nvSpPr>
          <p:cNvPr id="122" name="Rectangle 2"/>
          <p:cNvSpPr>
            <a:spLocks noChangeArrowheads="1"/>
          </p:cNvSpPr>
          <p:nvPr/>
        </p:nvSpPr>
        <p:spPr bwMode="auto">
          <a:xfrm>
            <a:off x="5014913" y="1914354"/>
            <a:ext cx="2584847" cy="1176338"/>
          </a:xfrm>
          <a:prstGeom prst="rect">
            <a:avLst/>
          </a:prstGeom>
          <a:solidFill>
            <a:srgbClr val="FFFFCC"/>
          </a:solidFill>
          <a:ln w="12700">
            <a:noFill/>
            <a:miter lim="800000"/>
            <a:headEnd/>
            <a:tailEnd/>
          </a:ln>
          <a:effectLst/>
        </p:spPr>
        <p:txBody>
          <a:bodyPr lIns="67859" tIns="33335" rIns="67859" bIns="33335"/>
          <a:lstStyle/>
          <a:p>
            <a:pPr marL="222647" indent="-222647" defTabSz="595313">
              <a:spcBef>
                <a:spcPct val="20000"/>
              </a:spcBef>
              <a:buFontTx/>
              <a:buChar char="•"/>
              <a:defRPr/>
            </a:pPr>
            <a:r>
              <a:rPr lang="en-US" altLang="es-ES_tradnl" sz="2400" kern="0" dirty="0">
                <a:solidFill>
                  <a:srgbClr val="3333CC"/>
                </a:solidFill>
                <a:latin typeface="Times New Roman" panose="02020603050405020304" pitchFamily="18" charset="0"/>
                <a:cs typeface="Times New Roman" panose="02020603050405020304" pitchFamily="18" charset="0"/>
              </a:rPr>
              <a:t>Fermi Pseudo potential of a nucleus in </a:t>
            </a:r>
            <a:r>
              <a:rPr lang="en-US" altLang="es-ES_tradnl" sz="2400" b="1" kern="0" dirty="0" err="1">
                <a:solidFill>
                  <a:srgbClr val="0000CC"/>
                </a:solidFill>
                <a:latin typeface="Times New Roman" panose="02020603050405020304" pitchFamily="18" charset="0"/>
                <a:cs typeface="Times New Roman" panose="02020603050405020304" pitchFamily="18" charset="0"/>
              </a:rPr>
              <a:t>r</a:t>
            </a:r>
            <a:r>
              <a:rPr lang="en-US" altLang="es-ES_tradnl" sz="2400" i="1" kern="0" baseline="-25000" dirty="0" err="1">
                <a:solidFill>
                  <a:srgbClr val="0000CC"/>
                </a:solidFill>
                <a:latin typeface="Times New Roman" panose="02020603050405020304" pitchFamily="18" charset="0"/>
                <a:cs typeface="Times New Roman" panose="02020603050405020304" pitchFamily="18" charset="0"/>
              </a:rPr>
              <a:t>j</a:t>
            </a:r>
            <a:endParaRPr lang="en-US" altLang="es-ES_tradnl" sz="2400" i="1" kern="0" dirty="0">
              <a:solidFill>
                <a:srgbClr val="0000CC"/>
              </a:solidFill>
              <a:latin typeface="Times New Roman" panose="02020603050405020304" pitchFamily="18" charset="0"/>
              <a:cs typeface="Times New Roman" panose="02020603050405020304" pitchFamily="18" charset="0"/>
            </a:endParaRPr>
          </a:p>
        </p:txBody>
      </p:sp>
      <p:graphicFrame>
        <p:nvGraphicFramePr>
          <p:cNvPr id="123" name="Object 3"/>
          <p:cNvGraphicFramePr>
            <a:graphicFrameLocks noChangeAspect="1"/>
          </p:cNvGraphicFramePr>
          <p:nvPr>
            <p:extLst>
              <p:ext uri="{D42A27DB-BD31-4B8C-83A1-F6EECF244321}">
                <p14:modId xmlns:p14="http://schemas.microsoft.com/office/powerpoint/2010/main" val="4248255408"/>
              </p:ext>
            </p:extLst>
          </p:nvPr>
        </p:nvGraphicFramePr>
        <p:xfrm>
          <a:off x="5212111" y="3169380"/>
          <a:ext cx="2226593" cy="758890"/>
        </p:xfrm>
        <a:graphic>
          <a:graphicData uri="http://schemas.openxmlformats.org/presentationml/2006/ole">
            <mc:AlternateContent xmlns:mc="http://schemas.openxmlformats.org/markup-compatibility/2006">
              <mc:Choice xmlns:v="urn:schemas-microsoft-com:vml" Requires="v">
                <p:oleObj spid="_x0000_s6179" name="Equation" r:id="rId4" imgW="1333440" imgH="419040" progId="Equation.DSMT4">
                  <p:embed/>
                </p:oleObj>
              </mc:Choice>
              <mc:Fallback>
                <p:oleObj name="Equation" r:id="rId4" imgW="1333440" imgH="419040" progId="Equation.DSMT4">
                  <p:embed/>
                  <p:pic>
                    <p:nvPicPr>
                      <p:cNvPr id="0" name=""/>
                      <p:cNvPicPr>
                        <a:picLocks noChangeAspect="1" noChangeArrowheads="1"/>
                      </p:cNvPicPr>
                      <p:nvPr/>
                    </p:nvPicPr>
                    <p:blipFill>
                      <a:blip r:embed="rId5"/>
                      <a:srcRect/>
                      <a:stretch>
                        <a:fillRect/>
                      </a:stretch>
                    </p:blipFill>
                    <p:spPr bwMode="auto">
                      <a:xfrm>
                        <a:off x="5212111" y="3169380"/>
                        <a:ext cx="2226593" cy="758890"/>
                      </a:xfrm>
                      <a:prstGeom prst="rect">
                        <a:avLst/>
                      </a:prstGeom>
                      <a:solidFill>
                        <a:srgbClr val="FFFFCC"/>
                      </a:solidFill>
                    </p:spPr>
                  </p:pic>
                </p:oleObj>
              </mc:Fallback>
            </mc:AlternateContent>
          </a:graphicData>
        </a:graphic>
      </p:graphicFrame>
      <p:sp>
        <p:nvSpPr>
          <p:cNvPr id="124" name="Rectangle 4"/>
          <p:cNvSpPr>
            <a:spLocks noChangeArrowheads="1"/>
          </p:cNvSpPr>
          <p:nvPr/>
        </p:nvSpPr>
        <p:spPr bwMode="auto">
          <a:xfrm>
            <a:off x="655971" y="1023987"/>
            <a:ext cx="7912100" cy="830997"/>
          </a:xfrm>
          <a:prstGeom prst="rect">
            <a:avLst/>
          </a:prstGeom>
          <a:noFill/>
          <a:ln w="9525">
            <a:noFill/>
            <a:miter lim="800000"/>
            <a:headEnd/>
            <a:tailEnd/>
          </a:ln>
          <a:effectLst/>
        </p:spPr>
        <p:txBody>
          <a:bodyPr wrap="square">
            <a:spAutoFit/>
          </a:bodyPr>
          <a:lstStyle/>
          <a:p>
            <a:pPr defTabSz="685800">
              <a:spcBef>
                <a:spcPct val="50000"/>
              </a:spcBef>
              <a:defRPr/>
            </a:pPr>
            <a:r>
              <a:rPr lang="en-US" sz="2400" kern="0" dirty="0">
                <a:solidFill>
                  <a:srgbClr val="FFFFFF"/>
                </a:solidFill>
                <a:latin typeface="Times New Roman" panose="02020603050405020304" pitchFamily="18" charset="0"/>
                <a:cs typeface="Times New Roman" panose="02020603050405020304" pitchFamily="18" charset="0"/>
              </a:rPr>
              <a:t>The range of nuclear force (~ 1fm) is much less than neutron  wavelength so that scattering is</a:t>
            </a:r>
            <a:r>
              <a:rPr lang="en-US" sz="2400" kern="0" dirty="0">
                <a:solidFill>
                  <a:sysClr val="windowText" lastClr="000000"/>
                </a:solidFill>
                <a:latin typeface="Times New Roman" panose="02020603050405020304" pitchFamily="18" charset="0"/>
                <a:cs typeface="Times New Roman" panose="02020603050405020304" pitchFamily="18" charset="0"/>
              </a:rPr>
              <a:t> </a:t>
            </a:r>
            <a:r>
              <a:rPr lang="en-US" sz="2400" kern="0" dirty="0">
                <a:solidFill>
                  <a:srgbClr val="FFFF00"/>
                </a:solidFill>
                <a:latin typeface="Times New Roman" panose="02020603050405020304" pitchFamily="18" charset="0"/>
                <a:cs typeface="Times New Roman" panose="02020603050405020304" pitchFamily="18" charset="0"/>
              </a:rPr>
              <a:t>“point-like”</a:t>
            </a:r>
          </a:p>
        </p:txBody>
      </p:sp>
      <p:sp>
        <p:nvSpPr>
          <p:cNvPr id="125" name="Rectangle 5"/>
          <p:cNvSpPr>
            <a:spLocks noChangeArrowheads="1"/>
          </p:cNvSpPr>
          <p:nvPr/>
        </p:nvSpPr>
        <p:spPr bwMode="auto">
          <a:xfrm>
            <a:off x="1116164" y="710376"/>
            <a:ext cx="6789038" cy="369332"/>
          </a:xfrm>
          <a:prstGeom prst="rect">
            <a:avLst/>
          </a:prstGeom>
          <a:noFill/>
          <a:ln w="9525">
            <a:noFill/>
            <a:miter lim="800000"/>
            <a:headEnd/>
            <a:tailEnd/>
          </a:ln>
          <a:effectLst/>
        </p:spPr>
        <p:txBody>
          <a:bodyPr wrap="none">
            <a:spAutoFit/>
          </a:bodyPr>
          <a:lstStyle/>
          <a:p>
            <a:pPr defTabSz="685800">
              <a:defRPr/>
            </a:pPr>
            <a:r>
              <a:rPr lang="en-US" b="1" kern="0" dirty="0">
                <a:solidFill>
                  <a:srgbClr val="FFFFFF"/>
                </a:solidFill>
                <a:latin typeface="Times New Roman" panose="02020603050405020304" pitchFamily="18" charset="0"/>
                <a:cs typeface="Times New Roman" panose="02020603050405020304" pitchFamily="18" charset="0"/>
              </a:rPr>
              <a:t>Weak interaction with matter aids interpretation of scattering data</a:t>
            </a:r>
          </a:p>
        </p:txBody>
      </p:sp>
      <p:sp>
        <p:nvSpPr>
          <p:cNvPr id="126" name="Text Box 6"/>
          <p:cNvSpPr txBox="1">
            <a:spLocks noChangeArrowheads="1"/>
          </p:cNvSpPr>
          <p:nvPr/>
        </p:nvSpPr>
        <p:spPr bwMode="auto">
          <a:xfrm>
            <a:off x="5108223" y="4060032"/>
            <a:ext cx="2490787" cy="707886"/>
          </a:xfrm>
          <a:prstGeom prst="rect">
            <a:avLst/>
          </a:prstGeom>
          <a:noFill/>
          <a:ln w="9525">
            <a:noFill/>
            <a:miter lim="800000"/>
            <a:headEnd/>
            <a:tailEnd/>
          </a:ln>
          <a:effectLst/>
        </p:spPr>
        <p:txBody>
          <a:bodyPr wrap="square">
            <a:spAutoFit/>
          </a:bodyPr>
          <a:lstStyle/>
          <a:p>
            <a:r>
              <a:rPr lang="en-US" sz="2000" b="1" dirty="0">
                <a:solidFill>
                  <a:srgbClr val="FFC000"/>
                </a:solidFill>
                <a:latin typeface="Times New Roman" panose="02020603050405020304" pitchFamily="18" charset="0"/>
                <a:cs typeface="Times New Roman" panose="02020603050405020304" pitchFamily="18" charset="0"/>
              </a:rPr>
              <a:t>Potential with</a:t>
            </a:r>
            <a:r>
              <a:rPr lang="en-GB" sz="2000" b="1" dirty="0">
                <a:solidFill>
                  <a:srgbClr val="FFC000"/>
                </a:solidFill>
                <a:latin typeface="Times New Roman" panose="02020603050405020304" pitchFamily="18" charset="0"/>
                <a:cs typeface="Times New Roman" panose="02020603050405020304" pitchFamily="18" charset="0"/>
              </a:rPr>
              <a:t> </a:t>
            </a:r>
          </a:p>
          <a:p>
            <a:r>
              <a:rPr lang="en-GB" sz="2000" b="1" dirty="0" smtClean="0">
                <a:solidFill>
                  <a:srgbClr val="FFC000"/>
                </a:solidFill>
                <a:latin typeface="Times New Roman" panose="02020603050405020304" pitchFamily="18" charset="0"/>
                <a:cs typeface="Times New Roman" panose="02020603050405020304" pitchFamily="18" charset="0"/>
              </a:rPr>
              <a:t>a single parameter</a:t>
            </a:r>
            <a:endParaRPr lang="en-US" sz="2000" b="1" dirty="0">
              <a:solidFill>
                <a:srgbClr val="FFC000"/>
              </a:solidFill>
              <a:latin typeface="Times New Roman" panose="02020603050405020304" pitchFamily="18" charset="0"/>
              <a:cs typeface="Times New Roman" panose="02020603050405020304" pitchFamily="18" charset="0"/>
            </a:endParaRPr>
          </a:p>
        </p:txBody>
      </p:sp>
      <p:grpSp>
        <p:nvGrpSpPr>
          <p:cNvPr id="127" name="Group 7"/>
          <p:cNvGrpSpPr>
            <a:grpSpLocks/>
          </p:cNvGrpSpPr>
          <p:nvPr/>
        </p:nvGrpSpPr>
        <p:grpSpPr bwMode="auto">
          <a:xfrm>
            <a:off x="690777" y="1808893"/>
            <a:ext cx="3832180" cy="3263900"/>
            <a:chOff x="144" y="1584"/>
            <a:chExt cx="3108" cy="2460"/>
          </a:xfrm>
        </p:grpSpPr>
        <p:sp>
          <p:nvSpPr>
            <p:cNvPr id="128" name="Rectangle 8"/>
            <p:cNvSpPr>
              <a:spLocks noChangeAspect="1" noChangeArrowheads="1"/>
            </p:cNvSpPr>
            <p:nvPr/>
          </p:nvSpPr>
          <p:spPr bwMode="auto">
            <a:xfrm>
              <a:off x="144" y="1584"/>
              <a:ext cx="3108" cy="2460"/>
            </a:xfrm>
            <a:prstGeom prst="rect">
              <a:avLst/>
            </a:prstGeom>
            <a:solidFill>
              <a:srgbClr val="000000"/>
            </a:solidFill>
            <a:ln w="12700">
              <a:solidFill>
                <a:srgbClr val="000000"/>
              </a:solidFill>
              <a:miter lim="800000"/>
              <a:headEnd/>
              <a:tailEnd/>
            </a:ln>
            <a:effectLst/>
          </p:spPr>
          <p:txBody>
            <a:bodyPr wrap="none" anchor="ctr"/>
            <a:lstStyle/>
            <a:p>
              <a:pPr defTabSz="685800">
                <a:defRPr/>
              </a:pPr>
              <a:endParaRPr lang="en-GB" sz="1350" kern="0">
                <a:solidFill>
                  <a:sysClr val="windowText" lastClr="000000"/>
                </a:solidFill>
              </a:endParaRPr>
            </a:p>
          </p:txBody>
        </p:sp>
        <p:sp>
          <p:nvSpPr>
            <p:cNvPr id="129" name="Rectangle 9"/>
            <p:cNvSpPr>
              <a:spLocks noChangeAspect="1" noChangeArrowheads="1"/>
            </p:cNvSpPr>
            <p:nvPr/>
          </p:nvSpPr>
          <p:spPr bwMode="auto">
            <a:xfrm>
              <a:off x="235" y="1670"/>
              <a:ext cx="2931" cy="2285"/>
            </a:xfrm>
            <a:prstGeom prst="rect">
              <a:avLst/>
            </a:prstGeom>
            <a:solidFill>
              <a:srgbClr val="000000"/>
            </a:solidFill>
            <a:ln w="12700">
              <a:solidFill>
                <a:srgbClr val="FFFFFF"/>
              </a:solidFill>
              <a:miter lim="800000"/>
              <a:headEnd/>
              <a:tailEnd/>
            </a:ln>
            <a:effectLst/>
          </p:spPr>
          <p:txBody>
            <a:bodyPr wrap="none" anchor="ctr"/>
            <a:lstStyle/>
            <a:p>
              <a:pPr defTabSz="685800">
                <a:defRPr/>
              </a:pPr>
              <a:endParaRPr lang="en-GB" sz="1350" kern="0">
                <a:solidFill>
                  <a:sysClr val="windowText" lastClr="000000"/>
                </a:solidFill>
              </a:endParaRPr>
            </a:p>
          </p:txBody>
        </p:sp>
        <p:sp>
          <p:nvSpPr>
            <p:cNvPr id="130" name="Text Box 10"/>
            <p:cNvSpPr txBox="1">
              <a:spLocks noChangeAspect="1" noChangeArrowheads="1"/>
            </p:cNvSpPr>
            <p:nvPr/>
          </p:nvSpPr>
          <p:spPr bwMode="auto">
            <a:xfrm>
              <a:off x="576" y="3504"/>
              <a:ext cx="913" cy="446"/>
            </a:xfrm>
            <a:prstGeom prst="rect">
              <a:avLst/>
            </a:prstGeom>
            <a:solidFill>
              <a:srgbClr val="000000"/>
            </a:solidFill>
            <a:ln w="12700">
              <a:noFill/>
              <a:miter lim="800000"/>
              <a:headEnd/>
              <a:tailEnd/>
            </a:ln>
            <a:effectLst/>
          </p:spPr>
          <p:txBody>
            <a:bodyPr wrap="none">
              <a:spAutoFit/>
            </a:bodyPr>
            <a:lstStyle/>
            <a:p>
              <a:pPr defTabSz="685800">
                <a:defRPr/>
              </a:pPr>
              <a:r>
                <a:rPr lang="en-US" altLang="es-ES_tradnl" sz="1350" b="1" kern="0">
                  <a:solidFill>
                    <a:srgbClr val="00CC99"/>
                  </a:solidFill>
                </a:rPr>
                <a:t>Plane wave</a:t>
              </a:r>
            </a:p>
            <a:p>
              <a:pPr defTabSz="685800">
                <a:defRPr/>
              </a:pPr>
              <a:r>
                <a:rPr lang="en-US" altLang="es-ES_tradnl" sz="1350" b="1" kern="0">
                  <a:solidFill>
                    <a:srgbClr val="00CC99"/>
                  </a:solidFill>
                </a:rPr>
                <a:t>  </a:t>
              </a:r>
              <a:r>
                <a:rPr lang="en-US" altLang="es-ES_tradnl" sz="1500" b="1" kern="0">
                  <a:solidFill>
                    <a:srgbClr val="00CC99"/>
                  </a:solidFill>
                </a:rPr>
                <a:t>e </a:t>
              </a:r>
              <a:r>
                <a:rPr lang="en-US" altLang="es-ES_tradnl" sz="1500" b="1" kern="0" baseline="30000">
                  <a:solidFill>
                    <a:srgbClr val="00CC99"/>
                  </a:solidFill>
                </a:rPr>
                <a:t>ik·x</a:t>
              </a:r>
              <a:endParaRPr lang="en-US" altLang="es-ES_tradnl" sz="1350" b="1" kern="0">
                <a:solidFill>
                  <a:srgbClr val="00CC99"/>
                </a:solidFill>
              </a:endParaRPr>
            </a:p>
          </p:txBody>
        </p:sp>
        <p:sp>
          <p:nvSpPr>
            <p:cNvPr id="131" name="Text Box 11"/>
            <p:cNvSpPr txBox="1">
              <a:spLocks noChangeAspect="1" noChangeArrowheads="1"/>
            </p:cNvSpPr>
            <p:nvPr/>
          </p:nvSpPr>
          <p:spPr bwMode="auto">
            <a:xfrm>
              <a:off x="1082" y="3138"/>
              <a:ext cx="597" cy="388"/>
            </a:xfrm>
            <a:prstGeom prst="rect">
              <a:avLst/>
            </a:prstGeom>
            <a:solidFill>
              <a:srgbClr val="000000"/>
            </a:solidFill>
            <a:ln w="12700">
              <a:noFill/>
              <a:miter lim="800000"/>
              <a:headEnd/>
              <a:tailEnd/>
            </a:ln>
            <a:effectLst/>
          </p:spPr>
          <p:txBody>
            <a:bodyPr wrap="none">
              <a:spAutoFit/>
            </a:bodyPr>
            <a:lstStyle/>
            <a:p>
              <a:pPr algn="ctr" defTabSz="685800">
                <a:defRPr/>
              </a:pPr>
              <a:r>
                <a:rPr lang="en-US" altLang="es-ES_tradnl" sz="1200" b="1" kern="0">
                  <a:solidFill>
                    <a:srgbClr val="0066FF"/>
                  </a:solidFill>
                </a:rPr>
                <a:t>Sample</a:t>
              </a:r>
            </a:p>
            <a:p>
              <a:pPr algn="ctr" defTabSz="685800">
                <a:defRPr/>
              </a:pPr>
              <a:r>
                <a:rPr lang="en-US" altLang="es-ES_tradnl" sz="1200" b="1" kern="0">
                  <a:solidFill>
                    <a:srgbClr val="0066FF"/>
                  </a:solidFill>
                </a:rPr>
                <a:t>V(r)</a:t>
              </a:r>
              <a:endParaRPr lang="en-US" altLang="es-ES_tradnl" sz="1350" b="1" kern="0">
                <a:solidFill>
                  <a:srgbClr val="0066FF"/>
                </a:solidFill>
              </a:endParaRPr>
            </a:p>
          </p:txBody>
        </p:sp>
        <p:sp>
          <p:nvSpPr>
            <p:cNvPr id="132" name="Line 12"/>
            <p:cNvSpPr>
              <a:spLocks noChangeAspect="1" noChangeShapeType="1"/>
            </p:cNvSpPr>
            <p:nvPr/>
          </p:nvSpPr>
          <p:spPr bwMode="auto">
            <a:xfrm>
              <a:off x="878" y="2728"/>
              <a:ext cx="0" cy="647"/>
            </a:xfrm>
            <a:prstGeom prst="line">
              <a:avLst/>
            </a:prstGeom>
            <a:noFill/>
            <a:ln w="28575">
              <a:solidFill>
                <a:srgbClr val="00CC99"/>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33" name="Line 13"/>
            <p:cNvSpPr>
              <a:spLocks noChangeAspect="1" noChangeShapeType="1"/>
            </p:cNvSpPr>
            <p:nvPr/>
          </p:nvSpPr>
          <p:spPr bwMode="auto">
            <a:xfrm>
              <a:off x="964" y="2728"/>
              <a:ext cx="0" cy="647"/>
            </a:xfrm>
            <a:prstGeom prst="line">
              <a:avLst/>
            </a:prstGeom>
            <a:noFill/>
            <a:ln w="28575">
              <a:solidFill>
                <a:srgbClr val="00CC99"/>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34" name="Line 14"/>
            <p:cNvSpPr>
              <a:spLocks noChangeAspect="1" noChangeShapeType="1"/>
            </p:cNvSpPr>
            <p:nvPr/>
          </p:nvSpPr>
          <p:spPr bwMode="auto">
            <a:xfrm>
              <a:off x="1051" y="2728"/>
              <a:ext cx="0" cy="647"/>
            </a:xfrm>
            <a:prstGeom prst="line">
              <a:avLst/>
            </a:prstGeom>
            <a:noFill/>
            <a:ln w="28575">
              <a:solidFill>
                <a:srgbClr val="00CC99"/>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35" name="Line 15"/>
            <p:cNvSpPr>
              <a:spLocks noChangeAspect="1" noChangeShapeType="1"/>
            </p:cNvSpPr>
            <p:nvPr/>
          </p:nvSpPr>
          <p:spPr bwMode="auto">
            <a:xfrm>
              <a:off x="1137" y="2728"/>
              <a:ext cx="0" cy="647"/>
            </a:xfrm>
            <a:prstGeom prst="line">
              <a:avLst/>
            </a:prstGeom>
            <a:noFill/>
            <a:ln w="28575">
              <a:solidFill>
                <a:srgbClr val="00CC99"/>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36" name="Line 16"/>
            <p:cNvSpPr>
              <a:spLocks noChangeAspect="1" noChangeShapeType="1"/>
            </p:cNvSpPr>
            <p:nvPr/>
          </p:nvSpPr>
          <p:spPr bwMode="auto">
            <a:xfrm>
              <a:off x="317" y="3051"/>
              <a:ext cx="431" cy="0"/>
            </a:xfrm>
            <a:prstGeom prst="line">
              <a:avLst/>
            </a:prstGeom>
            <a:noFill/>
            <a:ln w="28575">
              <a:solidFill>
                <a:srgbClr val="00CC99"/>
              </a:solidFill>
              <a:round/>
              <a:headEnd/>
              <a:tailEnd type="triangle" w="med" len="med"/>
            </a:ln>
            <a:effectLst/>
          </p:spPr>
          <p:txBody>
            <a:bodyPr wrap="none" anchor="ctr"/>
            <a:lstStyle/>
            <a:p>
              <a:pPr defTabSz="685800">
                <a:defRPr/>
              </a:pPr>
              <a:endParaRPr lang="en-GB" sz="1350" kern="0">
                <a:solidFill>
                  <a:sysClr val="windowText" lastClr="000000"/>
                </a:solidFill>
              </a:endParaRPr>
            </a:p>
          </p:txBody>
        </p:sp>
        <p:sp>
          <p:nvSpPr>
            <p:cNvPr id="137" name="Text Box 17"/>
            <p:cNvSpPr txBox="1">
              <a:spLocks noChangeAspect="1" noChangeArrowheads="1"/>
            </p:cNvSpPr>
            <p:nvPr/>
          </p:nvSpPr>
          <p:spPr bwMode="auto">
            <a:xfrm>
              <a:off x="432" y="3072"/>
              <a:ext cx="244" cy="252"/>
            </a:xfrm>
            <a:prstGeom prst="rect">
              <a:avLst/>
            </a:prstGeom>
            <a:solidFill>
              <a:srgbClr val="000000"/>
            </a:solidFill>
            <a:ln w="12700">
              <a:noFill/>
              <a:miter lim="800000"/>
              <a:headEnd/>
              <a:tailEnd/>
            </a:ln>
            <a:effectLst/>
          </p:spPr>
          <p:txBody>
            <a:bodyPr wrap="none">
              <a:spAutoFit/>
            </a:bodyPr>
            <a:lstStyle/>
            <a:p>
              <a:pPr defTabSz="685800">
                <a:defRPr/>
              </a:pPr>
              <a:r>
                <a:rPr lang="en-US" altLang="es-ES_tradnl" sz="1350" b="1" kern="0">
                  <a:solidFill>
                    <a:srgbClr val="00CC99"/>
                  </a:solidFill>
                </a:rPr>
                <a:t>k</a:t>
              </a:r>
              <a:endParaRPr lang="en-US" altLang="es-ES_tradnl" sz="1350" kern="0">
                <a:solidFill>
                  <a:srgbClr val="00CC99"/>
                </a:solidFill>
              </a:endParaRPr>
            </a:p>
          </p:txBody>
        </p:sp>
        <p:sp>
          <p:nvSpPr>
            <p:cNvPr id="138" name="Arc 18"/>
            <p:cNvSpPr>
              <a:spLocks noChangeAspect="1"/>
            </p:cNvSpPr>
            <p:nvPr/>
          </p:nvSpPr>
          <p:spPr bwMode="auto">
            <a:xfrm>
              <a:off x="1353" y="2620"/>
              <a:ext cx="431" cy="4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0000"/>
            </a:solidFill>
            <a:ln w="28575">
              <a:solidFill>
                <a:srgbClr val="808080"/>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39" name="Arc 19"/>
            <p:cNvSpPr>
              <a:spLocks noChangeAspect="1"/>
            </p:cNvSpPr>
            <p:nvPr/>
          </p:nvSpPr>
          <p:spPr bwMode="auto">
            <a:xfrm>
              <a:off x="1353" y="2749"/>
              <a:ext cx="302" cy="30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0000"/>
            </a:solidFill>
            <a:ln w="28575">
              <a:solidFill>
                <a:srgbClr val="808080"/>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40" name="Arc 20"/>
            <p:cNvSpPr>
              <a:spLocks noChangeAspect="1"/>
            </p:cNvSpPr>
            <p:nvPr/>
          </p:nvSpPr>
          <p:spPr bwMode="auto">
            <a:xfrm>
              <a:off x="1353" y="2836"/>
              <a:ext cx="216"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0000"/>
            </a:solidFill>
            <a:ln w="28575">
              <a:solidFill>
                <a:srgbClr val="808080"/>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41" name="Arc 21"/>
            <p:cNvSpPr>
              <a:spLocks noChangeAspect="1"/>
            </p:cNvSpPr>
            <p:nvPr/>
          </p:nvSpPr>
          <p:spPr bwMode="auto">
            <a:xfrm>
              <a:off x="1353" y="2922"/>
              <a:ext cx="129" cy="12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0000"/>
            </a:solidFill>
            <a:ln w="28575">
              <a:solidFill>
                <a:srgbClr val="808080"/>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42" name="Line 22"/>
            <p:cNvSpPr>
              <a:spLocks noChangeAspect="1" noChangeShapeType="1"/>
            </p:cNvSpPr>
            <p:nvPr/>
          </p:nvSpPr>
          <p:spPr bwMode="auto">
            <a:xfrm flipV="1">
              <a:off x="1396" y="2059"/>
              <a:ext cx="950" cy="949"/>
            </a:xfrm>
            <a:prstGeom prst="line">
              <a:avLst/>
            </a:prstGeom>
            <a:noFill/>
            <a:ln w="28575">
              <a:solidFill>
                <a:srgbClr val="00CC99"/>
              </a:solidFill>
              <a:round/>
              <a:headEnd/>
              <a:tailEnd type="triangle" w="med" len="med"/>
            </a:ln>
            <a:effectLst/>
          </p:spPr>
          <p:txBody>
            <a:bodyPr wrap="none" anchor="ctr"/>
            <a:lstStyle/>
            <a:p>
              <a:pPr defTabSz="685800">
                <a:defRPr/>
              </a:pPr>
              <a:endParaRPr lang="en-GB" sz="1350" kern="0">
                <a:solidFill>
                  <a:sysClr val="windowText" lastClr="000000"/>
                </a:solidFill>
              </a:endParaRPr>
            </a:p>
          </p:txBody>
        </p:sp>
        <p:sp>
          <p:nvSpPr>
            <p:cNvPr id="143" name="Line 23"/>
            <p:cNvSpPr>
              <a:spLocks noChangeAspect="1" noChangeShapeType="1"/>
            </p:cNvSpPr>
            <p:nvPr/>
          </p:nvSpPr>
          <p:spPr bwMode="auto">
            <a:xfrm rot="-2699392">
              <a:off x="2130" y="1929"/>
              <a:ext cx="0" cy="648"/>
            </a:xfrm>
            <a:prstGeom prst="line">
              <a:avLst/>
            </a:prstGeom>
            <a:noFill/>
            <a:ln w="28575">
              <a:solidFill>
                <a:srgbClr val="00CC99"/>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44" name="Rectangle 24"/>
            <p:cNvSpPr>
              <a:spLocks noChangeAspect="1" noChangeArrowheads="1"/>
            </p:cNvSpPr>
            <p:nvPr/>
          </p:nvSpPr>
          <p:spPr bwMode="auto">
            <a:xfrm rot="2738975">
              <a:off x="2475" y="1670"/>
              <a:ext cx="86" cy="432"/>
            </a:xfrm>
            <a:prstGeom prst="rect">
              <a:avLst/>
            </a:prstGeom>
            <a:solidFill>
              <a:srgbClr val="FFCCCC"/>
            </a:solidFill>
            <a:ln w="28575">
              <a:solidFill>
                <a:srgbClr val="FFCCCC"/>
              </a:solidFill>
              <a:miter lim="800000"/>
              <a:headEnd/>
              <a:tailEnd/>
            </a:ln>
            <a:effectLst/>
          </p:spPr>
          <p:txBody>
            <a:bodyPr wrap="none" anchor="ctr"/>
            <a:lstStyle/>
            <a:p>
              <a:pPr defTabSz="685800">
                <a:defRPr/>
              </a:pPr>
              <a:endParaRPr lang="en-GB" sz="1350" kern="0">
                <a:solidFill>
                  <a:sysClr val="windowText" lastClr="000000"/>
                </a:solidFill>
              </a:endParaRPr>
            </a:p>
          </p:txBody>
        </p:sp>
        <p:sp>
          <p:nvSpPr>
            <p:cNvPr id="145" name="Text Box 25"/>
            <p:cNvSpPr txBox="1">
              <a:spLocks noChangeAspect="1" noChangeArrowheads="1"/>
            </p:cNvSpPr>
            <p:nvPr/>
          </p:nvSpPr>
          <p:spPr bwMode="auto">
            <a:xfrm>
              <a:off x="820" y="1872"/>
              <a:ext cx="913" cy="446"/>
            </a:xfrm>
            <a:prstGeom prst="rect">
              <a:avLst/>
            </a:prstGeom>
            <a:solidFill>
              <a:srgbClr val="000000"/>
            </a:solidFill>
            <a:ln w="12700">
              <a:noFill/>
              <a:miter lim="800000"/>
              <a:headEnd/>
              <a:tailEnd/>
            </a:ln>
            <a:effectLst/>
          </p:spPr>
          <p:txBody>
            <a:bodyPr wrap="none">
              <a:spAutoFit/>
            </a:bodyPr>
            <a:lstStyle/>
            <a:p>
              <a:pPr defTabSz="685800">
                <a:defRPr/>
              </a:pPr>
              <a:r>
                <a:rPr lang="en-US" altLang="es-ES_tradnl" sz="1350" b="1" kern="0" dirty="0">
                  <a:solidFill>
                    <a:srgbClr val="00CC99"/>
                  </a:solidFill>
                </a:rPr>
                <a:t>Plane wave</a:t>
              </a:r>
            </a:p>
            <a:p>
              <a:pPr defTabSz="685800">
                <a:defRPr/>
              </a:pPr>
              <a:r>
                <a:rPr lang="en-US" altLang="es-ES_tradnl" sz="1350" b="1" kern="0" dirty="0">
                  <a:solidFill>
                    <a:srgbClr val="00CC99"/>
                  </a:solidFill>
                </a:rPr>
                <a:t>  </a:t>
              </a:r>
              <a:r>
                <a:rPr lang="en-US" altLang="es-ES_tradnl" sz="1500" b="1" kern="0" dirty="0">
                  <a:solidFill>
                    <a:srgbClr val="00CC99"/>
                  </a:solidFill>
                </a:rPr>
                <a:t>e </a:t>
              </a:r>
              <a:r>
                <a:rPr lang="en-US" altLang="es-ES_tradnl" sz="1500" b="1" kern="0" baseline="30000" dirty="0" err="1">
                  <a:solidFill>
                    <a:srgbClr val="00CC99"/>
                  </a:solidFill>
                </a:rPr>
                <a:t>ik</a:t>
              </a:r>
              <a:r>
                <a:rPr lang="en-US" altLang="es-ES_tradnl" sz="1500" b="1" kern="0" baseline="30000" dirty="0">
                  <a:solidFill>
                    <a:srgbClr val="00CC99"/>
                  </a:solidFill>
                </a:rPr>
                <a:t>’·r</a:t>
              </a:r>
              <a:endParaRPr lang="en-US" altLang="es-ES_tradnl" sz="1350" b="1" kern="0" dirty="0">
                <a:solidFill>
                  <a:srgbClr val="00CC99"/>
                </a:solidFill>
              </a:endParaRPr>
            </a:p>
          </p:txBody>
        </p:sp>
        <p:sp>
          <p:nvSpPr>
            <p:cNvPr id="146" name="Text Box 26"/>
            <p:cNvSpPr txBox="1">
              <a:spLocks noChangeAspect="1" noChangeArrowheads="1"/>
            </p:cNvSpPr>
            <p:nvPr/>
          </p:nvSpPr>
          <p:spPr bwMode="auto">
            <a:xfrm>
              <a:off x="1508" y="2245"/>
              <a:ext cx="285" cy="252"/>
            </a:xfrm>
            <a:prstGeom prst="rect">
              <a:avLst/>
            </a:prstGeom>
            <a:solidFill>
              <a:srgbClr val="000000"/>
            </a:solidFill>
            <a:ln w="12700">
              <a:noFill/>
              <a:miter lim="800000"/>
              <a:headEnd/>
              <a:tailEnd/>
            </a:ln>
            <a:effectLst/>
          </p:spPr>
          <p:txBody>
            <a:bodyPr wrap="none">
              <a:spAutoFit/>
            </a:bodyPr>
            <a:lstStyle/>
            <a:p>
              <a:pPr defTabSz="685800">
                <a:defRPr/>
              </a:pPr>
              <a:r>
                <a:rPr lang="en-US" altLang="es-ES_tradnl" sz="1350" b="1" kern="0" dirty="0">
                  <a:solidFill>
                    <a:srgbClr val="00CC99"/>
                  </a:solidFill>
                </a:rPr>
                <a:t>k’</a:t>
              </a:r>
              <a:endParaRPr lang="en-US" altLang="es-ES_tradnl" sz="1350" kern="0" dirty="0">
                <a:solidFill>
                  <a:srgbClr val="00CC99"/>
                </a:solidFill>
              </a:endParaRPr>
            </a:p>
          </p:txBody>
        </p:sp>
        <p:sp>
          <p:nvSpPr>
            <p:cNvPr id="147" name="Text Box 27"/>
            <p:cNvSpPr txBox="1">
              <a:spLocks noChangeAspect="1" noChangeArrowheads="1"/>
            </p:cNvSpPr>
            <p:nvPr/>
          </p:nvSpPr>
          <p:spPr bwMode="auto">
            <a:xfrm>
              <a:off x="1872" y="2544"/>
              <a:ext cx="223" cy="252"/>
            </a:xfrm>
            <a:prstGeom prst="rect">
              <a:avLst/>
            </a:prstGeom>
            <a:solidFill>
              <a:srgbClr val="000000"/>
            </a:solidFill>
            <a:ln w="12700">
              <a:noFill/>
              <a:miter lim="800000"/>
              <a:headEnd/>
              <a:tailEnd/>
            </a:ln>
            <a:effectLst/>
          </p:spPr>
          <p:txBody>
            <a:bodyPr wrap="none">
              <a:spAutoFit/>
            </a:bodyPr>
            <a:lstStyle/>
            <a:p>
              <a:pPr defTabSz="685800">
                <a:defRPr/>
              </a:pPr>
              <a:r>
                <a:rPr lang="en-US" altLang="es-ES_tradnl" sz="1350" b="1" kern="0">
                  <a:solidFill>
                    <a:srgbClr val="3333CC"/>
                  </a:solidFill>
                </a:rPr>
                <a:t>r</a:t>
              </a:r>
              <a:endParaRPr lang="en-US" altLang="es-ES_tradnl" sz="1350" kern="0">
                <a:solidFill>
                  <a:sysClr val="windowText" lastClr="000000"/>
                </a:solidFill>
              </a:endParaRPr>
            </a:p>
          </p:txBody>
        </p:sp>
        <p:sp>
          <p:nvSpPr>
            <p:cNvPr id="149" name="Text Box 29"/>
            <p:cNvSpPr txBox="1">
              <a:spLocks noChangeAspect="1" noChangeArrowheads="1"/>
            </p:cNvSpPr>
            <p:nvPr/>
          </p:nvSpPr>
          <p:spPr bwMode="auto">
            <a:xfrm>
              <a:off x="2491" y="1972"/>
              <a:ext cx="677" cy="233"/>
            </a:xfrm>
            <a:prstGeom prst="rect">
              <a:avLst/>
            </a:prstGeom>
            <a:solidFill>
              <a:srgbClr val="000000"/>
            </a:solidFill>
            <a:ln w="12700">
              <a:noFill/>
              <a:miter lim="800000"/>
              <a:headEnd/>
              <a:tailEnd/>
            </a:ln>
            <a:effectLst/>
          </p:spPr>
          <p:txBody>
            <a:bodyPr wrap="none">
              <a:spAutoFit/>
            </a:bodyPr>
            <a:lstStyle/>
            <a:p>
              <a:pPr defTabSz="685800">
                <a:defRPr/>
              </a:pPr>
              <a:r>
                <a:rPr lang="en-US" altLang="es-ES_tradnl" sz="1200" b="1" kern="0" dirty="0">
                  <a:solidFill>
                    <a:srgbClr val="FF0000"/>
                  </a:solidFill>
                </a:rPr>
                <a:t>Detector</a:t>
              </a:r>
              <a:endParaRPr lang="en-US" altLang="es-ES_tradnl" sz="1350" b="1" kern="0" dirty="0">
                <a:solidFill>
                  <a:sysClr val="windowText" lastClr="000000"/>
                </a:solidFill>
              </a:endParaRPr>
            </a:p>
          </p:txBody>
        </p:sp>
        <p:sp>
          <p:nvSpPr>
            <p:cNvPr id="152" name="Text Box 32"/>
            <p:cNvSpPr txBox="1">
              <a:spLocks noChangeAspect="1" noChangeArrowheads="1"/>
            </p:cNvSpPr>
            <p:nvPr/>
          </p:nvSpPr>
          <p:spPr bwMode="auto">
            <a:xfrm>
              <a:off x="2484" y="3075"/>
              <a:ext cx="244" cy="252"/>
            </a:xfrm>
            <a:prstGeom prst="rect">
              <a:avLst/>
            </a:prstGeom>
            <a:solidFill>
              <a:srgbClr val="000000"/>
            </a:solidFill>
            <a:ln w="12700">
              <a:noFill/>
              <a:miter lim="800000"/>
              <a:headEnd/>
              <a:tailEnd/>
            </a:ln>
            <a:effectLst/>
          </p:spPr>
          <p:txBody>
            <a:bodyPr wrap="none">
              <a:spAutoFit/>
            </a:bodyPr>
            <a:lstStyle/>
            <a:p>
              <a:pPr defTabSz="685800">
                <a:defRPr/>
              </a:pPr>
              <a:r>
                <a:rPr lang="en-US" altLang="es-ES_tradnl" sz="1350" b="1" kern="0" dirty="0">
                  <a:solidFill>
                    <a:srgbClr val="00CC99"/>
                  </a:solidFill>
                </a:rPr>
                <a:t>k</a:t>
              </a:r>
              <a:endParaRPr lang="en-US" altLang="es-ES_tradnl" sz="1350" kern="0" dirty="0">
                <a:solidFill>
                  <a:srgbClr val="00CC99"/>
                </a:solidFill>
              </a:endParaRPr>
            </a:p>
          </p:txBody>
        </p:sp>
        <p:sp>
          <p:nvSpPr>
            <p:cNvPr id="153" name="Text Box 33"/>
            <p:cNvSpPr txBox="1">
              <a:spLocks noChangeAspect="1" noChangeArrowheads="1"/>
            </p:cNvSpPr>
            <p:nvPr/>
          </p:nvSpPr>
          <p:spPr bwMode="auto">
            <a:xfrm>
              <a:off x="2736" y="2749"/>
              <a:ext cx="276" cy="252"/>
            </a:xfrm>
            <a:prstGeom prst="rect">
              <a:avLst/>
            </a:prstGeom>
            <a:solidFill>
              <a:srgbClr val="000000"/>
            </a:solidFill>
            <a:ln w="12700">
              <a:noFill/>
              <a:miter lim="800000"/>
              <a:headEnd/>
              <a:tailEnd/>
            </a:ln>
            <a:effectLst/>
          </p:spPr>
          <p:txBody>
            <a:bodyPr wrap="none">
              <a:spAutoFit/>
            </a:bodyPr>
            <a:lstStyle/>
            <a:p>
              <a:pPr defTabSz="685800">
                <a:defRPr/>
              </a:pPr>
              <a:r>
                <a:rPr lang="en-US" altLang="es-ES_tradnl" sz="1350" b="1" kern="0" dirty="0">
                  <a:solidFill>
                    <a:srgbClr val="FF0000"/>
                  </a:solidFill>
                </a:rPr>
                <a:t>Q</a:t>
              </a:r>
              <a:endParaRPr lang="en-US" altLang="es-ES_tradnl" sz="1350" kern="0" dirty="0">
                <a:solidFill>
                  <a:sysClr val="windowText" lastClr="000000"/>
                </a:solidFill>
              </a:endParaRPr>
            </a:p>
          </p:txBody>
        </p:sp>
        <p:sp>
          <p:nvSpPr>
            <p:cNvPr id="154" name="Text Box 34"/>
            <p:cNvSpPr txBox="1">
              <a:spLocks noChangeAspect="1" noChangeArrowheads="1"/>
            </p:cNvSpPr>
            <p:nvPr/>
          </p:nvSpPr>
          <p:spPr bwMode="auto">
            <a:xfrm>
              <a:off x="1633" y="3356"/>
              <a:ext cx="1150" cy="446"/>
            </a:xfrm>
            <a:prstGeom prst="rect">
              <a:avLst/>
            </a:prstGeom>
            <a:solidFill>
              <a:srgbClr val="000000"/>
            </a:solidFill>
            <a:ln w="12700">
              <a:noFill/>
              <a:miter lim="800000"/>
              <a:headEnd/>
              <a:tailEnd/>
            </a:ln>
            <a:effectLst/>
          </p:spPr>
          <p:txBody>
            <a:bodyPr wrap="none">
              <a:spAutoFit/>
            </a:bodyPr>
            <a:lstStyle/>
            <a:p>
              <a:pPr defTabSz="685800">
                <a:defRPr/>
              </a:pPr>
              <a:r>
                <a:rPr lang="en-US" altLang="es-ES_tradnl" sz="1350" b="1" kern="0" dirty="0">
                  <a:solidFill>
                    <a:srgbClr val="808080"/>
                  </a:solidFill>
                </a:rPr>
                <a:t>Spherical wave</a:t>
              </a:r>
            </a:p>
            <a:p>
              <a:pPr defTabSz="685800">
                <a:defRPr/>
              </a:pPr>
              <a:r>
                <a:rPr lang="en-US" altLang="es-ES_tradnl" sz="1500" b="1" kern="0" dirty="0">
                  <a:solidFill>
                    <a:srgbClr val="808080"/>
                  </a:solidFill>
                </a:rPr>
                <a:t>(</a:t>
              </a:r>
              <a:r>
                <a:rPr lang="en-US" altLang="es-ES_tradnl" sz="1500" b="1" i="1" kern="0" dirty="0">
                  <a:solidFill>
                    <a:srgbClr val="808080"/>
                  </a:solidFill>
                </a:rPr>
                <a:t>b</a:t>
              </a:r>
              <a:r>
                <a:rPr lang="en-US" altLang="es-ES_tradnl" sz="1500" b="1" kern="0" dirty="0">
                  <a:solidFill>
                    <a:srgbClr val="808080"/>
                  </a:solidFill>
                </a:rPr>
                <a:t>/r)e </a:t>
              </a:r>
              <a:r>
                <a:rPr lang="en-US" altLang="es-ES_tradnl" sz="1500" b="1" kern="0" baseline="30000" dirty="0" err="1">
                  <a:solidFill>
                    <a:srgbClr val="808080"/>
                  </a:solidFill>
                </a:rPr>
                <a:t>ik·r</a:t>
              </a:r>
              <a:endParaRPr lang="en-US" altLang="es-ES_tradnl" sz="1500" b="1" kern="0" baseline="30000" dirty="0">
                <a:solidFill>
                  <a:srgbClr val="808080"/>
                </a:solidFill>
              </a:endParaRPr>
            </a:p>
          </p:txBody>
        </p:sp>
        <p:sp>
          <p:nvSpPr>
            <p:cNvPr id="155" name="Line 35"/>
            <p:cNvSpPr>
              <a:spLocks noChangeAspect="1" noChangeShapeType="1"/>
            </p:cNvSpPr>
            <p:nvPr/>
          </p:nvSpPr>
          <p:spPr bwMode="auto">
            <a:xfrm rot="-2699392">
              <a:off x="2000" y="2059"/>
              <a:ext cx="0" cy="647"/>
            </a:xfrm>
            <a:prstGeom prst="line">
              <a:avLst/>
            </a:prstGeom>
            <a:noFill/>
            <a:ln w="28575">
              <a:solidFill>
                <a:srgbClr val="00CC99"/>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56" name="Line 36"/>
            <p:cNvSpPr>
              <a:spLocks noChangeAspect="1" noChangeShapeType="1"/>
            </p:cNvSpPr>
            <p:nvPr/>
          </p:nvSpPr>
          <p:spPr bwMode="auto">
            <a:xfrm rot="-2699392">
              <a:off x="2043" y="1972"/>
              <a:ext cx="0" cy="648"/>
            </a:xfrm>
            <a:prstGeom prst="line">
              <a:avLst/>
            </a:prstGeom>
            <a:noFill/>
            <a:ln w="28575">
              <a:solidFill>
                <a:srgbClr val="00CC99"/>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57" name="Line 37"/>
            <p:cNvSpPr>
              <a:spLocks noChangeAspect="1" noChangeShapeType="1"/>
            </p:cNvSpPr>
            <p:nvPr/>
          </p:nvSpPr>
          <p:spPr bwMode="auto">
            <a:xfrm rot="-2699392">
              <a:off x="2216" y="1886"/>
              <a:ext cx="0" cy="647"/>
            </a:xfrm>
            <a:prstGeom prst="line">
              <a:avLst/>
            </a:prstGeom>
            <a:noFill/>
            <a:ln w="28575">
              <a:solidFill>
                <a:srgbClr val="00CC99"/>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58" name="Rectangle 38"/>
            <p:cNvSpPr>
              <a:spLocks noChangeAspect="1" noChangeArrowheads="1"/>
            </p:cNvSpPr>
            <p:nvPr/>
          </p:nvSpPr>
          <p:spPr bwMode="auto">
            <a:xfrm rot="2738975">
              <a:off x="1827" y="1800"/>
              <a:ext cx="87" cy="432"/>
            </a:xfrm>
            <a:prstGeom prst="rect">
              <a:avLst/>
            </a:prstGeom>
            <a:solidFill>
              <a:srgbClr val="000000"/>
            </a:solidFill>
            <a:ln w="12700">
              <a:noFill/>
              <a:miter lim="800000"/>
              <a:headEnd/>
              <a:tailEnd/>
            </a:ln>
            <a:effectLst/>
          </p:spPr>
          <p:txBody>
            <a:bodyPr wrap="none" anchor="ctr"/>
            <a:lstStyle/>
            <a:p>
              <a:pPr defTabSz="685800">
                <a:defRPr/>
              </a:pPr>
              <a:endParaRPr lang="en-GB" sz="1350" kern="0">
                <a:solidFill>
                  <a:sysClr val="windowText" lastClr="000000"/>
                </a:solidFill>
              </a:endParaRPr>
            </a:p>
          </p:txBody>
        </p:sp>
        <p:sp>
          <p:nvSpPr>
            <p:cNvPr id="159" name="Rectangle 39"/>
            <p:cNvSpPr>
              <a:spLocks noChangeAspect="1" noChangeArrowheads="1"/>
            </p:cNvSpPr>
            <p:nvPr/>
          </p:nvSpPr>
          <p:spPr bwMode="auto">
            <a:xfrm rot="2738975">
              <a:off x="2285" y="2275"/>
              <a:ext cx="86" cy="431"/>
            </a:xfrm>
            <a:prstGeom prst="rect">
              <a:avLst/>
            </a:prstGeom>
            <a:solidFill>
              <a:srgbClr val="000000"/>
            </a:solidFill>
            <a:ln w="12700">
              <a:noFill/>
              <a:miter lim="800000"/>
              <a:headEnd/>
              <a:tailEnd/>
            </a:ln>
            <a:effectLst/>
          </p:spPr>
          <p:txBody>
            <a:bodyPr wrap="none" anchor="ctr"/>
            <a:lstStyle/>
            <a:p>
              <a:pPr defTabSz="685800">
                <a:defRPr/>
              </a:pPr>
              <a:endParaRPr lang="en-GB" sz="1350" kern="0">
                <a:solidFill>
                  <a:sysClr val="windowText" lastClr="000000"/>
                </a:solidFill>
              </a:endParaRPr>
            </a:p>
          </p:txBody>
        </p:sp>
        <p:sp>
          <p:nvSpPr>
            <p:cNvPr id="160" name="Arc 40"/>
            <p:cNvSpPr>
              <a:spLocks noChangeAspect="1"/>
            </p:cNvSpPr>
            <p:nvPr/>
          </p:nvSpPr>
          <p:spPr bwMode="auto">
            <a:xfrm>
              <a:off x="2475" y="2989"/>
              <a:ext cx="130" cy="106"/>
            </a:xfrm>
            <a:custGeom>
              <a:avLst/>
              <a:gdLst>
                <a:gd name="G0" fmla="+- 0 0 0"/>
                <a:gd name="G1" fmla="+- 17773 0 0"/>
                <a:gd name="G2" fmla="+- 21600 0 0"/>
                <a:gd name="T0" fmla="*/ 12274 w 21600"/>
                <a:gd name="T1" fmla="*/ 0 h 17773"/>
                <a:gd name="T2" fmla="*/ 21600 w 21600"/>
                <a:gd name="T3" fmla="*/ 17773 h 17773"/>
                <a:gd name="T4" fmla="*/ 0 w 21600"/>
                <a:gd name="T5" fmla="*/ 17773 h 17773"/>
              </a:gdLst>
              <a:ahLst/>
              <a:cxnLst>
                <a:cxn ang="0">
                  <a:pos x="T0" y="T1"/>
                </a:cxn>
                <a:cxn ang="0">
                  <a:pos x="T2" y="T3"/>
                </a:cxn>
                <a:cxn ang="0">
                  <a:pos x="T4" y="T5"/>
                </a:cxn>
              </a:cxnLst>
              <a:rect l="0" t="0" r="r" b="b"/>
              <a:pathLst>
                <a:path w="21600" h="17773" fill="none" extrusionOk="0">
                  <a:moveTo>
                    <a:pt x="12274" y="-1"/>
                  </a:moveTo>
                  <a:cubicBezTo>
                    <a:pt x="18113" y="4032"/>
                    <a:pt x="21600" y="10676"/>
                    <a:pt x="21600" y="17773"/>
                  </a:cubicBezTo>
                </a:path>
                <a:path w="21600" h="17773" stroke="0" extrusionOk="0">
                  <a:moveTo>
                    <a:pt x="12274" y="-1"/>
                  </a:moveTo>
                  <a:cubicBezTo>
                    <a:pt x="18113" y="4032"/>
                    <a:pt x="21600" y="10676"/>
                    <a:pt x="21600" y="17773"/>
                  </a:cubicBezTo>
                  <a:lnTo>
                    <a:pt x="0" y="17773"/>
                  </a:lnTo>
                  <a:close/>
                </a:path>
              </a:pathLst>
            </a:custGeom>
            <a:solidFill>
              <a:srgbClr val="000000"/>
            </a:solidFill>
            <a:ln w="12700">
              <a:solidFill>
                <a:srgbClr val="000000"/>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62" name="Line 42"/>
            <p:cNvSpPr>
              <a:spLocks noChangeAspect="1" noChangeShapeType="1"/>
            </p:cNvSpPr>
            <p:nvPr/>
          </p:nvSpPr>
          <p:spPr bwMode="auto">
            <a:xfrm>
              <a:off x="2147" y="3095"/>
              <a:ext cx="755" cy="0"/>
            </a:xfrm>
            <a:prstGeom prst="line">
              <a:avLst/>
            </a:prstGeom>
            <a:noFill/>
            <a:ln w="28575">
              <a:solidFill>
                <a:srgbClr val="00CC99"/>
              </a:solidFill>
              <a:round/>
              <a:headEnd/>
              <a:tailEnd type="triangle" w="med" len="med"/>
            </a:ln>
            <a:effectLst/>
          </p:spPr>
          <p:txBody>
            <a:bodyPr wrap="none" anchor="ctr"/>
            <a:lstStyle/>
            <a:p>
              <a:pPr defTabSz="685800">
                <a:defRPr/>
              </a:pPr>
              <a:endParaRPr lang="en-GB" sz="1350" kern="0">
                <a:solidFill>
                  <a:sysClr val="windowText" lastClr="000000"/>
                </a:solidFill>
              </a:endParaRPr>
            </a:p>
          </p:txBody>
        </p:sp>
        <p:sp>
          <p:nvSpPr>
            <p:cNvPr id="163" name="Oval 43"/>
            <p:cNvSpPr>
              <a:spLocks noChangeAspect="1" noChangeArrowheads="1"/>
            </p:cNvSpPr>
            <p:nvPr/>
          </p:nvSpPr>
          <p:spPr bwMode="auto">
            <a:xfrm>
              <a:off x="1310" y="3008"/>
              <a:ext cx="86" cy="87"/>
            </a:xfrm>
            <a:prstGeom prst="ellipse">
              <a:avLst/>
            </a:prstGeom>
            <a:solidFill>
              <a:srgbClr val="CCCCFF"/>
            </a:solidFill>
            <a:ln w="12700">
              <a:solidFill>
                <a:srgbClr val="000000"/>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51" name="Text Box 31"/>
            <p:cNvSpPr txBox="1">
              <a:spLocks noChangeAspect="1" noChangeArrowheads="1"/>
            </p:cNvSpPr>
            <p:nvPr/>
          </p:nvSpPr>
          <p:spPr bwMode="auto">
            <a:xfrm>
              <a:off x="2180" y="2653"/>
              <a:ext cx="285" cy="252"/>
            </a:xfrm>
            <a:prstGeom prst="rect">
              <a:avLst/>
            </a:prstGeom>
            <a:solidFill>
              <a:srgbClr val="000000"/>
            </a:solidFill>
            <a:ln w="12700">
              <a:noFill/>
              <a:miter lim="800000"/>
              <a:headEnd/>
              <a:tailEnd/>
            </a:ln>
            <a:effectLst/>
          </p:spPr>
          <p:txBody>
            <a:bodyPr wrap="none">
              <a:spAutoFit/>
            </a:bodyPr>
            <a:lstStyle/>
            <a:p>
              <a:pPr defTabSz="685800">
                <a:defRPr/>
              </a:pPr>
              <a:r>
                <a:rPr lang="en-US" altLang="es-ES_tradnl" sz="1350" b="1" kern="0">
                  <a:solidFill>
                    <a:srgbClr val="00CC99"/>
                  </a:solidFill>
                </a:rPr>
                <a:t>k’</a:t>
              </a:r>
              <a:endParaRPr lang="en-US" altLang="es-ES_tradnl" sz="1350" kern="0">
                <a:solidFill>
                  <a:srgbClr val="00CC99"/>
                </a:solidFill>
              </a:endParaRPr>
            </a:p>
          </p:txBody>
        </p:sp>
        <p:sp>
          <p:nvSpPr>
            <p:cNvPr id="148" name="Line 28"/>
            <p:cNvSpPr>
              <a:spLocks noChangeAspect="1" noChangeShapeType="1"/>
            </p:cNvSpPr>
            <p:nvPr/>
          </p:nvSpPr>
          <p:spPr bwMode="auto">
            <a:xfrm flipH="1" flipV="1">
              <a:off x="2643" y="2626"/>
              <a:ext cx="259" cy="453"/>
            </a:xfrm>
            <a:prstGeom prst="line">
              <a:avLst/>
            </a:prstGeom>
            <a:noFill/>
            <a:ln w="28575">
              <a:solidFill>
                <a:srgbClr val="FF0000"/>
              </a:solidFill>
              <a:round/>
              <a:headEnd/>
              <a:tailEnd type="triangle" w="med" len="med"/>
            </a:ln>
            <a:effectLst/>
          </p:spPr>
          <p:txBody>
            <a:bodyPr wrap="none" anchor="ctr"/>
            <a:lstStyle/>
            <a:p>
              <a:pPr defTabSz="685800">
                <a:defRPr/>
              </a:pPr>
              <a:endParaRPr lang="en-GB" sz="1350" kern="0">
                <a:solidFill>
                  <a:sysClr val="windowText" lastClr="000000"/>
                </a:solidFill>
              </a:endParaRPr>
            </a:p>
          </p:txBody>
        </p:sp>
        <p:sp>
          <p:nvSpPr>
            <p:cNvPr id="161" name="Line 41"/>
            <p:cNvSpPr>
              <a:spLocks noChangeAspect="1" noChangeShapeType="1"/>
            </p:cNvSpPr>
            <p:nvPr/>
          </p:nvSpPr>
          <p:spPr bwMode="auto">
            <a:xfrm flipV="1">
              <a:off x="2147" y="2597"/>
              <a:ext cx="496" cy="498"/>
            </a:xfrm>
            <a:prstGeom prst="line">
              <a:avLst/>
            </a:prstGeom>
            <a:noFill/>
            <a:ln w="28575">
              <a:solidFill>
                <a:srgbClr val="00CC99"/>
              </a:solidFill>
              <a:round/>
              <a:headEnd/>
              <a:tailEnd type="triangle" w="med" len="med"/>
            </a:ln>
            <a:effectLst/>
          </p:spPr>
          <p:txBody>
            <a:bodyPr wrap="none" anchor="ctr"/>
            <a:lstStyle/>
            <a:p>
              <a:pPr defTabSz="685800">
                <a:defRPr/>
              </a:pPr>
              <a:endParaRPr lang="en-GB" sz="1350" kern="0">
                <a:solidFill>
                  <a:sysClr val="windowText" lastClr="000000"/>
                </a:solidFill>
              </a:endParaRPr>
            </a:p>
          </p:txBody>
        </p:sp>
        <p:sp>
          <p:nvSpPr>
            <p:cNvPr id="150" name="Text Box 30"/>
            <p:cNvSpPr txBox="1">
              <a:spLocks noChangeAspect="1" noChangeArrowheads="1"/>
            </p:cNvSpPr>
            <p:nvPr/>
          </p:nvSpPr>
          <p:spPr bwMode="auto">
            <a:xfrm>
              <a:off x="2404" y="2856"/>
              <a:ext cx="295" cy="209"/>
            </a:xfrm>
            <a:prstGeom prst="rect">
              <a:avLst/>
            </a:prstGeom>
            <a:solidFill>
              <a:srgbClr val="000000"/>
            </a:solidFill>
            <a:ln w="12700">
              <a:noFill/>
              <a:miter lim="800000"/>
              <a:headEnd/>
              <a:tailEnd/>
            </a:ln>
            <a:effectLst/>
          </p:spPr>
          <p:txBody>
            <a:bodyPr wrap="square">
              <a:spAutoFit/>
            </a:bodyPr>
            <a:lstStyle/>
            <a:p>
              <a:pPr defTabSz="685800">
                <a:defRPr/>
              </a:pPr>
              <a:r>
                <a:rPr lang="en-US" altLang="es-ES_tradnl" sz="1200" b="1" kern="0" dirty="0">
                  <a:solidFill>
                    <a:srgbClr val="FF0000"/>
                  </a:solidFill>
                </a:rPr>
                <a:t>2</a:t>
              </a:r>
              <a:r>
                <a:rPr lang="en-US" altLang="es-ES_tradnl" sz="1200" b="1" kern="0" dirty="0">
                  <a:solidFill>
                    <a:srgbClr val="FF0000"/>
                  </a:solidFill>
                  <a:latin typeface="Symbol" pitchFamily="18" charset="2"/>
                </a:rPr>
                <a:t>q</a:t>
              </a:r>
              <a:endParaRPr lang="en-US" altLang="es-ES_tradnl" sz="1350" b="1" kern="0" dirty="0">
                <a:solidFill>
                  <a:sysClr val="windowText" lastClr="000000"/>
                </a:solidFill>
              </a:endParaRPr>
            </a:p>
          </p:txBody>
        </p:sp>
      </p:grpSp>
      <p:sp>
        <p:nvSpPr>
          <p:cNvPr id="164" name="Oval 44"/>
          <p:cNvSpPr>
            <a:spLocks noChangeArrowheads="1"/>
          </p:cNvSpPr>
          <p:nvPr/>
        </p:nvSpPr>
        <p:spPr bwMode="auto">
          <a:xfrm>
            <a:off x="6194823" y="3306366"/>
            <a:ext cx="369094" cy="628650"/>
          </a:xfrm>
          <a:prstGeom prst="ellipse">
            <a:avLst/>
          </a:prstGeom>
          <a:noFill/>
          <a:ln w="57150">
            <a:solidFill>
              <a:srgbClr val="FF0066"/>
            </a:solidFill>
            <a:round/>
            <a:headEnd/>
            <a:tailEnd/>
          </a:ln>
          <a:effectLst/>
        </p:spPr>
        <p:txBody>
          <a:bodyPr wrap="none" anchor="ctr"/>
          <a:lstStyle/>
          <a:p>
            <a:pPr defTabSz="685800">
              <a:defRPr/>
            </a:pPr>
            <a:endParaRPr lang="en-GB" sz="1350" kern="0">
              <a:solidFill>
                <a:sysClr val="windowText" lastClr="000000"/>
              </a:solidFill>
            </a:endParaRPr>
          </a:p>
        </p:txBody>
      </p:sp>
      <p:sp>
        <p:nvSpPr>
          <p:cNvPr id="165" name="Arc 45"/>
          <p:cNvSpPr>
            <a:spLocks/>
          </p:cNvSpPr>
          <p:nvPr/>
        </p:nvSpPr>
        <p:spPr bwMode="auto">
          <a:xfrm rot="17604889" flipV="1">
            <a:off x="6660357" y="3671888"/>
            <a:ext cx="466725" cy="840581"/>
          </a:xfrm>
          <a:custGeom>
            <a:avLst/>
            <a:gdLst>
              <a:gd name="G0" fmla="+- 0 0 0"/>
              <a:gd name="G1" fmla="+- 20858 0 0"/>
              <a:gd name="G2" fmla="+- 21600 0 0"/>
              <a:gd name="T0" fmla="*/ 5612 w 21600"/>
              <a:gd name="T1" fmla="*/ 0 h 27418"/>
              <a:gd name="T2" fmla="*/ 20580 w 21600"/>
              <a:gd name="T3" fmla="*/ 27418 h 27418"/>
              <a:gd name="T4" fmla="*/ 0 w 21600"/>
              <a:gd name="T5" fmla="*/ 20858 h 27418"/>
            </a:gdLst>
            <a:ahLst/>
            <a:cxnLst>
              <a:cxn ang="0">
                <a:pos x="T0" y="T1"/>
              </a:cxn>
              <a:cxn ang="0">
                <a:pos x="T2" y="T3"/>
              </a:cxn>
              <a:cxn ang="0">
                <a:pos x="T4" y="T5"/>
              </a:cxn>
            </a:cxnLst>
            <a:rect l="0" t="0" r="r" b="b"/>
            <a:pathLst>
              <a:path w="21600" h="27418" fill="none" extrusionOk="0">
                <a:moveTo>
                  <a:pt x="5612" y="-1"/>
                </a:moveTo>
                <a:cubicBezTo>
                  <a:pt x="15044" y="2537"/>
                  <a:pt x="21600" y="11090"/>
                  <a:pt x="21600" y="20858"/>
                </a:cubicBezTo>
                <a:cubicBezTo>
                  <a:pt x="21600" y="23084"/>
                  <a:pt x="21255" y="25296"/>
                  <a:pt x="20579" y="27417"/>
                </a:cubicBezTo>
              </a:path>
              <a:path w="21600" h="27418" stroke="0" extrusionOk="0">
                <a:moveTo>
                  <a:pt x="5612" y="-1"/>
                </a:moveTo>
                <a:cubicBezTo>
                  <a:pt x="15044" y="2537"/>
                  <a:pt x="21600" y="11090"/>
                  <a:pt x="21600" y="20858"/>
                </a:cubicBezTo>
                <a:cubicBezTo>
                  <a:pt x="21600" y="23084"/>
                  <a:pt x="21255" y="25296"/>
                  <a:pt x="20579" y="27417"/>
                </a:cubicBezTo>
                <a:lnTo>
                  <a:pt x="0" y="20858"/>
                </a:lnTo>
                <a:close/>
              </a:path>
            </a:pathLst>
          </a:custGeom>
          <a:noFill/>
          <a:ln w="38100">
            <a:solidFill>
              <a:srgbClr val="FF0066"/>
            </a:solidFill>
            <a:round/>
            <a:headEnd/>
            <a:tailEnd type="triangle" w="med" len="med"/>
          </a:ln>
          <a:effectLst/>
        </p:spPr>
        <p:txBody>
          <a:bodyPr wrap="none" anchor="ctr"/>
          <a:lstStyle/>
          <a:p>
            <a:pPr defTabSz="685800">
              <a:defRPr/>
            </a:pPr>
            <a:endParaRPr lang="en-GB" sz="1350" kern="0">
              <a:solidFill>
                <a:sysClr val="windowText" lastClr="000000"/>
              </a:solidFill>
            </a:endParaRPr>
          </a:p>
        </p:txBody>
      </p:sp>
    </p:spTree>
    <p:extLst>
      <p:ext uri="{BB962C8B-B14F-4D97-AF65-F5344CB8AC3E}">
        <p14:creationId xmlns:p14="http://schemas.microsoft.com/office/powerpoint/2010/main" val="58753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utoUpdateAnimBg="0"/>
      <p:bldP spid="164" grpId="0" animBg="1"/>
      <p:bldP spid="1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36" y="40857"/>
            <a:ext cx="7061993" cy="755677"/>
          </a:xfrm>
        </p:spPr>
        <p:txBody>
          <a:bodyPr/>
          <a:lstStyle/>
          <a:p>
            <a:r>
              <a:rPr lang="en-GB" b="1" dirty="0" smtClean="0">
                <a:solidFill>
                  <a:schemeClr val="tx1"/>
                </a:solidFill>
                <a:latin typeface="Times New Roman" panose="02020603050405020304" pitchFamily="18" charset="0"/>
                <a:cs typeface="Times New Roman" panose="02020603050405020304" pitchFamily="18" charset="0"/>
              </a:rPr>
              <a:t>Diffraction Equations</a:t>
            </a:r>
            <a:endParaRPr lang="en-GB" b="1" dirty="0">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93700" y="719411"/>
            <a:ext cx="7975600" cy="923330"/>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For diffraction part of the scattering the Fermi’s golden rule resumes to the statement: </a:t>
            </a:r>
            <a:r>
              <a:rPr lang="en-GB" b="1" dirty="0">
                <a:solidFill>
                  <a:srgbClr val="C00000"/>
                </a:solidFill>
                <a:latin typeface="Times New Roman" panose="02020603050405020304" pitchFamily="18" charset="0"/>
                <a:cs typeface="Times New Roman" panose="02020603050405020304" pitchFamily="18" charset="0"/>
              </a:rPr>
              <a:t>the diffracted intensity is the square of the Fourier transform of the interaction potential</a:t>
            </a:r>
          </a:p>
        </p:txBody>
      </p:sp>
      <p:graphicFrame>
        <p:nvGraphicFramePr>
          <p:cNvPr id="5" name="Object 10"/>
          <p:cNvGraphicFramePr>
            <a:graphicFrameLocks noChangeAspect="1"/>
          </p:cNvGraphicFramePr>
          <p:nvPr>
            <p:extLst>
              <p:ext uri="{D42A27DB-BD31-4B8C-83A1-F6EECF244321}">
                <p14:modId xmlns:p14="http://schemas.microsoft.com/office/powerpoint/2010/main" val="3562824732"/>
              </p:ext>
            </p:extLst>
          </p:nvPr>
        </p:nvGraphicFramePr>
        <p:xfrm>
          <a:off x="1543050" y="1787035"/>
          <a:ext cx="6073379" cy="446485"/>
        </p:xfrm>
        <a:graphic>
          <a:graphicData uri="http://schemas.openxmlformats.org/presentationml/2006/ole">
            <mc:AlternateContent xmlns:mc="http://schemas.openxmlformats.org/markup-compatibility/2006">
              <mc:Choice xmlns:v="urn:schemas-microsoft-com:vml" Requires="v">
                <p:oleObj spid="_x0000_s7325" name="Equation" r:id="rId3" imgW="3974760" imgH="291960" progId="Equation.DSMT4">
                  <p:embed/>
                </p:oleObj>
              </mc:Choice>
              <mc:Fallback>
                <p:oleObj name="Equation" r:id="rId3" imgW="3974760" imgH="291960" progId="Equation.DSMT4">
                  <p:embed/>
                  <p:pic>
                    <p:nvPicPr>
                      <p:cNvPr id="0" name=""/>
                      <p:cNvPicPr>
                        <a:picLocks noChangeAspect="1" noChangeArrowheads="1"/>
                      </p:cNvPicPr>
                      <p:nvPr/>
                    </p:nvPicPr>
                    <p:blipFill>
                      <a:blip r:embed="rId4"/>
                      <a:srcRect/>
                      <a:stretch>
                        <a:fillRect/>
                      </a:stretch>
                    </p:blipFill>
                    <p:spPr bwMode="auto">
                      <a:xfrm>
                        <a:off x="1543050" y="1787035"/>
                        <a:ext cx="6073379" cy="4464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10"/>
          <p:cNvGraphicFramePr>
            <a:graphicFrameLocks noChangeAspect="1"/>
          </p:cNvGraphicFramePr>
          <p:nvPr>
            <p:extLst/>
          </p:nvPr>
        </p:nvGraphicFramePr>
        <p:xfrm>
          <a:off x="2556893" y="2232564"/>
          <a:ext cx="3668316" cy="350044"/>
        </p:xfrm>
        <a:graphic>
          <a:graphicData uri="http://schemas.openxmlformats.org/presentationml/2006/ole">
            <mc:AlternateContent xmlns:mc="http://schemas.openxmlformats.org/markup-compatibility/2006">
              <mc:Choice xmlns:v="urn:schemas-microsoft-com:vml" Requires="v">
                <p:oleObj spid="_x0000_s7326" name="Equation" r:id="rId5" imgW="2400120" imgH="228600" progId="Equation.DSMT4">
                  <p:embed/>
                </p:oleObj>
              </mc:Choice>
              <mc:Fallback>
                <p:oleObj name="Equation" r:id="rId5" imgW="2400120" imgH="228600" progId="Equation.DSMT4">
                  <p:embed/>
                  <p:pic>
                    <p:nvPicPr>
                      <p:cNvPr id="0" name=""/>
                      <p:cNvPicPr>
                        <a:picLocks noChangeAspect="1" noChangeArrowheads="1"/>
                      </p:cNvPicPr>
                      <p:nvPr/>
                    </p:nvPicPr>
                    <p:blipFill>
                      <a:blip r:embed="rId6"/>
                      <a:srcRect/>
                      <a:stretch>
                        <a:fillRect/>
                      </a:stretch>
                    </p:blipFill>
                    <p:spPr bwMode="auto">
                      <a:xfrm>
                        <a:off x="2556893" y="2232564"/>
                        <a:ext cx="3668316" cy="350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p:cNvSpPr txBox="1"/>
          <p:nvPr/>
        </p:nvSpPr>
        <p:spPr>
          <a:xfrm>
            <a:off x="393700" y="2598833"/>
            <a:ext cx="7696200"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There are different conventions and notations for designing the scattering vector (we use here crystallographic conventions).</a:t>
            </a:r>
          </a:p>
        </p:txBody>
      </p:sp>
      <p:graphicFrame>
        <p:nvGraphicFramePr>
          <p:cNvPr id="8" name="Object 10"/>
          <p:cNvGraphicFramePr>
            <a:graphicFrameLocks noChangeAspect="1"/>
          </p:cNvGraphicFramePr>
          <p:nvPr>
            <p:extLst/>
          </p:nvPr>
        </p:nvGraphicFramePr>
        <p:xfrm>
          <a:off x="1531144" y="3223023"/>
          <a:ext cx="6401991" cy="912019"/>
        </p:xfrm>
        <a:graphic>
          <a:graphicData uri="http://schemas.openxmlformats.org/presentationml/2006/ole">
            <mc:AlternateContent xmlns:mc="http://schemas.openxmlformats.org/markup-compatibility/2006">
              <mc:Choice xmlns:v="urn:schemas-microsoft-com:vml" Requires="v">
                <p:oleObj spid="_x0000_s7327" name="Equation" r:id="rId7" imgW="4190760" imgH="596880" progId="Equation.DSMT4">
                  <p:embed/>
                </p:oleObj>
              </mc:Choice>
              <mc:Fallback>
                <p:oleObj name="Equation" r:id="rId7" imgW="4190760" imgH="596880" progId="Equation.DSMT4">
                  <p:embed/>
                  <p:pic>
                    <p:nvPicPr>
                      <p:cNvPr id="0" name=""/>
                      <p:cNvPicPr>
                        <a:picLocks noChangeAspect="1" noChangeArrowheads="1"/>
                      </p:cNvPicPr>
                      <p:nvPr/>
                    </p:nvPicPr>
                    <p:blipFill>
                      <a:blip r:embed="rId8"/>
                      <a:srcRect/>
                      <a:stretch>
                        <a:fillRect/>
                      </a:stretch>
                    </p:blipFill>
                    <p:spPr bwMode="auto">
                      <a:xfrm>
                        <a:off x="1531144" y="3223023"/>
                        <a:ext cx="6401991" cy="912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10"/>
          <p:cNvGraphicFramePr>
            <a:graphicFrameLocks noChangeAspect="1"/>
          </p:cNvGraphicFramePr>
          <p:nvPr>
            <p:extLst/>
          </p:nvPr>
        </p:nvGraphicFramePr>
        <p:xfrm>
          <a:off x="3537373" y="1574973"/>
          <a:ext cx="1707356" cy="311944"/>
        </p:xfrm>
        <a:graphic>
          <a:graphicData uri="http://schemas.openxmlformats.org/presentationml/2006/ole">
            <mc:AlternateContent xmlns:mc="http://schemas.openxmlformats.org/markup-compatibility/2006">
              <mc:Choice xmlns:v="urn:schemas-microsoft-com:vml" Requires="v">
                <p:oleObj spid="_x0000_s7328" name="Equation" r:id="rId9" imgW="1117440" imgH="203040" progId="Equation.DSMT4">
                  <p:embed/>
                </p:oleObj>
              </mc:Choice>
              <mc:Fallback>
                <p:oleObj name="Equation" r:id="rId9" imgW="1117440" imgH="203040" progId="Equation.DSMT4">
                  <p:embed/>
                  <p:pic>
                    <p:nvPicPr>
                      <p:cNvPr id="0" name=""/>
                      <p:cNvPicPr>
                        <a:picLocks noChangeAspect="1" noChangeArrowheads="1"/>
                      </p:cNvPicPr>
                      <p:nvPr/>
                    </p:nvPicPr>
                    <p:blipFill>
                      <a:blip r:embed="rId10"/>
                      <a:srcRect/>
                      <a:stretch>
                        <a:fillRect/>
                      </a:stretch>
                    </p:blipFill>
                    <p:spPr bwMode="auto">
                      <a:xfrm>
                        <a:off x="3537373" y="1574973"/>
                        <a:ext cx="1707356" cy="311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10"/>
          <p:cNvGraphicFramePr>
            <a:graphicFrameLocks noChangeAspect="1"/>
          </p:cNvGraphicFramePr>
          <p:nvPr>
            <p:extLst/>
          </p:nvPr>
        </p:nvGraphicFramePr>
        <p:xfrm>
          <a:off x="1408510" y="4292204"/>
          <a:ext cx="6305550" cy="640556"/>
        </p:xfrm>
        <a:graphic>
          <a:graphicData uri="http://schemas.openxmlformats.org/presentationml/2006/ole">
            <mc:AlternateContent xmlns:mc="http://schemas.openxmlformats.org/markup-compatibility/2006">
              <mc:Choice xmlns:v="urn:schemas-microsoft-com:vml" Requires="v">
                <p:oleObj spid="_x0000_s7329" name="Equation" r:id="rId11" imgW="4127400" imgH="419040" progId="Equation.DSMT4">
                  <p:embed/>
                </p:oleObj>
              </mc:Choice>
              <mc:Fallback>
                <p:oleObj name="Equation" r:id="rId11" imgW="4127400" imgH="419040" progId="Equation.DSMT4">
                  <p:embed/>
                  <p:pic>
                    <p:nvPicPr>
                      <p:cNvPr id="0" name=""/>
                      <p:cNvPicPr>
                        <a:picLocks noChangeAspect="1" noChangeArrowheads="1"/>
                      </p:cNvPicPr>
                      <p:nvPr/>
                    </p:nvPicPr>
                    <p:blipFill>
                      <a:blip r:embed="rId12"/>
                      <a:srcRect/>
                      <a:stretch>
                        <a:fillRect/>
                      </a:stretch>
                    </p:blipFill>
                    <p:spPr bwMode="auto">
                      <a:xfrm>
                        <a:off x="1408510" y="4292204"/>
                        <a:ext cx="6305550" cy="6405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0" name="Group 19"/>
          <p:cNvGrpSpPr/>
          <p:nvPr/>
        </p:nvGrpSpPr>
        <p:grpSpPr>
          <a:xfrm>
            <a:off x="4626007" y="3597864"/>
            <a:ext cx="2677286" cy="962910"/>
            <a:chOff x="4644008" y="4797152"/>
            <a:chExt cx="3569715" cy="1283880"/>
          </a:xfrm>
        </p:grpSpPr>
        <p:sp>
          <p:nvSpPr>
            <p:cNvPr id="11" name="TextBox 10"/>
            <p:cNvSpPr txBox="1"/>
            <p:nvPr/>
          </p:nvSpPr>
          <p:spPr>
            <a:xfrm>
              <a:off x="5261395" y="4974491"/>
              <a:ext cx="2952328" cy="861775"/>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Atomic form factor.</a:t>
              </a:r>
            </a:p>
            <a:p>
              <a:r>
                <a:rPr lang="en-GB" dirty="0">
                  <a:latin typeface="Times New Roman" panose="02020603050405020304" pitchFamily="18" charset="0"/>
                  <a:cs typeface="Times New Roman" panose="02020603050405020304" pitchFamily="18" charset="0"/>
                </a:rPr>
                <a:t>Scattering length</a:t>
              </a:r>
            </a:p>
          </p:txBody>
        </p:sp>
        <p:cxnSp>
          <p:nvCxnSpPr>
            <p:cNvPr id="13" name="Straight Arrow Connector 12"/>
            <p:cNvCxnSpPr/>
            <p:nvPr/>
          </p:nvCxnSpPr>
          <p:spPr>
            <a:xfrm flipH="1">
              <a:off x="4644008" y="5229200"/>
              <a:ext cx="6173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020272" y="4797152"/>
              <a:ext cx="576064" cy="2880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869277" y="5690726"/>
              <a:ext cx="440432" cy="3903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4656714" y="1840106"/>
            <a:ext cx="3088054" cy="35576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420413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 y="140544"/>
            <a:ext cx="9029700" cy="623663"/>
          </a:xfrm>
        </p:spPr>
        <p:txBody>
          <a:bodyPr/>
          <a:lstStyle/>
          <a:p>
            <a:r>
              <a:rPr lang="en-GB" b="1" dirty="0" smtClean="0">
                <a:solidFill>
                  <a:schemeClr val="tx1"/>
                </a:solidFill>
                <a:latin typeface="Times New Roman" panose="02020603050405020304" pitchFamily="18" charset="0"/>
                <a:cs typeface="Times New Roman" panose="02020603050405020304" pitchFamily="18" charset="0"/>
              </a:rPr>
              <a:t>Diffraction Equations for crystals</a:t>
            </a:r>
            <a:endParaRPr lang="en-GB" b="1" dirty="0">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95672" y="936967"/>
            <a:ext cx="8255000"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In a crystal the atoms positions can be decomposed as the vector position of the origin of a unit cell plus the vector position with respect to the unit cell</a:t>
            </a:r>
          </a:p>
        </p:txBody>
      </p:sp>
      <p:graphicFrame>
        <p:nvGraphicFramePr>
          <p:cNvPr id="10" name="Object 10"/>
          <p:cNvGraphicFramePr>
            <a:graphicFrameLocks noChangeAspect="1"/>
          </p:cNvGraphicFramePr>
          <p:nvPr>
            <p:extLst>
              <p:ext uri="{D42A27DB-BD31-4B8C-83A1-F6EECF244321}">
                <p14:modId xmlns:p14="http://schemas.microsoft.com/office/powerpoint/2010/main" val="787192041"/>
              </p:ext>
            </p:extLst>
          </p:nvPr>
        </p:nvGraphicFramePr>
        <p:xfrm>
          <a:off x="3526087" y="1603492"/>
          <a:ext cx="1222772" cy="367904"/>
        </p:xfrm>
        <a:graphic>
          <a:graphicData uri="http://schemas.openxmlformats.org/presentationml/2006/ole">
            <mc:AlternateContent xmlns:mc="http://schemas.openxmlformats.org/markup-compatibility/2006">
              <mc:Choice xmlns:v="urn:schemas-microsoft-com:vml" Requires="v">
                <p:oleObj spid="_x0000_s8318" name="Equation" r:id="rId3" imgW="799920" imgH="241200" progId="Equation.DSMT4">
                  <p:embed/>
                </p:oleObj>
              </mc:Choice>
              <mc:Fallback>
                <p:oleObj name="Equation" r:id="rId3" imgW="799920" imgH="241200" progId="Equation.DSMT4">
                  <p:embed/>
                  <p:pic>
                    <p:nvPicPr>
                      <p:cNvPr id="0" name=""/>
                      <p:cNvPicPr>
                        <a:picLocks noChangeAspect="1" noChangeArrowheads="1"/>
                      </p:cNvPicPr>
                      <p:nvPr/>
                    </p:nvPicPr>
                    <p:blipFill>
                      <a:blip r:embed="rId4"/>
                      <a:srcRect/>
                      <a:stretch>
                        <a:fillRect/>
                      </a:stretch>
                    </p:blipFill>
                    <p:spPr bwMode="auto">
                      <a:xfrm>
                        <a:off x="3526087" y="1603492"/>
                        <a:ext cx="1222772" cy="3679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10"/>
          <p:cNvGraphicFramePr>
            <a:graphicFrameLocks noChangeAspect="1"/>
          </p:cNvGraphicFramePr>
          <p:nvPr>
            <p:extLst>
              <p:ext uri="{D42A27DB-BD31-4B8C-83A1-F6EECF244321}">
                <p14:modId xmlns:p14="http://schemas.microsoft.com/office/powerpoint/2010/main" val="3379180439"/>
              </p:ext>
            </p:extLst>
          </p:nvPr>
        </p:nvGraphicFramePr>
        <p:xfrm>
          <a:off x="1646238" y="2028825"/>
          <a:ext cx="6054725" cy="1647825"/>
        </p:xfrm>
        <a:graphic>
          <a:graphicData uri="http://schemas.openxmlformats.org/presentationml/2006/ole">
            <mc:AlternateContent xmlns:mc="http://schemas.openxmlformats.org/markup-compatibility/2006">
              <mc:Choice xmlns:v="urn:schemas-microsoft-com:vml" Requires="v">
                <p:oleObj spid="_x0000_s8319" name="Equation" r:id="rId5" imgW="3962160" imgH="1079280" progId="Equation.DSMT4">
                  <p:embed/>
                </p:oleObj>
              </mc:Choice>
              <mc:Fallback>
                <p:oleObj name="Equation" r:id="rId5" imgW="3962160" imgH="1079280" progId="Equation.DSMT4">
                  <p:embed/>
                  <p:pic>
                    <p:nvPicPr>
                      <p:cNvPr id="0" name=""/>
                      <p:cNvPicPr>
                        <a:picLocks noChangeAspect="1" noChangeArrowheads="1"/>
                      </p:cNvPicPr>
                      <p:nvPr/>
                    </p:nvPicPr>
                    <p:blipFill>
                      <a:blip r:embed="rId6"/>
                      <a:srcRect/>
                      <a:stretch>
                        <a:fillRect/>
                      </a:stretch>
                    </p:blipFill>
                    <p:spPr bwMode="auto">
                      <a:xfrm>
                        <a:off x="1646238" y="2028825"/>
                        <a:ext cx="6054725" cy="164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0"/>
          <p:cNvGraphicFramePr>
            <a:graphicFrameLocks noChangeAspect="1"/>
          </p:cNvGraphicFramePr>
          <p:nvPr>
            <p:extLst>
              <p:ext uri="{D42A27DB-BD31-4B8C-83A1-F6EECF244321}">
                <p14:modId xmlns:p14="http://schemas.microsoft.com/office/powerpoint/2010/main" val="3859674341"/>
              </p:ext>
            </p:extLst>
          </p:nvPr>
        </p:nvGraphicFramePr>
        <p:xfrm>
          <a:off x="2153580" y="3745724"/>
          <a:ext cx="582216" cy="271463"/>
        </p:xfrm>
        <a:graphic>
          <a:graphicData uri="http://schemas.openxmlformats.org/presentationml/2006/ole">
            <mc:AlternateContent xmlns:mc="http://schemas.openxmlformats.org/markup-compatibility/2006">
              <mc:Choice xmlns:v="urn:schemas-microsoft-com:vml" Requires="v">
                <p:oleObj spid="_x0000_s8320" name="Equation" r:id="rId7" imgW="380880" imgH="177480" progId="Equation.DSMT4">
                  <p:embed/>
                </p:oleObj>
              </mc:Choice>
              <mc:Fallback>
                <p:oleObj name="Equation" r:id="rId7" imgW="380880" imgH="177480" progId="Equation.DSMT4">
                  <p:embed/>
                  <p:pic>
                    <p:nvPicPr>
                      <p:cNvPr id="0" name=""/>
                      <p:cNvPicPr>
                        <a:picLocks noChangeAspect="1" noChangeArrowheads="1"/>
                      </p:cNvPicPr>
                      <p:nvPr/>
                    </p:nvPicPr>
                    <p:blipFill>
                      <a:blip r:embed="rId8"/>
                      <a:srcRect/>
                      <a:stretch>
                        <a:fillRect/>
                      </a:stretch>
                    </p:blipFill>
                    <p:spPr bwMode="auto">
                      <a:xfrm>
                        <a:off x="2153580" y="3745724"/>
                        <a:ext cx="582216" cy="271463"/>
                      </a:xfrm>
                      <a:prstGeom prst="rect">
                        <a:avLst/>
                      </a:prstGeom>
                      <a:noFill/>
                      <a:ln w="25400">
                        <a:solidFill>
                          <a:srgbClr val="FF0000"/>
                        </a:solidFill>
                      </a:ln>
                      <a:effectLst/>
                      <a:extLst/>
                    </p:spPr>
                  </p:pic>
                </p:oleObj>
              </mc:Fallback>
            </mc:AlternateContent>
          </a:graphicData>
        </a:graphic>
      </p:graphicFrame>
      <p:sp>
        <p:nvSpPr>
          <p:cNvPr id="15" name="TextBox 14"/>
          <p:cNvSpPr txBox="1"/>
          <p:nvPr/>
        </p:nvSpPr>
        <p:spPr>
          <a:xfrm>
            <a:off x="2735796" y="3569833"/>
            <a:ext cx="4374486"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Laue conditions: the scattering vector is a reciprocal lattice vector of the crystal</a:t>
            </a:r>
          </a:p>
        </p:txBody>
      </p:sp>
      <p:sp>
        <p:nvSpPr>
          <p:cNvPr id="16" name="TextBox 15"/>
          <p:cNvSpPr txBox="1"/>
          <p:nvPr/>
        </p:nvSpPr>
        <p:spPr>
          <a:xfrm>
            <a:off x="6172725" y="3145335"/>
            <a:ext cx="937557"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integer</a:t>
            </a:r>
          </a:p>
        </p:txBody>
      </p:sp>
      <p:graphicFrame>
        <p:nvGraphicFramePr>
          <p:cNvPr id="3" name="Object 2"/>
          <p:cNvGraphicFramePr>
            <a:graphicFrameLocks noChangeAspect="1"/>
          </p:cNvGraphicFramePr>
          <p:nvPr>
            <p:extLst>
              <p:ext uri="{D42A27DB-BD31-4B8C-83A1-F6EECF244321}">
                <p14:modId xmlns:p14="http://schemas.microsoft.com/office/powerpoint/2010/main" val="3527670923"/>
              </p:ext>
            </p:extLst>
          </p:nvPr>
        </p:nvGraphicFramePr>
        <p:xfrm>
          <a:off x="2521744" y="4182269"/>
          <a:ext cx="3802856" cy="795338"/>
        </p:xfrm>
        <a:graphic>
          <a:graphicData uri="http://schemas.openxmlformats.org/presentationml/2006/ole">
            <mc:AlternateContent xmlns:mc="http://schemas.openxmlformats.org/markup-compatibility/2006">
              <mc:Choice xmlns:v="urn:schemas-microsoft-com:vml" Requires="v">
                <p:oleObj spid="_x0000_s8321" name="Equation" r:id="rId9" imgW="2489040" imgH="520560" progId="Equation.DSMT4">
                  <p:embed/>
                </p:oleObj>
              </mc:Choice>
              <mc:Fallback>
                <p:oleObj name="Equation" r:id="rId9" imgW="2489040" imgH="520560" progId="Equation.DSMT4">
                  <p:embed/>
                  <p:pic>
                    <p:nvPicPr>
                      <p:cNvPr id="0" name=""/>
                      <p:cNvPicPr>
                        <a:picLocks noChangeAspect="1" noChangeArrowheads="1"/>
                      </p:cNvPicPr>
                      <p:nvPr/>
                    </p:nvPicPr>
                    <p:blipFill>
                      <a:blip r:embed="rId10"/>
                      <a:srcRect/>
                      <a:stretch>
                        <a:fillRect/>
                      </a:stretch>
                    </p:blipFill>
                    <p:spPr bwMode="auto">
                      <a:xfrm>
                        <a:off x="2521744" y="4182269"/>
                        <a:ext cx="3802856" cy="79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82360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9424"/>
            <a:ext cx="8902700" cy="684519"/>
          </a:xfrm>
        </p:spPr>
        <p:txBody>
          <a:bodyPr/>
          <a:lstStyle/>
          <a:p>
            <a:r>
              <a:rPr lang="en-GB" b="1" dirty="0" smtClean="0">
                <a:solidFill>
                  <a:schemeClr val="tx1"/>
                </a:solidFill>
                <a:latin typeface="Times New Roman" panose="02020603050405020304" pitchFamily="18" charset="0"/>
                <a:cs typeface="Times New Roman" panose="02020603050405020304" pitchFamily="18" charset="0"/>
              </a:rPr>
              <a:t>Diffraction Equations for crystals</a:t>
            </a:r>
            <a:endParaRPr lang="en-GB" b="1" dirty="0">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77634" y="813086"/>
            <a:ext cx="6418566" cy="369332"/>
          </a:xfrm>
          <a:prstGeom prst="rect">
            <a:avLst/>
          </a:prstGeom>
          <a:noFill/>
        </p:spPr>
        <p:txBody>
          <a:bodyPr wrap="square" rtlCol="0">
            <a:spAutoFit/>
          </a:bodyPr>
          <a:lstStyle/>
          <a:p>
            <a:r>
              <a:rPr lang="en-GB" b="1" dirty="0">
                <a:latin typeface="Times New Roman" panose="02020603050405020304" pitchFamily="18" charset="0"/>
                <a:cs typeface="Times New Roman" panose="02020603050405020304" pitchFamily="18" charset="0"/>
              </a:rPr>
              <a:t>The Laue conditions have as a consequence the Bragg Law</a:t>
            </a:r>
          </a:p>
        </p:txBody>
      </p:sp>
      <p:graphicFrame>
        <p:nvGraphicFramePr>
          <p:cNvPr id="14" name="Object 10"/>
          <p:cNvGraphicFramePr>
            <a:graphicFrameLocks noChangeAspect="1"/>
          </p:cNvGraphicFramePr>
          <p:nvPr>
            <p:extLst/>
          </p:nvPr>
        </p:nvGraphicFramePr>
        <p:xfrm>
          <a:off x="2141730" y="1613516"/>
          <a:ext cx="582216" cy="271463"/>
        </p:xfrm>
        <a:graphic>
          <a:graphicData uri="http://schemas.openxmlformats.org/presentationml/2006/ole">
            <mc:AlternateContent xmlns:mc="http://schemas.openxmlformats.org/markup-compatibility/2006">
              <mc:Choice xmlns:v="urn:schemas-microsoft-com:vml" Requires="v">
                <p:oleObj spid="_x0000_s9404" name="Equation" r:id="rId3" imgW="380880" imgH="177480" progId="Equation.DSMT4">
                  <p:embed/>
                </p:oleObj>
              </mc:Choice>
              <mc:Fallback>
                <p:oleObj name="Equation" r:id="rId3" imgW="380880" imgH="177480" progId="Equation.DSMT4">
                  <p:embed/>
                  <p:pic>
                    <p:nvPicPr>
                      <p:cNvPr id="0" name=""/>
                      <p:cNvPicPr>
                        <a:picLocks noChangeAspect="1" noChangeArrowheads="1"/>
                      </p:cNvPicPr>
                      <p:nvPr/>
                    </p:nvPicPr>
                    <p:blipFill>
                      <a:blip r:embed="rId4"/>
                      <a:srcRect/>
                      <a:stretch>
                        <a:fillRect/>
                      </a:stretch>
                    </p:blipFill>
                    <p:spPr bwMode="auto">
                      <a:xfrm>
                        <a:off x="2141730" y="1613516"/>
                        <a:ext cx="582216" cy="271463"/>
                      </a:xfrm>
                      <a:prstGeom prst="rect">
                        <a:avLst/>
                      </a:prstGeom>
                      <a:noFill/>
                      <a:ln w="25400">
                        <a:solidFill>
                          <a:srgbClr val="FF0000"/>
                        </a:solidFill>
                      </a:ln>
                      <a:effectLst/>
                      <a:extLst/>
                    </p:spPr>
                  </p:pic>
                </p:oleObj>
              </mc:Fallback>
            </mc:AlternateContent>
          </a:graphicData>
        </a:graphic>
      </p:graphicFrame>
      <p:sp>
        <p:nvSpPr>
          <p:cNvPr id="15" name="TextBox 14"/>
          <p:cNvSpPr txBox="1"/>
          <p:nvPr/>
        </p:nvSpPr>
        <p:spPr>
          <a:xfrm>
            <a:off x="3113838" y="1102656"/>
            <a:ext cx="4374486"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Laue conditions: the scattering vector is a reciprocal lattice vector of the crystal</a:t>
            </a:r>
          </a:p>
        </p:txBody>
      </p:sp>
      <p:cxnSp>
        <p:nvCxnSpPr>
          <p:cNvPr id="5" name="Straight Arrow Connector 4"/>
          <p:cNvCxnSpPr/>
          <p:nvPr/>
        </p:nvCxnSpPr>
        <p:spPr>
          <a:xfrm>
            <a:off x="2141730" y="2733768"/>
            <a:ext cx="1296144" cy="10261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437874" y="2733768"/>
            <a:ext cx="1350150" cy="10261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01670" y="3759882"/>
            <a:ext cx="38884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01670" y="3975906"/>
            <a:ext cx="38884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601670" y="4191930"/>
            <a:ext cx="38884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01670" y="4407954"/>
            <a:ext cx="38884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437874" y="1749247"/>
            <a:ext cx="0" cy="20106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569403" y="3293543"/>
            <a:ext cx="365806" cy="507831"/>
          </a:xfrm>
          <a:prstGeom prst="rect">
            <a:avLst/>
          </a:prstGeom>
          <a:noFill/>
        </p:spPr>
        <p:txBody>
          <a:bodyPr wrap="none" rtlCol="0">
            <a:spAutoFit/>
          </a:bodyPr>
          <a:lstStyle/>
          <a:p>
            <a:r>
              <a:rPr lang="en-GB" sz="2700" dirty="0">
                <a:sym typeface="Symbol" panose="05050102010706020507" pitchFamily="18" charset="2"/>
              </a:rPr>
              <a:t></a:t>
            </a:r>
            <a:endParaRPr lang="en-GB" sz="2700" dirty="0"/>
          </a:p>
        </p:txBody>
      </p:sp>
      <p:sp>
        <p:nvSpPr>
          <p:cNvPr id="21" name="TextBox 20"/>
          <p:cNvSpPr txBox="1"/>
          <p:nvPr/>
        </p:nvSpPr>
        <p:spPr>
          <a:xfrm>
            <a:off x="4021228" y="3599170"/>
            <a:ext cx="538930" cy="507831"/>
          </a:xfrm>
          <a:prstGeom prst="rect">
            <a:avLst/>
          </a:prstGeom>
          <a:noFill/>
        </p:spPr>
        <p:txBody>
          <a:bodyPr wrap="none" rtlCol="0">
            <a:spAutoFit/>
          </a:bodyPr>
          <a:lstStyle/>
          <a:p>
            <a:r>
              <a:rPr lang="en-GB" sz="2700" dirty="0">
                <a:latin typeface="Times New Roman" panose="02020603050405020304" pitchFamily="18" charset="0"/>
                <a:cs typeface="Times New Roman" panose="02020603050405020304" pitchFamily="18" charset="0"/>
                <a:sym typeface="Symbol" panose="05050102010706020507" pitchFamily="18" charset="2"/>
              </a:rPr>
              <a:t>2</a:t>
            </a:r>
            <a:r>
              <a:rPr lang="en-GB" sz="2700" dirty="0">
                <a:sym typeface="Symbol" panose="05050102010706020507" pitchFamily="18" charset="2"/>
              </a:rPr>
              <a:t></a:t>
            </a:r>
            <a:endParaRPr lang="en-GB" sz="2700" dirty="0"/>
          </a:p>
        </p:txBody>
      </p:sp>
      <p:cxnSp>
        <p:nvCxnSpPr>
          <p:cNvPr id="22" name="Straight Arrow Connector 21"/>
          <p:cNvCxnSpPr/>
          <p:nvPr/>
        </p:nvCxnSpPr>
        <p:spPr>
          <a:xfrm>
            <a:off x="3439924" y="3759882"/>
            <a:ext cx="1296144" cy="10261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Object 10"/>
          <p:cNvGraphicFramePr>
            <a:graphicFrameLocks noChangeAspect="1"/>
          </p:cNvGraphicFramePr>
          <p:nvPr>
            <p:extLst/>
          </p:nvPr>
        </p:nvGraphicFramePr>
        <p:xfrm>
          <a:off x="2095777" y="2889935"/>
          <a:ext cx="407194" cy="622697"/>
        </p:xfrm>
        <a:graphic>
          <a:graphicData uri="http://schemas.openxmlformats.org/presentationml/2006/ole">
            <mc:AlternateContent xmlns:mc="http://schemas.openxmlformats.org/markup-compatibility/2006">
              <mc:Choice xmlns:v="urn:schemas-microsoft-com:vml" Requires="v">
                <p:oleObj spid="_x0000_s9405" name="Equation" r:id="rId5" imgW="266400" imgH="406080" progId="Equation.DSMT4">
                  <p:embed/>
                </p:oleObj>
              </mc:Choice>
              <mc:Fallback>
                <p:oleObj name="Equation" r:id="rId5" imgW="266400" imgH="406080" progId="Equation.DSMT4">
                  <p:embed/>
                  <p:pic>
                    <p:nvPicPr>
                      <p:cNvPr id="0" name=""/>
                      <p:cNvPicPr>
                        <a:picLocks noChangeAspect="1" noChangeArrowheads="1"/>
                      </p:cNvPicPr>
                      <p:nvPr/>
                    </p:nvPicPr>
                    <p:blipFill>
                      <a:blip r:embed="rId6"/>
                      <a:srcRect/>
                      <a:stretch>
                        <a:fillRect/>
                      </a:stretch>
                    </p:blipFill>
                    <p:spPr bwMode="auto">
                      <a:xfrm>
                        <a:off x="2095777" y="2889935"/>
                        <a:ext cx="407194" cy="6226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10"/>
          <p:cNvGraphicFramePr>
            <a:graphicFrameLocks noChangeAspect="1"/>
          </p:cNvGraphicFramePr>
          <p:nvPr>
            <p:extLst/>
          </p:nvPr>
        </p:nvGraphicFramePr>
        <p:xfrm>
          <a:off x="4463988" y="2941402"/>
          <a:ext cx="329804" cy="602456"/>
        </p:xfrm>
        <a:graphic>
          <a:graphicData uri="http://schemas.openxmlformats.org/presentationml/2006/ole">
            <mc:AlternateContent xmlns:mc="http://schemas.openxmlformats.org/markup-compatibility/2006">
              <mc:Choice xmlns:v="urn:schemas-microsoft-com:vml" Requires="v">
                <p:oleObj spid="_x0000_s9406" name="Equation" r:id="rId7" imgW="215640" imgH="393480" progId="Equation.DSMT4">
                  <p:embed/>
                </p:oleObj>
              </mc:Choice>
              <mc:Fallback>
                <p:oleObj name="Equation" r:id="rId7" imgW="215640" imgH="393480" progId="Equation.DSMT4">
                  <p:embed/>
                  <p:pic>
                    <p:nvPicPr>
                      <p:cNvPr id="0" name=""/>
                      <p:cNvPicPr>
                        <a:picLocks noChangeAspect="1" noChangeArrowheads="1"/>
                      </p:cNvPicPr>
                      <p:nvPr/>
                    </p:nvPicPr>
                    <p:blipFill>
                      <a:blip r:embed="rId8"/>
                      <a:srcRect/>
                      <a:stretch>
                        <a:fillRect/>
                      </a:stretch>
                    </p:blipFill>
                    <p:spPr bwMode="auto">
                      <a:xfrm>
                        <a:off x="4463988" y="2941402"/>
                        <a:ext cx="329804" cy="6024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10"/>
          <p:cNvGraphicFramePr>
            <a:graphicFrameLocks noChangeAspect="1"/>
          </p:cNvGraphicFramePr>
          <p:nvPr>
            <p:extLst/>
          </p:nvPr>
        </p:nvGraphicFramePr>
        <p:xfrm>
          <a:off x="2297773" y="2264263"/>
          <a:ext cx="1125140" cy="620315"/>
        </p:xfrm>
        <a:graphic>
          <a:graphicData uri="http://schemas.openxmlformats.org/presentationml/2006/ole">
            <mc:AlternateContent xmlns:mc="http://schemas.openxmlformats.org/markup-compatibility/2006">
              <mc:Choice xmlns:v="urn:schemas-microsoft-com:vml" Requires="v">
                <p:oleObj spid="_x0000_s9407" name="Equation" r:id="rId9" imgW="736560" imgH="406080" progId="Equation.DSMT4">
                  <p:embed/>
                </p:oleObj>
              </mc:Choice>
              <mc:Fallback>
                <p:oleObj name="Equation" r:id="rId9" imgW="736560" imgH="406080" progId="Equation.DSMT4">
                  <p:embed/>
                  <p:pic>
                    <p:nvPicPr>
                      <p:cNvPr id="0" name=""/>
                      <p:cNvPicPr>
                        <a:picLocks noChangeAspect="1" noChangeArrowheads="1"/>
                      </p:cNvPicPr>
                      <p:nvPr/>
                    </p:nvPicPr>
                    <p:blipFill>
                      <a:blip r:embed="rId10"/>
                      <a:srcRect/>
                      <a:stretch>
                        <a:fillRect/>
                      </a:stretch>
                    </p:blipFill>
                    <p:spPr bwMode="auto">
                      <a:xfrm>
                        <a:off x="2297773" y="2264263"/>
                        <a:ext cx="1125140" cy="620315"/>
                      </a:xfrm>
                      <a:prstGeom prst="rect">
                        <a:avLst/>
                      </a:prstGeom>
                      <a:noFill/>
                      <a:ln w="25400">
                        <a:noFill/>
                      </a:ln>
                      <a:effectLst/>
                      <a:extLst/>
                    </p:spPr>
                  </p:pic>
                </p:oleObj>
              </mc:Fallback>
            </mc:AlternateContent>
          </a:graphicData>
        </a:graphic>
      </p:graphicFrame>
      <p:graphicFrame>
        <p:nvGraphicFramePr>
          <p:cNvPr id="27" name="Object 10"/>
          <p:cNvGraphicFramePr>
            <a:graphicFrameLocks noChangeAspect="1"/>
          </p:cNvGraphicFramePr>
          <p:nvPr>
            <p:extLst/>
          </p:nvPr>
        </p:nvGraphicFramePr>
        <p:xfrm>
          <a:off x="3642938" y="1976545"/>
          <a:ext cx="4210050" cy="658415"/>
        </p:xfrm>
        <a:graphic>
          <a:graphicData uri="http://schemas.openxmlformats.org/presentationml/2006/ole">
            <mc:AlternateContent xmlns:mc="http://schemas.openxmlformats.org/markup-compatibility/2006">
              <mc:Choice xmlns:v="urn:schemas-microsoft-com:vml" Requires="v">
                <p:oleObj spid="_x0000_s9408" name="Equation" r:id="rId11" imgW="2755800" imgH="431640" progId="Equation.DSMT4">
                  <p:embed/>
                </p:oleObj>
              </mc:Choice>
              <mc:Fallback>
                <p:oleObj name="Equation" r:id="rId11" imgW="2755800" imgH="431640" progId="Equation.DSMT4">
                  <p:embed/>
                  <p:pic>
                    <p:nvPicPr>
                      <p:cNvPr id="0" name=""/>
                      <p:cNvPicPr>
                        <a:picLocks noChangeAspect="1" noChangeArrowheads="1"/>
                      </p:cNvPicPr>
                      <p:nvPr/>
                    </p:nvPicPr>
                    <p:blipFill>
                      <a:blip r:embed="rId12"/>
                      <a:srcRect/>
                      <a:stretch>
                        <a:fillRect/>
                      </a:stretch>
                    </p:blipFill>
                    <p:spPr bwMode="auto">
                      <a:xfrm>
                        <a:off x="3642938" y="1976545"/>
                        <a:ext cx="4210050" cy="658415"/>
                      </a:xfrm>
                      <a:prstGeom prst="rect">
                        <a:avLst/>
                      </a:prstGeom>
                      <a:noFill/>
                      <a:ln w="25400">
                        <a:solidFill>
                          <a:srgbClr val="FF0000"/>
                        </a:solidFill>
                      </a:ln>
                      <a:effectLst/>
                      <a:extLst/>
                    </p:spPr>
                  </p:pic>
                </p:oleObj>
              </mc:Fallback>
            </mc:AlternateContent>
          </a:graphicData>
        </a:graphic>
      </p:graphicFrame>
      <p:graphicFrame>
        <p:nvGraphicFramePr>
          <p:cNvPr id="28" name="Object 10"/>
          <p:cNvGraphicFramePr>
            <a:graphicFrameLocks noChangeAspect="1"/>
          </p:cNvGraphicFramePr>
          <p:nvPr>
            <p:extLst/>
          </p:nvPr>
        </p:nvGraphicFramePr>
        <p:xfrm>
          <a:off x="5481461" y="3909491"/>
          <a:ext cx="367904" cy="348854"/>
        </p:xfrm>
        <a:graphic>
          <a:graphicData uri="http://schemas.openxmlformats.org/presentationml/2006/ole">
            <mc:AlternateContent xmlns:mc="http://schemas.openxmlformats.org/markup-compatibility/2006">
              <mc:Choice xmlns:v="urn:schemas-microsoft-com:vml" Requires="v">
                <p:oleObj spid="_x0000_s9409" name="Equation" r:id="rId13" imgW="241200" imgH="228600" progId="Equation.DSMT4">
                  <p:embed/>
                </p:oleObj>
              </mc:Choice>
              <mc:Fallback>
                <p:oleObj name="Equation" r:id="rId13" imgW="241200" imgH="228600" progId="Equation.DSMT4">
                  <p:embed/>
                  <p:pic>
                    <p:nvPicPr>
                      <p:cNvPr id="0" name=""/>
                      <p:cNvPicPr>
                        <a:picLocks noChangeAspect="1" noChangeArrowheads="1"/>
                      </p:cNvPicPr>
                      <p:nvPr/>
                    </p:nvPicPr>
                    <p:blipFill>
                      <a:blip r:embed="rId14"/>
                      <a:srcRect/>
                      <a:stretch>
                        <a:fillRect/>
                      </a:stretch>
                    </p:blipFill>
                    <p:spPr bwMode="auto">
                      <a:xfrm>
                        <a:off x="5481461" y="3909491"/>
                        <a:ext cx="367904" cy="348854"/>
                      </a:xfrm>
                      <a:prstGeom prst="rect">
                        <a:avLst/>
                      </a:prstGeom>
                      <a:noFill/>
                      <a:ln w="25400">
                        <a:noFill/>
                      </a:ln>
                      <a:effectLst/>
                      <a:extLst/>
                    </p:spPr>
                  </p:pic>
                </p:oleObj>
              </mc:Fallback>
            </mc:AlternateContent>
          </a:graphicData>
        </a:graphic>
      </p:graphicFrame>
      <p:sp>
        <p:nvSpPr>
          <p:cNvPr id="29" name="Arc 28"/>
          <p:cNvSpPr/>
          <p:nvPr/>
        </p:nvSpPr>
        <p:spPr>
          <a:xfrm>
            <a:off x="3454939" y="3492648"/>
            <a:ext cx="594066" cy="571286"/>
          </a:xfrm>
          <a:prstGeom prst="arc">
            <a:avLst>
              <a:gd name="adj1" fmla="val 16200000"/>
              <a:gd name="adj2" fmla="val 465710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Tree>
    <p:extLst>
      <p:ext uri="{BB962C8B-B14F-4D97-AF65-F5344CB8AC3E}">
        <p14:creationId xmlns:p14="http://schemas.microsoft.com/office/powerpoint/2010/main" val="113306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Fig"/>
          <p:cNvPicPr>
            <a:picLocks noChangeAspect="1" noChangeArrowheads="1"/>
          </p:cNvPicPr>
          <p:nvPr/>
        </p:nvPicPr>
        <p:blipFill>
          <a:blip r:embed="rId2" cstate="print"/>
          <a:srcRect/>
          <a:stretch>
            <a:fillRect/>
          </a:stretch>
        </p:blipFill>
        <p:spPr bwMode="auto">
          <a:xfrm>
            <a:off x="1439653" y="735546"/>
            <a:ext cx="6238268" cy="4320480"/>
          </a:xfrm>
          <a:prstGeom prst="rect">
            <a:avLst/>
          </a:prstGeom>
          <a:solidFill>
            <a:srgbClr val="FFFF00"/>
          </a:solidFill>
        </p:spPr>
      </p:pic>
      <p:grpSp>
        <p:nvGrpSpPr>
          <p:cNvPr id="6" name="Group 13"/>
          <p:cNvGrpSpPr>
            <a:grpSpLocks/>
          </p:cNvGrpSpPr>
          <p:nvPr/>
        </p:nvGrpSpPr>
        <p:grpSpPr bwMode="auto">
          <a:xfrm>
            <a:off x="3832032" y="1174917"/>
            <a:ext cx="3872317" cy="3309012"/>
            <a:chOff x="2304" y="1152"/>
            <a:chExt cx="2784" cy="2208"/>
          </a:xfrm>
        </p:grpSpPr>
        <p:sp>
          <p:nvSpPr>
            <p:cNvPr id="9" name="Line 9"/>
            <p:cNvSpPr>
              <a:spLocks noChangeShapeType="1"/>
            </p:cNvSpPr>
            <p:nvPr/>
          </p:nvSpPr>
          <p:spPr bwMode="auto">
            <a:xfrm>
              <a:off x="5088" y="1152"/>
              <a:ext cx="0" cy="2208"/>
            </a:xfrm>
            <a:prstGeom prst="line">
              <a:avLst/>
            </a:prstGeom>
            <a:noFill/>
            <a:ln w="76200">
              <a:solidFill>
                <a:srgbClr val="FF0000"/>
              </a:solidFill>
              <a:round/>
              <a:headEnd/>
              <a:tailEnd/>
            </a:ln>
            <a:effectLst/>
          </p:spPr>
          <p:txBody>
            <a:bodyPr/>
            <a:lstStyle/>
            <a:p>
              <a:endParaRPr lang="en-CA" sz="1350" dirty="0"/>
            </a:p>
          </p:txBody>
        </p:sp>
        <p:sp>
          <p:nvSpPr>
            <p:cNvPr id="10" name="Line 11"/>
            <p:cNvSpPr>
              <a:spLocks noChangeShapeType="1"/>
            </p:cNvSpPr>
            <p:nvPr/>
          </p:nvSpPr>
          <p:spPr bwMode="auto">
            <a:xfrm flipH="1">
              <a:off x="2304" y="1152"/>
              <a:ext cx="2736" cy="1344"/>
            </a:xfrm>
            <a:prstGeom prst="line">
              <a:avLst/>
            </a:prstGeom>
            <a:noFill/>
            <a:ln w="28575">
              <a:solidFill>
                <a:srgbClr val="FF0000"/>
              </a:solidFill>
              <a:prstDash val="sysDot"/>
              <a:round/>
              <a:headEnd/>
              <a:tailEnd/>
            </a:ln>
            <a:effectLst/>
          </p:spPr>
          <p:txBody>
            <a:bodyPr/>
            <a:lstStyle/>
            <a:p>
              <a:endParaRPr lang="en-CA" sz="1350" dirty="0"/>
            </a:p>
          </p:txBody>
        </p:sp>
        <p:sp>
          <p:nvSpPr>
            <p:cNvPr id="11" name="Line 12"/>
            <p:cNvSpPr>
              <a:spLocks noChangeShapeType="1"/>
            </p:cNvSpPr>
            <p:nvPr/>
          </p:nvSpPr>
          <p:spPr bwMode="auto">
            <a:xfrm flipH="1" flipV="1">
              <a:off x="2304" y="2496"/>
              <a:ext cx="2736" cy="864"/>
            </a:xfrm>
            <a:prstGeom prst="line">
              <a:avLst/>
            </a:prstGeom>
            <a:noFill/>
            <a:ln w="28575">
              <a:solidFill>
                <a:srgbClr val="FF0000"/>
              </a:solidFill>
              <a:prstDash val="sysDot"/>
              <a:round/>
              <a:headEnd/>
              <a:tailEnd/>
            </a:ln>
            <a:effectLst/>
          </p:spPr>
          <p:txBody>
            <a:bodyPr/>
            <a:lstStyle/>
            <a:p>
              <a:endParaRPr lang="en-CA" sz="1350" dirty="0"/>
            </a:p>
          </p:txBody>
        </p:sp>
      </p:grpSp>
      <p:sp>
        <p:nvSpPr>
          <p:cNvPr id="7" name="Text Box 8"/>
          <p:cNvSpPr txBox="1">
            <a:spLocks noChangeArrowheads="1"/>
          </p:cNvSpPr>
          <p:nvPr/>
        </p:nvSpPr>
        <p:spPr bwMode="auto">
          <a:xfrm>
            <a:off x="2207439" y="872849"/>
            <a:ext cx="2904238" cy="300082"/>
          </a:xfrm>
          <a:prstGeom prst="rect">
            <a:avLst/>
          </a:prstGeom>
          <a:noFill/>
          <a:ln w="9525">
            <a:noFill/>
            <a:miter lim="800000"/>
            <a:headEnd/>
            <a:tailEnd/>
          </a:ln>
          <a:effectLst/>
        </p:spPr>
        <p:txBody>
          <a:bodyPr>
            <a:spAutoFit/>
          </a:bodyPr>
          <a:lstStyle/>
          <a:p>
            <a:pPr>
              <a:spcBef>
                <a:spcPct val="50000"/>
              </a:spcBef>
            </a:pPr>
            <a:r>
              <a:rPr lang="en-US" sz="1350" dirty="0">
                <a:solidFill>
                  <a:srgbClr val="FF0000"/>
                </a:solidFill>
              </a:rPr>
              <a:t>From</a:t>
            </a:r>
            <a:r>
              <a:rPr lang="en-US" sz="1350" dirty="0"/>
              <a:t> </a:t>
            </a:r>
            <a:r>
              <a:rPr lang="en-US" sz="1350" dirty="0">
                <a:solidFill>
                  <a:srgbClr val="FF0000"/>
                </a:solidFill>
              </a:rPr>
              <a:t>Pecharsky and Zavalij</a:t>
            </a:r>
          </a:p>
        </p:txBody>
      </p:sp>
      <p:sp>
        <p:nvSpPr>
          <p:cNvPr id="8" name="Text Box 10"/>
          <p:cNvSpPr txBox="1">
            <a:spLocks noChangeArrowheads="1"/>
          </p:cNvSpPr>
          <p:nvPr/>
        </p:nvSpPr>
        <p:spPr bwMode="auto">
          <a:xfrm>
            <a:off x="6223020" y="872849"/>
            <a:ext cx="1431255" cy="300082"/>
          </a:xfrm>
          <a:prstGeom prst="rect">
            <a:avLst/>
          </a:prstGeom>
          <a:noFill/>
          <a:ln w="9525">
            <a:noFill/>
            <a:miter lim="800000"/>
            <a:headEnd/>
            <a:tailEnd/>
          </a:ln>
          <a:effectLst/>
        </p:spPr>
        <p:txBody>
          <a:bodyPr wrap="square">
            <a:spAutoFit/>
          </a:bodyPr>
          <a:lstStyle/>
          <a:p>
            <a:pPr>
              <a:spcBef>
                <a:spcPct val="50000"/>
              </a:spcBef>
            </a:pPr>
            <a:r>
              <a:rPr lang="en-US" sz="1350" dirty="0">
                <a:solidFill>
                  <a:srgbClr val="FF0000"/>
                </a:solidFill>
              </a:rPr>
              <a:t>Detector</a:t>
            </a:r>
          </a:p>
        </p:txBody>
      </p:sp>
      <p:sp>
        <p:nvSpPr>
          <p:cNvPr id="12" name="TextBox 11"/>
          <p:cNvSpPr txBox="1"/>
          <p:nvPr/>
        </p:nvSpPr>
        <p:spPr>
          <a:xfrm>
            <a:off x="2151578" y="125361"/>
            <a:ext cx="4019049" cy="646331"/>
          </a:xfrm>
          <a:prstGeom prst="rect">
            <a:avLst/>
          </a:prstGeom>
          <a:noFill/>
        </p:spPr>
        <p:txBody>
          <a:bodyPr wrap="none" rtlCol="0">
            <a:spAutoFit/>
          </a:bodyPr>
          <a:lstStyle/>
          <a:p>
            <a:r>
              <a:rPr lang="en-GB" sz="3600" b="1" dirty="0">
                <a:latin typeface="Times New Roman" panose="02020603050405020304" pitchFamily="18" charset="0"/>
                <a:cs typeface="Times New Roman" panose="02020603050405020304" pitchFamily="18" charset="0"/>
              </a:rPr>
              <a:t>Ewald construction</a:t>
            </a:r>
          </a:p>
        </p:txBody>
      </p:sp>
      <p:sp>
        <p:nvSpPr>
          <p:cNvPr id="15" name="Rectangle 14"/>
          <p:cNvSpPr/>
          <p:nvPr/>
        </p:nvSpPr>
        <p:spPr>
          <a:xfrm>
            <a:off x="4091758" y="2038118"/>
            <a:ext cx="324036" cy="2933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p:cNvSpPr/>
          <p:nvPr/>
        </p:nvSpPr>
        <p:spPr>
          <a:xfrm>
            <a:off x="4716752" y="2895787"/>
            <a:ext cx="324036" cy="2933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Box 12"/>
          <p:cNvSpPr txBox="1"/>
          <p:nvPr/>
        </p:nvSpPr>
        <p:spPr>
          <a:xfrm>
            <a:off x="4576400" y="2877475"/>
            <a:ext cx="604739" cy="334707"/>
          </a:xfrm>
          <a:prstGeom prst="rect">
            <a:avLst/>
          </a:prstGeom>
          <a:noFill/>
        </p:spPr>
        <p:txBody>
          <a:bodyPr wrap="square" rtlCol="0">
            <a:spAutoFit/>
          </a:bodyPr>
          <a:lstStyle/>
          <a:p>
            <a:r>
              <a:rPr lang="en-GB" sz="1575" b="1" dirty="0">
                <a:latin typeface="Times New Roman" panose="02020603050405020304" pitchFamily="18" charset="0"/>
                <a:cs typeface="Times New Roman" panose="02020603050405020304" pitchFamily="18" charset="0"/>
              </a:rPr>
              <a:t>s</a:t>
            </a:r>
            <a:r>
              <a:rPr lang="en-GB" sz="1575" baseline="-25000" dirty="0">
                <a:latin typeface="Times New Roman" panose="02020603050405020304" pitchFamily="18" charset="0"/>
                <a:cs typeface="Times New Roman" panose="02020603050405020304" pitchFamily="18" charset="0"/>
              </a:rPr>
              <a:t>0</a:t>
            </a:r>
            <a:r>
              <a:rPr lang="en-GB" sz="1575" i="1" baseline="-25000" dirty="0">
                <a:latin typeface="Times New Roman" panose="02020603050405020304" pitchFamily="18" charset="0"/>
                <a:cs typeface="Times New Roman" panose="02020603050405020304" pitchFamily="18" charset="0"/>
              </a:rPr>
              <a:t>L</a:t>
            </a:r>
            <a:r>
              <a:rPr lang="en-GB" sz="1575" i="1" dirty="0">
                <a:latin typeface="Times New Roman" panose="02020603050405020304" pitchFamily="18" charset="0"/>
                <a:cs typeface="Times New Roman" panose="02020603050405020304" pitchFamily="18" charset="0"/>
              </a:rPr>
              <a:t>/</a:t>
            </a:r>
            <a:r>
              <a:rPr lang="en-GB" sz="1575" i="1" dirty="0">
                <a:latin typeface="Times New Roman" panose="02020603050405020304" pitchFamily="18" charset="0"/>
                <a:cs typeface="Times New Roman" panose="02020603050405020304" pitchFamily="18" charset="0"/>
                <a:sym typeface="Symbol" panose="05050102010706020507" pitchFamily="18" charset="2"/>
              </a:rPr>
              <a:t></a:t>
            </a:r>
            <a:endParaRPr lang="en-GB" sz="1575" i="1" baseline="-250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021267" y="1971364"/>
            <a:ext cx="604739" cy="334707"/>
          </a:xfrm>
          <a:prstGeom prst="rect">
            <a:avLst/>
          </a:prstGeom>
          <a:noFill/>
        </p:spPr>
        <p:txBody>
          <a:bodyPr wrap="square" rtlCol="0">
            <a:spAutoFit/>
          </a:bodyPr>
          <a:lstStyle/>
          <a:p>
            <a:r>
              <a:rPr lang="en-GB" sz="1575" b="1" dirty="0" err="1">
                <a:latin typeface="Times New Roman" panose="02020603050405020304" pitchFamily="18" charset="0"/>
                <a:cs typeface="Times New Roman" panose="02020603050405020304" pitchFamily="18" charset="0"/>
              </a:rPr>
              <a:t>s</a:t>
            </a:r>
            <a:r>
              <a:rPr lang="en-GB" sz="1575" i="1" baseline="-25000" dirty="0" err="1">
                <a:latin typeface="Times New Roman" panose="02020603050405020304" pitchFamily="18" charset="0"/>
                <a:cs typeface="Times New Roman" panose="02020603050405020304" pitchFamily="18" charset="0"/>
              </a:rPr>
              <a:t>L</a:t>
            </a:r>
            <a:r>
              <a:rPr lang="en-GB" sz="1575" i="1" dirty="0">
                <a:latin typeface="Times New Roman" panose="02020603050405020304" pitchFamily="18" charset="0"/>
                <a:cs typeface="Times New Roman" panose="02020603050405020304" pitchFamily="18" charset="0"/>
              </a:rPr>
              <a:t>/</a:t>
            </a:r>
            <a:r>
              <a:rPr lang="en-GB" sz="1575" i="1" dirty="0">
                <a:latin typeface="Times New Roman" panose="02020603050405020304" pitchFamily="18" charset="0"/>
                <a:cs typeface="Times New Roman" panose="02020603050405020304" pitchFamily="18" charset="0"/>
                <a:sym typeface="Symbol" panose="05050102010706020507" pitchFamily="18" charset="2"/>
              </a:rPr>
              <a:t></a:t>
            </a:r>
            <a:endParaRPr lang="en-GB" sz="1575" i="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8943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1606300" y="843980"/>
            <a:ext cx="5923213" cy="3399409"/>
            <a:chOff x="823644" y="357407"/>
            <a:chExt cx="10028128" cy="5678333"/>
          </a:xfrm>
        </p:grpSpPr>
        <p:grpSp>
          <p:nvGrpSpPr>
            <p:cNvPr id="35" name="Group 34"/>
            <p:cNvGrpSpPr/>
            <p:nvPr/>
          </p:nvGrpSpPr>
          <p:grpSpPr>
            <a:xfrm>
              <a:off x="838953" y="680573"/>
              <a:ext cx="10012819" cy="5355167"/>
              <a:chOff x="838953" y="680573"/>
              <a:chExt cx="10012819" cy="5355167"/>
            </a:xfrm>
          </p:grpSpPr>
          <p:grpSp>
            <p:nvGrpSpPr>
              <p:cNvPr id="25" name="Group 24"/>
              <p:cNvGrpSpPr/>
              <p:nvPr/>
            </p:nvGrpSpPr>
            <p:grpSpPr>
              <a:xfrm>
                <a:off x="838953" y="680573"/>
                <a:ext cx="10012819" cy="5355167"/>
                <a:chOff x="838953" y="680573"/>
                <a:chExt cx="10012819" cy="5355167"/>
              </a:xfrm>
            </p:grpSpPr>
            <p:grpSp>
              <p:nvGrpSpPr>
                <p:cNvPr id="66" name="Group 65"/>
                <p:cNvGrpSpPr/>
                <p:nvPr/>
              </p:nvGrpSpPr>
              <p:grpSpPr>
                <a:xfrm>
                  <a:off x="838953" y="680573"/>
                  <a:ext cx="10012819" cy="5355167"/>
                  <a:chOff x="667503" y="280523"/>
                  <a:chExt cx="10012819" cy="5355167"/>
                </a:xfrm>
              </p:grpSpPr>
              <p:grpSp>
                <p:nvGrpSpPr>
                  <p:cNvPr id="49" name="Group 48"/>
                  <p:cNvGrpSpPr/>
                  <p:nvPr/>
                </p:nvGrpSpPr>
                <p:grpSpPr>
                  <a:xfrm>
                    <a:off x="667503" y="354563"/>
                    <a:ext cx="9951676" cy="5281127"/>
                    <a:chOff x="667503" y="354563"/>
                    <a:chExt cx="11703485" cy="6450480"/>
                  </a:xfrm>
                </p:grpSpPr>
                <p:grpSp>
                  <p:nvGrpSpPr>
                    <p:cNvPr id="28" name="Group 27"/>
                    <p:cNvGrpSpPr/>
                    <p:nvPr/>
                  </p:nvGrpSpPr>
                  <p:grpSpPr>
                    <a:xfrm>
                      <a:off x="667503" y="554544"/>
                      <a:ext cx="10978037" cy="6250499"/>
                      <a:chOff x="667503" y="573205"/>
                      <a:chExt cx="10978037" cy="6250499"/>
                    </a:xfrm>
                  </p:grpSpPr>
                  <p:sp>
                    <p:nvSpPr>
                      <p:cNvPr id="5" name="Oval 4"/>
                      <p:cNvSpPr/>
                      <p:nvPr/>
                    </p:nvSpPr>
                    <p:spPr>
                      <a:xfrm>
                        <a:off x="667503" y="573205"/>
                        <a:ext cx="5883422" cy="624385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Oval 5"/>
                      <p:cNvSpPr/>
                      <p:nvPr/>
                    </p:nvSpPr>
                    <p:spPr>
                      <a:xfrm rot="154870">
                        <a:off x="697873" y="2590565"/>
                        <a:ext cx="5853269" cy="2141202"/>
                      </a:xfrm>
                      <a:prstGeom prst="ellipse">
                        <a:avLst/>
                      </a:prstGeom>
                      <a:noFill/>
                      <a:ln w="412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Oval 6"/>
                      <p:cNvSpPr/>
                      <p:nvPr/>
                    </p:nvSpPr>
                    <p:spPr>
                      <a:xfrm rot="243681">
                        <a:off x="3222639" y="605685"/>
                        <a:ext cx="755148" cy="62180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10" name="Straight Arrow Connector 9"/>
                      <p:cNvCxnSpPr/>
                      <p:nvPr/>
                    </p:nvCxnSpPr>
                    <p:spPr>
                      <a:xfrm>
                        <a:off x="667503" y="3433665"/>
                        <a:ext cx="8401852" cy="709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rot="234548">
                        <a:off x="5584073" y="1866272"/>
                        <a:ext cx="503853" cy="39960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14" name="Straight Arrow Connector 13"/>
                      <p:cNvCxnSpPr/>
                      <p:nvPr/>
                    </p:nvCxnSpPr>
                    <p:spPr>
                      <a:xfrm flipV="1">
                        <a:off x="3638939" y="2313991"/>
                        <a:ext cx="3200675" cy="13809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6530551" y="717377"/>
                        <a:ext cx="17622" cy="32062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532624" y="3945367"/>
                        <a:ext cx="5112916" cy="4398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 idx="5"/>
                      </p:cNvCxnSpPr>
                      <p:nvPr/>
                    </p:nvCxnSpPr>
                    <p:spPr>
                      <a:xfrm flipH="1">
                        <a:off x="5917407" y="3926705"/>
                        <a:ext cx="633878" cy="13592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6503713" y="354563"/>
                      <a:ext cx="741103" cy="753529"/>
                    </a:xfrm>
                    <a:prstGeom prst="rect">
                      <a:avLst/>
                    </a:prstGeom>
                    <a:noFill/>
                  </p:spPr>
                  <p:txBody>
                    <a:bodyPr wrap="none" rtlCol="0">
                      <a:spAutoFit/>
                    </a:bodyPr>
                    <a:lstStyle/>
                    <a:p>
                      <a:r>
                        <a:rPr lang="en-GB" b="1" dirty="0" err="1">
                          <a:latin typeface="Times New Roman" panose="02020603050405020304" pitchFamily="18" charset="0"/>
                          <a:cs typeface="Times New Roman" panose="02020603050405020304" pitchFamily="18" charset="0"/>
                        </a:rPr>
                        <a:t>z</a:t>
                      </a:r>
                      <a:r>
                        <a:rPr lang="en-GB" i="1" baseline="-25000" dirty="0" err="1">
                          <a:latin typeface="Times New Roman" panose="02020603050405020304" pitchFamily="18" charset="0"/>
                          <a:cs typeface="Times New Roman" panose="02020603050405020304" pitchFamily="18" charset="0"/>
                        </a:rPr>
                        <a:t>L</a:t>
                      </a:r>
                      <a:endParaRPr lang="en-GB" i="1" baseline="-250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1604351" y="3906310"/>
                      <a:ext cx="766637" cy="753529"/>
                    </a:xfrm>
                    <a:prstGeom prst="rect">
                      <a:avLst/>
                    </a:prstGeom>
                    <a:noFill/>
                  </p:spPr>
                  <p:txBody>
                    <a:bodyPr wrap="none" rtlCol="0">
                      <a:spAutoFit/>
                    </a:bodyPr>
                    <a:lstStyle/>
                    <a:p>
                      <a:r>
                        <a:rPr lang="en-GB" b="1" dirty="0" err="1">
                          <a:latin typeface="Times New Roman" panose="02020603050405020304" pitchFamily="18" charset="0"/>
                          <a:cs typeface="Times New Roman" panose="02020603050405020304" pitchFamily="18" charset="0"/>
                        </a:rPr>
                        <a:t>y</a:t>
                      </a:r>
                      <a:r>
                        <a:rPr lang="en-GB" i="1" baseline="-25000" dirty="0" err="1">
                          <a:latin typeface="Times New Roman" panose="02020603050405020304" pitchFamily="18" charset="0"/>
                          <a:cs typeface="Times New Roman" panose="02020603050405020304" pitchFamily="18" charset="0"/>
                        </a:rPr>
                        <a:t>L</a:t>
                      </a:r>
                      <a:endParaRPr lang="en-GB" i="1" baseline="-250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6008968" y="5075602"/>
                      <a:ext cx="766637" cy="753529"/>
                    </a:xfrm>
                    <a:prstGeom prst="rect">
                      <a:avLst/>
                    </a:prstGeom>
                    <a:noFill/>
                  </p:spPr>
                  <p:txBody>
                    <a:bodyPr wrap="none" rtlCol="0">
                      <a:spAutoFit/>
                    </a:bodyPr>
                    <a:lstStyle/>
                    <a:p>
                      <a:r>
                        <a:rPr lang="en-GB" b="1" dirty="0" err="1">
                          <a:latin typeface="Times New Roman" panose="02020603050405020304" pitchFamily="18" charset="0"/>
                          <a:cs typeface="Times New Roman" panose="02020603050405020304" pitchFamily="18" charset="0"/>
                        </a:rPr>
                        <a:t>x</a:t>
                      </a:r>
                      <a:r>
                        <a:rPr lang="en-GB" i="1" baseline="-25000" dirty="0" err="1">
                          <a:latin typeface="Times New Roman" panose="02020603050405020304" pitchFamily="18" charset="0"/>
                          <a:cs typeface="Times New Roman" panose="02020603050405020304" pitchFamily="18" charset="0"/>
                        </a:rPr>
                        <a:t>L</a:t>
                      </a:r>
                      <a:endParaRPr lang="en-GB" i="1" baseline="-25000" dirty="0">
                        <a:latin typeface="Times New Roman" panose="02020603050405020304" pitchFamily="18" charset="0"/>
                        <a:cs typeface="Times New Roman" panose="02020603050405020304" pitchFamily="18" charset="0"/>
                      </a:endParaRPr>
                    </a:p>
                  </p:txBody>
                </p:sp>
                <p:sp>
                  <p:nvSpPr>
                    <p:cNvPr id="34" name="TextBox 33"/>
                    <p:cNvSpPr txBox="1"/>
                    <p:nvPr/>
                  </p:nvSpPr>
                  <p:spPr>
                    <a:xfrm rot="257630">
                      <a:off x="678744" y="3559107"/>
                      <a:ext cx="2659286" cy="682885"/>
                    </a:xfrm>
                    <a:prstGeom prst="rect">
                      <a:avLst/>
                    </a:prstGeom>
                    <a:noFill/>
                  </p:spPr>
                  <p:txBody>
                    <a:bodyPr wrap="none" rtlCol="0">
                      <a:spAutoFit/>
                    </a:bodyPr>
                    <a:lstStyle/>
                    <a:p>
                      <a:r>
                        <a:rPr lang="en-GB" sz="1575" dirty="0">
                          <a:latin typeface="Times New Roman" panose="02020603050405020304" pitchFamily="18" charset="0"/>
                          <a:cs typeface="Times New Roman" panose="02020603050405020304" pitchFamily="18" charset="0"/>
                        </a:rPr>
                        <a:t>Incident beam</a:t>
                      </a:r>
                    </a:p>
                  </p:txBody>
                </p:sp>
                <p:cxnSp>
                  <p:nvCxnSpPr>
                    <p:cNvPr id="36" name="Straight Arrow Connector 35"/>
                    <p:cNvCxnSpPr/>
                    <p:nvPr/>
                  </p:nvCxnSpPr>
                  <p:spPr>
                    <a:xfrm>
                      <a:off x="771279" y="3411997"/>
                      <a:ext cx="1349291" cy="1219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346782">
                      <a:off x="4232522" y="3927320"/>
                      <a:ext cx="1055133" cy="753529"/>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1/</a:t>
                      </a:r>
                      <a:r>
                        <a:rPr lang="en-GB" dirty="0">
                          <a:latin typeface="Times New Roman" panose="02020603050405020304" pitchFamily="18" charset="0"/>
                          <a:cs typeface="Times New Roman" panose="02020603050405020304" pitchFamily="18" charset="0"/>
                          <a:sym typeface="Symbol" panose="05050102010706020507" pitchFamily="18" charset="2"/>
                        </a:rPr>
                        <a:t></a:t>
                      </a:r>
                      <a:endParaRPr lang="en-GB" dirty="0">
                        <a:latin typeface="Times New Roman" panose="02020603050405020304" pitchFamily="18" charset="0"/>
                        <a:cs typeface="Times New Roman" panose="02020603050405020304" pitchFamily="18" charset="0"/>
                      </a:endParaRPr>
                    </a:p>
                  </p:txBody>
                </p:sp>
                <p:cxnSp>
                  <p:nvCxnSpPr>
                    <p:cNvPr id="42" name="Straight Connector 41"/>
                    <p:cNvCxnSpPr/>
                    <p:nvPr/>
                  </p:nvCxnSpPr>
                  <p:spPr>
                    <a:xfrm flipH="1">
                      <a:off x="3160470" y="3642505"/>
                      <a:ext cx="478470" cy="1107942"/>
                    </a:xfrm>
                    <a:prstGeom prst="line">
                      <a:avLst/>
                    </a:prstGeom>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6438123" y="3806883"/>
                      <a:ext cx="205274" cy="2115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47" name="Straight Arrow Connector 46"/>
                    <p:cNvCxnSpPr/>
                    <p:nvPr/>
                  </p:nvCxnSpPr>
                  <p:spPr>
                    <a:xfrm flipH="1" flipV="1">
                      <a:off x="5691673" y="2788688"/>
                      <a:ext cx="849088" cy="11115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5955189" y="1622663"/>
                    <a:ext cx="714623" cy="559091"/>
                  </a:xfrm>
                  <a:prstGeom prst="rect">
                    <a:avLst/>
                  </a:prstGeom>
                  <a:noFill/>
                </p:spPr>
                <p:txBody>
                  <a:bodyPr wrap="square" rtlCol="0">
                    <a:spAutoFit/>
                  </a:bodyPr>
                  <a:lstStyle/>
                  <a:p>
                    <a:r>
                      <a:rPr lang="en-GB" sz="1575" b="1" dirty="0" err="1">
                        <a:latin typeface="Times New Roman" panose="02020603050405020304" pitchFamily="18" charset="0"/>
                        <a:cs typeface="Times New Roman" panose="02020603050405020304" pitchFamily="18" charset="0"/>
                      </a:rPr>
                      <a:t>s</a:t>
                    </a:r>
                    <a:r>
                      <a:rPr lang="en-GB" sz="1575" i="1" baseline="-25000" dirty="0" err="1">
                        <a:latin typeface="Times New Roman" panose="02020603050405020304" pitchFamily="18" charset="0"/>
                        <a:cs typeface="Times New Roman" panose="02020603050405020304" pitchFamily="18" charset="0"/>
                      </a:rPr>
                      <a:t>L</a:t>
                    </a:r>
                    <a:endParaRPr lang="en-GB" sz="1575" i="1" baseline="-25000" dirty="0">
                      <a:latin typeface="Times New Roman" panose="02020603050405020304" pitchFamily="18" charset="0"/>
                      <a:cs typeface="Times New Roman" panose="02020603050405020304" pitchFamily="18" charset="0"/>
                    </a:endParaRPr>
                  </a:p>
                </p:txBody>
              </p:sp>
              <p:sp>
                <p:nvSpPr>
                  <p:cNvPr id="51" name="TextBox 50"/>
                  <p:cNvSpPr txBox="1"/>
                  <p:nvPr/>
                </p:nvSpPr>
                <p:spPr>
                  <a:xfrm>
                    <a:off x="1083455" y="2465707"/>
                    <a:ext cx="785359" cy="559091"/>
                  </a:xfrm>
                  <a:prstGeom prst="rect">
                    <a:avLst/>
                  </a:prstGeom>
                  <a:noFill/>
                </p:spPr>
                <p:txBody>
                  <a:bodyPr wrap="square" rtlCol="0">
                    <a:spAutoFit/>
                  </a:bodyPr>
                  <a:lstStyle/>
                  <a:p>
                    <a:r>
                      <a:rPr lang="en-GB" sz="1575" b="1" dirty="0">
                        <a:latin typeface="Times New Roman" panose="02020603050405020304" pitchFamily="18" charset="0"/>
                        <a:cs typeface="Times New Roman" panose="02020603050405020304" pitchFamily="18" charset="0"/>
                      </a:rPr>
                      <a:t>s</a:t>
                    </a:r>
                    <a:r>
                      <a:rPr lang="en-GB" sz="1575" baseline="-25000" dirty="0">
                        <a:latin typeface="Times New Roman" panose="02020603050405020304" pitchFamily="18" charset="0"/>
                        <a:cs typeface="Times New Roman" panose="02020603050405020304" pitchFamily="18" charset="0"/>
                      </a:rPr>
                      <a:t>0</a:t>
                    </a:r>
                    <a:r>
                      <a:rPr lang="en-GB" sz="1575" i="1" baseline="-25000" dirty="0">
                        <a:latin typeface="Times New Roman" panose="02020603050405020304" pitchFamily="18" charset="0"/>
                        <a:cs typeface="Times New Roman" panose="02020603050405020304" pitchFamily="18" charset="0"/>
                      </a:rPr>
                      <a:t>L</a:t>
                    </a:r>
                  </a:p>
                </p:txBody>
              </p:sp>
              <p:sp>
                <p:nvSpPr>
                  <p:cNvPr id="52" name="Arc 51"/>
                  <p:cNvSpPr/>
                  <p:nvPr/>
                </p:nvSpPr>
                <p:spPr>
                  <a:xfrm>
                    <a:off x="3644593" y="2842465"/>
                    <a:ext cx="230951" cy="58946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54" name="TextBox 53"/>
                  <p:cNvSpPr txBox="1"/>
                  <p:nvPr/>
                </p:nvSpPr>
                <p:spPr>
                  <a:xfrm>
                    <a:off x="3833240" y="2739342"/>
                    <a:ext cx="694565" cy="559091"/>
                  </a:xfrm>
                  <a:prstGeom prst="rect">
                    <a:avLst/>
                  </a:prstGeom>
                  <a:noFill/>
                </p:spPr>
                <p:txBody>
                  <a:bodyPr wrap="square" rtlCol="0">
                    <a:spAutoFit/>
                  </a:bodyPr>
                  <a:lstStyle/>
                  <a:p>
                    <a:r>
                      <a:rPr lang="en-GB" sz="1575" dirty="0">
                        <a:latin typeface="Times New Roman" panose="02020603050405020304" pitchFamily="18" charset="0"/>
                        <a:cs typeface="Times New Roman" panose="02020603050405020304" pitchFamily="18" charset="0"/>
                      </a:rPr>
                      <a:t>2</a:t>
                    </a:r>
                    <a:r>
                      <a:rPr lang="en-GB" sz="1575" dirty="0">
                        <a:latin typeface="Times New Roman" panose="02020603050405020304" pitchFamily="18" charset="0"/>
                        <a:cs typeface="Times New Roman" panose="02020603050405020304" pitchFamily="18" charset="0"/>
                        <a:sym typeface="Symbol" panose="05050102010706020507" pitchFamily="18" charset="2"/>
                      </a:rPr>
                      <a:t></a:t>
                    </a:r>
                    <a:endParaRPr lang="en-GB" sz="1575" i="1" baseline="-25000" dirty="0">
                      <a:latin typeface="Times New Roman" panose="02020603050405020304" pitchFamily="18" charset="0"/>
                      <a:cs typeface="Times New Roman" panose="02020603050405020304" pitchFamily="18" charset="0"/>
                    </a:endParaRPr>
                  </a:p>
                </p:txBody>
              </p:sp>
              <p:sp>
                <p:nvSpPr>
                  <p:cNvPr id="55" name="TextBox 54"/>
                  <p:cNvSpPr txBox="1"/>
                  <p:nvPr/>
                </p:nvSpPr>
                <p:spPr>
                  <a:xfrm>
                    <a:off x="5264106" y="2469671"/>
                    <a:ext cx="491907" cy="559091"/>
                  </a:xfrm>
                  <a:prstGeom prst="rect">
                    <a:avLst/>
                  </a:prstGeom>
                  <a:noFill/>
                </p:spPr>
                <p:txBody>
                  <a:bodyPr wrap="square" rtlCol="0">
                    <a:spAutoFit/>
                  </a:bodyPr>
                  <a:lstStyle/>
                  <a:p>
                    <a:r>
                      <a:rPr lang="en-GB" sz="1575" b="1" dirty="0">
                        <a:latin typeface="Times New Roman" panose="02020603050405020304" pitchFamily="18" charset="0"/>
                        <a:cs typeface="Times New Roman" panose="02020603050405020304" pitchFamily="18" charset="0"/>
                      </a:rPr>
                      <a:t>h</a:t>
                    </a:r>
                    <a:endParaRPr lang="en-GB" sz="1575" i="1" baseline="-25000" dirty="0">
                      <a:latin typeface="Times New Roman" panose="02020603050405020304" pitchFamily="18" charset="0"/>
                      <a:cs typeface="Times New Roman" panose="02020603050405020304" pitchFamily="18" charset="0"/>
                    </a:endParaRPr>
                  </a:p>
                </p:txBody>
              </p:sp>
              <p:sp>
                <p:nvSpPr>
                  <p:cNvPr id="57" name="TextBox 56"/>
                  <p:cNvSpPr txBox="1"/>
                  <p:nvPr/>
                </p:nvSpPr>
                <p:spPr>
                  <a:xfrm>
                    <a:off x="5392669" y="3461188"/>
                    <a:ext cx="1159386" cy="501254"/>
                  </a:xfrm>
                  <a:prstGeom prst="rect">
                    <a:avLst/>
                  </a:prstGeom>
                  <a:noFill/>
                </p:spPr>
                <p:txBody>
                  <a:bodyPr wrap="none" rtlCol="0">
                    <a:spAutoFit/>
                  </a:bodyPr>
                  <a:lstStyle/>
                  <a:p>
                    <a:r>
                      <a:rPr lang="en-GB" sz="1350" b="1" dirty="0">
                        <a:latin typeface="Times New Roman" panose="02020603050405020304" pitchFamily="18" charset="0"/>
                        <a:cs typeface="Times New Roman" panose="02020603050405020304" pitchFamily="18" charset="0"/>
                      </a:rPr>
                      <a:t>crystal</a:t>
                    </a:r>
                  </a:p>
                </p:txBody>
              </p:sp>
              <p:cxnSp>
                <p:nvCxnSpPr>
                  <p:cNvPr id="8" name="Straight Arrow Connector 7"/>
                  <p:cNvCxnSpPr/>
                  <p:nvPr/>
                </p:nvCxnSpPr>
                <p:spPr>
                  <a:xfrm flipV="1">
                    <a:off x="5674265" y="1986136"/>
                    <a:ext cx="3124149" cy="128150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733031" y="1986136"/>
                    <a:ext cx="19083" cy="2233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48703" y="3272899"/>
                    <a:ext cx="3103411" cy="969322"/>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rot="21184333">
                    <a:off x="8470988" y="1726160"/>
                    <a:ext cx="2209334" cy="14803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19" name="Straight Arrow Connector 18"/>
                  <p:cNvCxnSpPr/>
                  <p:nvPr/>
                </p:nvCxnSpPr>
                <p:spPr>
                  <a:xfrm flipH="1" flipV="1">
                    <a:off x="9375828" y="808566"/>
                    <a:ext cx="199827" cy="1657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8077947" y="2461760"/>
                    <a:ext cx="1516369" cy="174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602873" y="2300074"/>
                    <a:ext cx="695307" cy="616928"/>
                  </a:xfrm>
                  <a:prstGeom prst="rect">
                    <a:avLst/>
                  </a:prstGeom>
                  <a:noFill/>
                </p:spPr>
                <p:txBody>
                  <a:bodyPr wrap="none" rtlCol="0">
                    <a:spAutoFit/>
                  </a:bodyPr>
                  <a:lstStyle/>
                  <a:p>
                    <a:r>
                      <a:rPr lang="en-GB" b="1" dirty="0" err="1">
                        <a:latin typeface="Times New Roman" panose="02020603050405020304" pitchFamily="18" charset="0"/>
                        <a:cs typeface="Times New Roman" panose="02020603050405020304" pitchFamily="18" charset="0"/>
                      </a:rPr>
                      <a:t>x</a:t>
                    </a:r>
                    <a:r>
                      <a:rPr lang="en-GB" i="1" baseline="-25000" dirty="0" err="1">
                        <a:latin typeface="Times New Roman" panose="02020603050405020304" pitchFamily="18" charset="0"/>
                        <a:cs typeface="Times New Roman" panose="02020603050405020304" pitchFamily="18" charset="0"/>
                      </a:rPr>
                      <a:t>D</a:t>
                    </a:r>
                    <a:endParaRPr lang="en-GB" i="1" baseline="-25000" dirty="0">
                      <a:latin typeface="Times New Roman" panose="02020603050405020304" pitchFamily="18" charset="0"/>
                      <a:cs typeface="Times New Roman" panose="02020603050405020304" pitchFamily="18" charset="0"/>
                    </a:endParaRPr>
                  </a:p>
                </p:txBody>
              </p:sp>
              <p:sp>
                <p:nvSpPr>
                  <p:cNvPr id="44" name="TextBox 43"/>
                  <p:cNvSpPr txBox="1"/>
                  <p:nvPr/>
                </p:nvSpPr>
                <p:spPr>
                  <a:xfrm>
                    <a:off x="9224483" y="280523"/>
                    <a:ext cx="673596" cy="616928"/>
                  </a:xfrm>
                  <a:prstGeom prst="rect">
                    <a:avLst/>
                  </a:prstGeom>
                  <a:noFill/>
                </p:spPr>
                <p:txBody>
                  <a:bodyPr wrap="none" rtlCol="0">
                    <a:spAutoFit/>
                  </a:bodyPr>
                  <a:lstStyle/>
                  <a:p>
                    <a:r>
                      <a:rPr lang="en-GB" b="1" dirty="0" err="1">
                        <a:latin typeface="Times New Roman" panose="02020603050405020304" pitchFamily="18" charset="0"/>
                        <a:cs typeface="Times New Roman" panose="02020603050405020304" pitchFamily="18" charset="0"/>
                      </a:rPr>
                      <a:t>z</a:t>
                    </a:r>
                    <a:r>
                      <a:rPr lang="en-GB" i="1" baseline="-25000" dirty="0" err="1">
                        <a:latin typeface="Times New Roman" panose="02020603050405020304" pitchFamily="18" charset="0"/>
                        <a:cs typeface="Times New Roman" panose="02020603050405020304" pitchFamily="18" charset="0"/>
                      </a:rPr>
                      <a:t>D</a:t>
                    </a:r>
                    <a:endParaRPr lang="en-GB" i="1" baseline="-25000" dirty="0">
                      <a:latin typeface="Times New Roman" panose="02020603050405020304" pitchFamily="18" charset="0"/>
                      <a:cs typeface="Times New Roman" panose="02020603050405020304" pitchFamily="18" charset="0"/>
                    </a:endParaRPr>
                  </a:p>
                </p:txBody>
              </p:sp>
              <p:sp>
                <p:nvSpPr>
                  <p:cNvPr id="22" name="Oval 21"/>
                  <p:cNvSpPr/>
                  <p:nvPr/>
                </p:nvSpPr>
                <p:spPr>
                  <a:xfrm>
                    <a:off x="8671649" y="1906322"/>
                    <a:ext cx="220942" cy="22094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Arc 26"/>
                  <p:cNvSpPr/>
                  <p:nvPr/>
                </p:nvSpPr>
                <p:spPr>
                  <a:xfrm>
                    <a:off x="6033195" y="3019613"/>
                    <a:ext cx="516897" cy="103321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9" name="Arc 28"/>
                  <p:cNvSpPr/>
                  <p:nvPr/>
                </p:nvSpPr>
                <p:spPr>
                  <a:xfrm rot="4558036">
                    <a:off x="6452595" y="3153269"/>
                    <a:ext cx="188102" cy="59675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30" name="TextBox 29"/>
                  <p:cNvSpPr txBox="1"/>
                  <p:nvPr/>
                </p:nvSpPr>
                <p:spPr>
                  <a:xfrm>
                    <a:off x="9384842" y="2200150"/>
                    <a:ext cx="725158" cy="559091"/>
                  </a:xfrm>
                  <a:prstGeom prst="rect">
                    <a:avLst/>
                  </a:prstGeom>
                  <a:noFill/>
                </p:spPr>
                <p:txBody>
                  <a:bodyPr wrap="none" rtlCol="0">
                    <a:spAutoFit/>
                  </a:bodyPr>
                  <a:lstStyle/>
                  <a:p>
                    <a:r>
                      <a:rPr lang="en-GB" sz="1575" dirty="0">
                        <a:latin typeface="Times New Roman" panose="02020603050405020304" pitchFamily="18" charset="0"/>
                        <a:cs typeface="Times New Roman" panose="02020603050405020304" pitchFamily="18" charset="0"/>
                      </a:rPr>
                      <a:t>O</a:t>
                    </a:r>
                    <a:r>
                      <a:rPr lang="en-GB" sz="1575" i="1" baseline="-25000" dirty="0">
                        <a:latin typeface="Times New Roman" panose="02020603050405020304" pitchFamily="18" charset="0"/>
                        <a:cs typeface="Times New Roman" panose="02020603050405020304" pitchFamily="18" charset="0"/>
                      </a:rPr>
                      <a:t>D</a:t>
                    </a:r>
                  </a:p>
                </p:txBody>
              </p:sp>
              <p:sp>
                <p:nvSpPr>
                  <p:cNvPr id="37" name="TextBox 36"/>
                  <p:cNvSpPr txBox="1"/>
                  <p:nvPr/>
                </p:nvSpPr>
                <p:spPr>
                  <a:xfrm>
                    <a:off x="6838612" y="3240328"/>
                    <a:ext cx="453767" cy="559091"/>
                  </a:xfrm>
                  <a:prstGeom prst="rect">
                    <a:avLst/>
                  </a:prstGeom>
                  <a:noFill/>
                </p:spPr>
                <p:txBody>
                  <a:bodyPr wrap="none" rtlCol="0">
                    <a:spAutoFit/>
                  </a:bodyPr>
                  <a:lstStyle/>
                  <a:p>
                    <a:r>
                      <a:rPr lang="en-GB" sz="1575" dirty="0">
                        <a:latin typeface="Times New Roman" panose="02020603050405020304" pitchFamily="18" charset="0"/>
                        <a:cs typeface="Times New Roman" panose="02020603050405020304" pitchFamily="18" charset="0"/>
                        <a:sym typeface="Symbol" panose="05050102010706020507" pitchFamily="18" charset="2"/>
                      </a:rPr>
                      <a:t></a:t>
                    </a:r>
                    <a:endParaRPr lang="en-GB" sz="1575" dirty="0">
                      <a:latin typeface="Times New Roman" panose="02020603050405020304" pitchFamily="18" charset="0"/>
                      <a:cs typeface="Times New Roman" panose="02020603050405020304" pitchFamily="18" charset="0"/>
                    </a:endParaRPr>
                  </a:p>
                </p:txBody>
              </p:sp>
              <p:sp>
                <p:nvSpPr>
                  <p:cNvPr id="53" name="TextBox 52"/>
                  <p:cNvSpPr txBox="1"/>
                  <p:nvPr/>
                </p:nvSpPr>
                <p:spPr>
                  <a:xfrm>
                    <a:off x="6431104" y="2852415"/>
                    <a:ext cx="491762" cy="559091"/>
                  </a:xfrm>
                  <a:prstGeom prst="rect">
                    <a:avLst/>
                  </a:prstGeom>
                  <a:noFill/>
                </p:spPr>
                <p:txBody>
                  <a:bodyPr wrap="none" rtlCol="0">
                    <a:spAutoFit/>
                  </a:bodyPr>
                  <a:lstStyle/>
                  <a:p>
                    <a:r>
                      <a:rPr lang="en-GB" sz="1575" dirty="0">
                        <a:latin typeface="Times New Roman" panose="02020603050405020304" pitchFamily="18" charset="0"/>
                        <a:cs typeface="Times New Roman" panose="02020603050405020304" pitchFamily="18" charset="0"/>
                        <a:sym typeface="Symbol" panose="05050102010706020507" pitchFamily="18" charset="2"/>
                      </a:rPr>
                      <a:t></a:t>
                    </a:r>
                    <a:endParaRPr lang="en-GB" sz="1575" dirty="0">
                      <a:latin typeface="Times New Roman" panose="02020603050405020304" pitchFamily="18" charset="0"/>
                      <a:cs typeface="Times New Roman" panose="02020603050405020304" pitchFamily="18" charset="0"/>
                    </a:endParaRPr>
                  </a:p>
                </p:txBody>
              </p:sp>
              <p:cxnSp>
                <p:nvCxnSpPr>
                  <p:cNvPr id="39" name="Straight Connector 38"/>
                  <p:cNvCxnSpPr/>
                  <p:nvPr/>
                </p:nvCxnSpPr>
                <p:spPr>
                  <a:xfrm>
                    <a:off x="9575655" y="2461760"/>
                    <a:ext cx="0" cy="1491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5" idx="7"/>
                  </p:cNvCxnSpPr>
                  <p:nvPr/>
                </p:nvCxnSpPr>
                <p:spPr>
                  <a:xfrm>
                    <a:off x="5723347" y="3206406"/>
                    <a:ext cx="3852308" cy="747149"/>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597005" y="1437227"/>
                    <a:ext cx="502617" cy="559091"/>
                  </a:xfrm>
                  <a:prstGeom prst="rect">
                    <a:avLst/>
                  </a:prstGeom>
                  <a:noFill/>
                </p:spPr>
                <p:txBody>
                  <a:bodyPr wrap="none" rtlCol="0">
                    <a:spAutoFit/>
                  </a:bodyPr>
                  <a:lstStyle/>
                  <a:p>
                    <a:r>
                      <a:rPr lang="en-GB" sz="1575" dirty="0">
                        <a:latin typeface="Times New Roman" panose="02020603050405020304" pitchFamily="18" charset="0"/>
                        <a:cs typeface="Times New Roman" panose="02020603050405020304" pitchFamily="18" charset="0"/>
                      </a:rPr>
                      <a:t>P</a:t>
                    </a:r>
                  </a:p>
                </p:txBody>
              </p:sp>
              <p:cxnSp>
                <p:nvCxnSpPr>
                  <p:cNvPr id="58" name="Straight Connector 57"/>
                  <p:cNvCxnSpPr/>
                  <p:nvPr/>
                </p:nvCxnSpPr>
                <p:spPr>
                  <a:xfrm flipV="1">
                    <a:off x="5661635" y="2500211"/>
                    <a:ext cx="3914020" cy="760732"/>
                  </a:xfrm>
                  <a:prstGeom prst="line">
                    <a:avLst/>
                  </a:prstGeom>
                </p:spPr>
                <p:style>
                  <a:lnRef idx="1">
                    <a:schemeClr val="accent1"/>
                  </a:lnRef>
                  <a:fillRef idx="0">
                    <a:schemeClr val="accent1"/>
                  </a:fillRef>
                  <a:effectRef idx="0">
                    <a:schemeClr val="accent1"/>
                  </a:effectRef>
                  <a:fontRef idx="minor">
                    <a:schemeClr val="tx1"/>
                  </a:fontRef>
                </p:style>
              </p:cxnSp>
              <p:sp>
                <p:nvSpPr>
                  <p:cNvPr id="61" name="Arc 60"/>
                  <p:cNvSpPr/>
                  <p:nvPr/>
                </p:nvSpPr>
                <p:spPr>
                  <a:xfrm>
                    <a:off x="6669813" y="2944973"/>
                    <a:ext cx="1179248" cy="139439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62" name="TextBox 61"/>
                  <p:cNvSpPr txBox="1"/>
                  <p:nvPr/>
                </p:nvSpPr>
                <p:spPr>
                  <a:xfrm>
                    <a:off x="7699632" y="2924339"/>
                    <a:ext cx="657312" cy="559091"/>
                  </a:xfrm>
                  <a:prstGeom prst="rect">
                    <a:avLst/>
                  </a:prstGeom>
                  <a:noFill/>
                </p:spPr>
                <p:txBody>
                  <a:bodyPr wrap="none" rtlCol="0">
                    <a:spAutoFit/>
                  </a:bodyPr>
                  <a:lstStyle/>
                  <a:p>
                    <a:r>
                      <a:rPr lang="en-GB" sz="1575" dirty="0">
                        <a:latin typeface="Times New Roman" panose="02020603050405020304" pitchFamily="18" charset="0"/>
                        <a:cs typeface="Times New Roman" panose="02020603050405020304" pitchFamily="18" charset="0"/>
                        <a:sym typeface="Symbol" panose="05050102010706020507" pitchFamily="18" charset="2"/>
                      </a:rPr>
                      <a:t></a:t>
                    </a:r>
                    <a:r>
                      <a:rPr lang="en-GB" sz="1575" i="1" baseline="-25000" dirty="0">
                        <a:latin typeface="Times New Roman" panose="02020603050405020304" pitchFamily="18" charset="0"/>
                        <a:cs typeface="Times New Roman" panose="02020603050405020304" pitchFamily="18" charset="0"/>
                        <a:sym typeface="Symbol" panose="05050102010706020507" pitchFamily="18" charset="2"/>
                      </a:rPr>
                      <a:t>D</a:t>
                    </a:r>
                    <a:endParaRPr lang="en-GB" sz="1575" i="1" baseline="-25000" dirty="0">
                      <a:latin typeface="Times New Roman" panose="02020603050405020304" pitchFamily="18" charset="0"/>
                      <a:cs typeface="Times New Roman" panose="02020603050405020304" pitchFamily="18" charset="0"/>
                    </a:endParaRPr>
                  </a:p>
                </p:txBody>
              </p:sp>
              <p:sp>
                <p:nvSpPr>
                  <p:cNvPr id="64" name="Arc 63"/>
                  <p:cNvSpPr/>
                  <p:nvPr/>
                </p:nvSpPr>
                <p:spPr>
                  <a:xfrm rot="5979189">
                    <a:off x="7608725" y="3028459"/>
                    <a:ext cx="563509" cy="68352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65" name="TextBox 64"/>
                  <p:cNvSpPr txBox="1"/>
                  <p:nvPr/>
                </p:nvSpPr>
                <p:spPr>
                  <a:xfrm>
                    <a:off x="8156999" y="3286716"/>
                    <a:ext cx="619317" cy="559091"/>
                  </a:xfrm>
                  <a:prstGeom prst="rect">
                    <a:avLst/>
                  </a:prstGeom>
                  <a:noFill/>
                </p:spPr>
                <p:txBody>
                  <a:bodyPr wrap="none" rtlCol="0">
                    <a:spAutoFit/>
                  </a:bodyPr>
                  <a:lstStyle/>
                  <a:p>
                    <a:r>
                      <a:rPr lang="en-GB" sz="1575" dirty="0">
                        <a:latin typeface="Times New Roman" panose="02020603050405020304" pitchFamily="18" charset="0"/>
                        <a:cs typeface="Times New Roman" panose="02020603050405020304" pitchFamily="18" charset="0"/>
                        <a:sym typeface="Symbol" panose="05050102010706020507" pitchFamily="18" charset="2"/>
                      </a:rPr>
                      <a:t></a:t>
                    </a:r>
                    <a:r>
                      <a:rPr lang="en-GB" sz="1575" i="1" baseline="-25000" dirty="0">
                        <a:latin typeface="Times New Roman" panose="02020603050405020304" pitchFamily="18" charset="0"/>
                        <a:cs typeface="Times New Roman" panose="02020603050405020304" pitchFamily="18" charset="0"/>
                        <a:sym typeface="Symbol" panose="05050102010706020507" pitchFamily="18" charset="2"/>
                      </a:rPr>
                      <a:t>D</a:t>
                    </a:r>
                    <a:endParaRPr lang="en-GB" sz="1575" i="1" baseline="-25000" dirty="0">
                      <a:latin typeface="Times New Roman" panose="02020603050405020304" pitchFamily="18" charset="0"/>
                      <a:cs typeface="Times New Roman" panose="02020603050405020304" pitchFamily="18" charset="0"/>
                    </a:endParaRPr>
                  </a:p>
                </p:txBody>
              </p:sp>
            </p:grpSp>
            <p:cxnSp>
              <p:nvCxnSpPr>
                <p:cNvPr id="4" name="Straight Connector 3"/>
                <p:cNvCxnSpPr/>
                <p:nvPr/>
              </p:nvCxnSpPr>
              <p:spPr>
                <a:xfrm flipH="1" flipV="1">
                  <a:off x="5559055" y="4239213"/>
                  <a:ext cx="3345426" cy="403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745811" y="3942198"/>
                  <a:ext cx="4001294" cy="4114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904481" y="3961248"/>
                  <a:ext cx="249016" cy="67761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9776565" y="3999348"/>
                  <a:ext cx="119882" cy="336844"/>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5766094" y="3171994"/>
                <a:ext cx="559611" cy="559091"/>
              </a:xfrm>
              <a:prstGeom prst="rect">
                <a:avLst/>
              </a:prstGeom>
              <a:noFill/>
            </p:spPr>
            <p:txBody>
              <a:bodyPr wrap="none" rtlCol="0">
                <a:spAutoFit/>
              </a:bodyPr>
              <a:lstStyle/>
              <a:p>
                <a:r>
                  <a:rPr lang="en-GB" sz="1575" dirty="0">
                    <a:latin typeface="Times New Roman" panose="02020603050405020304" pitchFamily="18" charset="0"/>
                    <a:cs typeface="Times New Roman" panose="02020603050405020304" pitchFamily="18" charset="0"/>
                  </a:rPr>
                  <a:t>O</a:t>
                </a:r>
                <a:endParaRPr lang="en-GB" sz="1575" i="1" baseline="-25000" dirty="0">
                  <a:latin typeface="Times New Roman" panose="02020603050405020304" pitchFamily="18" charset="0"/>
                  <a:cs typeface="Times New Roman" panose="02020603050405020304" pitchFamily="18" charset="0"/>
                </a:endParaRPr>
              </a:p>
            </p:txBody>
          </p:sp>
        </p:grpSp>
        <p:sp>
          <p:nvSpPr>
            <p:cNvPr id="38" name="TextBox 37"/>
            <p:cNvSpPr txBox="1"/>
            <p:nvPr/>
          </p:nvSpPr>
          <p:spPr>
            <a:xfrm>
              <a:off x="823644" y="357407"/>
              <a:ext cx="2768741" cy="674765"/>
            </a:xfrm>
            <a:prstGeom prst="rect">
              <a:avLst/>
            </a:prstGeom>
            <a:noFill/>
          </p:spPr>
          <p:txBody>
            <a:bodyPr wrap="none" rtlCol="0">
              <a:spAutoFit/>
            </a:bodyPr>
            <a:lstStyle/>
            <a:p>
              <a:r>
                <a:rPr lang="en-GB" sz="2025" dirty="0">
                  <a:latin typeface="Times New Roman" panose="02020603050405020304" pitchFamily="18" charset="0"/>
                  <a:cs typeface="Times New Roman" panose="02020603050405020304" pitchFamily="18" charset="0"/>
                </a:rPr>
                <a:t>Ewald Sphere</a:t>
              </a:r>
            </a:p>
          </p:txBody>
        </p:sp>
      </p:grpSp>
      <p:sp>
        <p:nvSpPr>
          <p:cNvPr id="3" name="TextBox 2"/>
          <p:cNvSpPr txBox="1"/>
          <p:nvPr/>
        </p:nvSpPr>
        <p:spPr>
          <a:xfrm>
            <a:off x="2151578" y="125361"/>
            <a:ext cx="4019049" cy="646331"/>
          </a:xfrm>
          <a:prstGeom prst="rect">
            <a:avLst/>
          </a:prstGeom>
          <a:noFill/>
        </p:spPr>
        <p:txBody>
          <a:bodyPr wrap="none" rtlCol="0">
            <a:spAutoFit/>
          </a:bodyPr>
          <a:lstStyle/>
          <a:p>
            <a:r>
              <a:rPr lang="en-GB" sz="3600" b="1" dirty="0">
                <a:latin typeface="Times New Roman" panose="02020603050405020304" pitchFamily="18" charset="0"/>
                <a:cs typeface="Times New Roman" panose="02020603050405020304" pitchFamily="18" charset="0"/>
              </a:rPr>
              <a:t>Ewald construction</a:t>
            </a:r>
          </a:p>
        </p:txBody>
      </p:sp>
      <p:sp>
        <p:nvSpPr>
          <p:cNvPr id="63" name="TextBox 62"/>
          <p:cNvSpPr txBox="1"/>
          <p:nvPr/>
        </p:nvSpPr>
        <p:spPr>
          <a:xfrm>
            <a:off x="4638061" y="3842594"/>
            <a:ext cx="3411511" cy="403957"/>
          </a:xfrm>
          <a:prstGeom prst="rect">
            <a:avLst/>
          </a:prstGeom>
          <a:noFill/>
        </p:spPr>
        <p:txBody>
          <a:bodyPr wrap="none" rtlCol="0">
            <a:spAutoFit/>
          </a:bodyPr>
          <a:lstStyle/>
          <a:p>
            <a:r>
              <a:rPr lang="en-GB" sz="2025" dirty="0">
                <a:latin typeface="Times New Roman" panose="02020603050405020304" pitchFamily="18" charset="0"/>
                <a:cs typeface="Times New Roman" panose="02020603050405020304" pitchFamily="18" charset="0"/>
              </a:rPr>
              <a:t>Laboratory Frame and detector</a:t>
            </a:r>
          </a:p>
        </p:txBody>
      </p:sp>
    </p:spTree>
    <p:extLst>
      <p:ext uri="{BB962C8B-B14F-4D97-AF65-F5344CB8AC3E}">
        <p14:creationId xmlns:p14="http://schemas.microsoft.com/office/powerpoint/2010/main" val="2783916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49742" y="-20466"/>
            <a:ext cx="4121641" cy="646331"/>
          </a:xfrm>
          <a:prstGeom prst="rect">
            <a:avLst/>
          </a:prstGeom>
          <a:noFill/>
        </p:spPr>
        <p:txBody>
          <a:bodyPr wrap="none" rtlCol="0">
            <a:spAutoFit/>
          </a:bodyPr>
          <a:lstStyle/>
          <a:p>
            <a:r>
              <a:rPr lang="en-GB" sz="3600" b="1" dirty="0">
                <a:latin typeface="Times New Roman" panose="02020603050405020304" pitchFamily="18" charset="0"/>
                <a:cs typeface="Times New Roman" panose="02020603050405020304" pitchFamily="18" charset="0"/>
              </a:rPr>
              <a:t>Diffraction patterns</a:t>
            </a:r>
          </a:p>
        </p:txBody>
      </p:sp>
      <p:sp>
        <p:nvSpPr>
          <p:cNvPr id="63" name="Title 1"/>
          <p:cNvSpPr txBox="1">
            <a:spLocks/>
          </p:cNvSpPr>
          <p:nvPr/>
        </p:nvSpPr>
        <p:spPr bwMode="auto">
          <a:xfrm>
            <a:off x="1493658" y="494732"/>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CA" sz="2400" b="1" dirty="0"/>
              <a:t>Single </a:t>
            </a:r>
            <a:r>
              <a:rPr lang="en-CA" sz="2400" b="1" dirty="0" err="1"/>
              <a:t>Xtal</a:t>
            </a:r>
            <a:r>
              <a:rPr lang="en-CA" sz="2400" b="1" dirty="0"/>
              <a:t>	- 2D image + scan –&gt;  3D  </a:t>
            </a:r>
            <a:r>
              <a:rPr lang="en-CA" sz="2400" b="1" dirty="0" err="1"/>
              <a:t>Int</a:t>
            </a:r>
            <a:r>
              <a:rPr lang="en-CA" sz="2400" b="1" dirty="0"/>
              <a:t> vs 2</a:t>
            </a:r>
            <a:r>
              <a:rPr lang="el-GR" sz="2400" b="1" dirty="0"/>
              <a:t>θ</a:t>
            </a:r>
            <a:r>
              <a:rPr lang="en-US" sz="2400" b="1" dirty="0"/>
              <a:t> </a:t>
            </a:r>
          </a:p>
          <a:p>
            <a:pPr eaLnBrk="1" hangingPunct="1"/>
            <a:r>
              <a:rPr lang="en-US" sz="2400" b="1" dirty="0"/>
              <a:t>Powder	</a:t>
            </a:r>
            <a:r>
              <a:rPr lang="en-CA" sz="2400" b="1" dirty="0"/>
              <a:t>- 2D image 	   –&gt;  1D  </a:t>
            </a:r>
            <a:r>
              <a:rPr lang="en-CA" sz="2400" b="1" dirty="0" err="1"/>
              <a:t>Int</a:t>
            </a:r>
            <a:r>
              <a:rPr lang="en-CA" sz="2400" b="1" dirty="0"/>
              <a:t> vs 2</a:t>
            </a:r>
            <a:r>
              <a:rPr lang="el-GR" sz="2400" b="1" dirty="0"/>
              <a:t>θ</a:t>
            </a:r>
          </a:p>
        </p:txBody>
      </p:sp>
      <p:sp>
        <p:nvSpPr>
          <p:cNvPr id="67" name="Text Box 13"/>
          <p:cNvSpPr txBox="1">
            <a:spLocks noChangeArrowheads="1"/>
          </p:cNvSpPr>
          <p:nvPr/>
        </p:nvSpPr>
        <p:spPr bwMode="auto">
          <a:xfrm>
            <a:off x="1655676" y="4894008"/>
            <a:ext cx="140415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050" dirty="0"/>
              <a:t>Courtesy of </a:t>
            </a:r>
            <a:r>
              <a:rPr lang="en-CA" sz="1050" dirty="0"/>
              <a:t>Jim Britten</a:t>
            </a:r>
          </a:p>
        </p:txBody>
      </p:sp>
      <p:sp>
        <p:nvSpPr>
          <p:cNvPr id="68" name="Text Box 10"/>
          <p:cNvSpPr txBox="1">
            <a:spLocks noChangeArrowheads="1"/>
          </p:cNvSpPr>
          <p:nvPr/>
        </p:nvSpPr>
        <p:spPr bwMode="auto">
          <a:xfrm>
            <a:off x="2798676" y="3153055"/>
            <a:ext cx="20574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350" b="1"/>
              <a:t>n</a:t>
            </a:r>
            <a:r>
              <a:rPr lang="el-GR" sz="1350" b="1"/>
              <a:t>λ</a:t>
            </a:r>
            <a:r>
              <a:rPr lang="en-US" sz="1350" b="1"/>
              <a:t>=2d(sin</a:t>
            </a:r>
            <a:r>
              <a:rPr lang="el-GR" sz="1350" b="1"/>
              <a:t>θ</a:t>
            </a:r>
            <a:r>
              <a:rPr lang="en-US" sz="1350" b="1"/>
              <a:t>)</a:t>
            </a:r>
          </a:p>
        </p:txBody>
      </p:sp>
      <p:pic>
        <p:nvPicPr>
          <p:cNvPr id="69" name="Picture 14" descr="Figure0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634" y="1329612"/>
            <a:ext cx="3509963"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17"/>
          <p:cNvSpPr txBox="1">
            <a:spLocks noChangeArrowheads="1"/>
          </p:cNvSpPr>
          <p:nvPr/>
        </p:nvSpPr>
        <p:spPr bwMode="auto">
          <a:xfrm>
            <a:off x="7062144" y="2020220"/>
            <a:ext cx="7429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350" b="1" dirty="0"/>
              <a:t>Single Crystal</a:t>
            </a:r>
          </a:p>
        </p:txBody>
      </p:sp>
      <p:sp>
        <p:nvSpPr>
          <p:cNvPr id="71" name="Text Box 18"/>
          <p:cNvSpPr txBox="1">
            <a:spLocks noChangeArrowheads="1"/>
          </p:cNvSpPr>
          <p:nvPr/>
        </p:nvSpPr>
        <p:spPr bwMode="auto">
          <a:xfrm>
            <a:off x="7665858" y="3629949"/>
            <a:ext cx="1288956"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350" b="1" dirty="0"/>
              <a:t>Powder or polycrystalline solid</a:t>
            </a:r>
          </a:p>
        </p:txBody>
      </p:sp>
      <p:pic>
        <p:nvPicPr>
          <p:cNvPr id="73" name="je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04048" y="1321922"/>
            <a:ext cx="1828800" cy="1828800"/>
          </a:xfrm>
          <a:prstGeom prst="rect">
            <a:avLst/>
          </a:prstGeom>
        </p:spPr>
      </p:pic>
      <p:pic>
        <p:nvPicPr>
          <p:cNvPr id="2" name="Picture 1"/>
          <p:cNvPicPr>
            <a:picLocks noChangeAspect="1"/>
          </p:cNvPicPr>
          <p:nvPr/>
        </p:nvPicPr>
        <p:blipFill>
          <a:blip r:embed="rId6"/>
          <a:stretch>
            <a:fillRect/>
          </a:stretch>
        </p:blipFill>
        <p:spPr>
          <a:xfrm>
            <a:off x="4833746" y="3134249"/>
            <a:ext cx="2785963" cy="1657845"/>
          </a:xfrm>
          <a:prstGeom prst="rect">
            <a:avLst/>
          </a:prstGeom>
        </p:spPr>
      </p:pic>
    </p:spTree>
    <p:extLst>
      <p:ext uri="{BB962C8B-B14F-4D97-AF65-F5344CB8AC3E}">
        <p14:creationId xmlns:p14="http://schemas.microsoft.com/office/powerpoint/2010/main" val="194501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8"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3"/>
                                        </p:tgtEl>
                                      </p:cBhvr>
                                    </p:cmd>
                                  </p:childTnLst>
                                </p:cTn>
                              </p:par>
                            </p:childTnLst>
                          </p:cTn>
                        </p:par>
                      </p:childTnLst>
                    </p:cTn>
                  </p:par>
                </p:childTnLst>
              </p:cTn>
              <p:nextCondLst>
                <p:cond evt="onClick" delay="0">
                  <p:tgtEl>
                    <p:spTgt spid="73"/>
                  </p:tgtEl>
                </p:cond>
              </p:nextCondLst>
            </p:seq>
            <p:video>
              <p:cMediaNode vol="80000">
                <p:cTn id="12" repeatCount="indefinite" fill="hold" display="0">
                  <p:stCondLst>
                    <p:cond delay="indefinite"/>
                  </p:stCondLst>
                </p:cTn>
                <p:tgtEl>
                  <p:spTgt spid="7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Fig"/>
          <p:cNvPicPr>
            <a:picLocks noChangeAspect="1" noChangeArrowheads="1"/>
          </p:cNvPicPr>
          <p:nvPr/>
        </p:nvPicPr>
        <p:blipFill>
          <a:blip r:embed="rId2" cstate="print"/>
          <a:srcRect/>
          <a:stretch>
            <a:fillRect/>
          </a:stretch>
        </p:blipFill>
        <p:spPr bwMode="auto">
          <a:xfrm>
            <a:off x="1439653" y="735546"/>
            <a:ext cx="6238268" cy="4320480"/>
          </a:xfrm>
          <a:prstGeom prst="rect">
            <a:avLst/>
          </a:prstGeom>
          <a:solidFill>
            <a:srgbClr val="FFFF00"/>
          </a:solidFill>
        </p:spPr>
      </p:pic>
      <p:grpSp>
        <p:nvGrpSpPr>
          <p:cNvPr id="6" name="Group 13"/>
          <p:cNvGrpSpPr>
            <a:grpSpLocks/>
          </p:cNvGrpSpPr>
          <p:nvPr/>
        </p:nvGrpSpPr>
        <p:grpSpPr bwMode="auto">
          <a:xfrm>
            <a:off x="3832032" y="1174917"/>
            <a:ext cx="3872317" cy="3309012"/>
            <a:chOff x="2304" y="1152"/>
            <a:chExt cx="2784" cy="2208"/>
          </a:xfrm>
        </p:grpSpPr>
        <p:sp>
          <p:nvSpPr>
            <p:cNvPr id="9" name="Line 9"/>
            <p:cNvSpPr>
              <a:spLocks noChangeShapeType="1"/>
            </p:cNvSpPr>
            <p:nvPr/>
          </p:nvSpPr>
          <p:spPr bwMode="auto">
            <a:xfrm>
              <a:off x="5088" y="1152"/>
              <a:ext cx="0" cy="2208"/>
            </a:xfrm>
            <a:prstGeom prst="line">
              <a:avLst/>
            </a:prstGeom>
            <a:noFill/>
            <a:ln w="76200">
              <a:solidFill>
                <a:srgbClr val="FF0000"/>
              </a:solidFill>
              <a:round/>
              <a:headEnd/>
              <a:tailEnd/>
            </a:ln>
            <a:effectLst/>
          </p:spPr>
          <p:txBody>
            <a:bodyPr/>
            <a:lstStyle/>
            <a:p>
              <a:endParaRPr lang="en-CA" sz="1350" dirty="0"/>
            </a:p>
          </p:txBody>
        </p:sp>
        <p:sp>
          <p:nvSpPr>
            <p:cNvPr id="10" name="Line 11"/>
            <p:cNvSpPr>
              <a:spLocks noChangeShapeType="1"/>
            </p:cNvSpPr>
            <p:nvPr/>
          </p:nvSpPr>
          <p:spPr bwMode="auto">
            <a:xfrm flipH="1">
              <a:off x="2304" y="1152"/>
              <a:ext cx="2736" cy="1344"/>
            </a:xfrm>
            <a:prstGeom prst="line">
              <a:avLst/>
            </a:prstGeom>
            <a:noFill/>
            <a:ln w="28575">
              <a:solidFill>
                <a:srgbClr val="FF0000"/>
              </a:solidFill>
              <a:prstDash val="sysDot"/>
              <a:round/>
              <a:headEnd/>
              <a:tailEnd/>
            </a:ln>
            <a:effectLst/>
          </p:spPr>
          <p:txBody>
            <a:bodyPr/>
            <a:lstStyle/>
            <a:p>
              <a:endParaRPr lang="en-CA" sz="1350" dirty="0"/>
            </a:p>
          </p:txBody>
        </p:sp>
        <p:sp>
          <p:nvSpPr>
            <p:cNvPr id="11" name="Line 12"/>
            <p:cNvSpPr>
              <a:spLocks noChangeShapeType="1"/>
            </p:cNvSpPr>
            <p:nvPr/>
          </p:nvSpPr>
          <p:spPr bwMode="auto">
            <a:xfrm flipH="1" flipV="1">
              <a:off x="2304" y="2496"/>
              <a:ext cx="2736" cy="864"/>
            </a:xfrm>
            <a:prstGeom prst="line">
              <a:avLst/>
            </a:prstGeom>
            <a:noFill/>
            <a:ln w="28575">
              <a:solidFill>
                <a:srgbClr val="FF0000"/>
              </a:solidFill>
              <a:prstDash val="sysDot"/>
              <a:round/>
              <a:headEnd/>
              <a:tailEnd/>
            </a:ln>
            <a:effectLst/>
          </p:spPr>
          <p:txBody>
            <a:bodyPr/>
            <a:lstStyle/>
            <a:p>
              <a:endParaRPr lang="en-CA" sz="1350" dirty="0"/>
            </a:p>
          </p:txBody>
        </p:sp>
      </p:grpSp>
      <p:sp>
        <p:nvSpPr>
          <p:cNvPr id="7" name="Text Box 8"/>
          <p:cNvSpPr txBox="1">
            <a:spLocks noChangeArrowheads="1"/>
          </p:cNvSpPr>
          <p:nvPr/>
        </p:nvSpPr>
        <p:spPr bwMode="auto">
          <a:xfrm>
            <a:off x="2207439" y="872849"/>
            <a:ext cx="2904238" cy="300082"/>
          </a:xfrm>
          <a:prstGeom prst="rect">
            <a:avLst/>
          </a:prstGeom>
          <a:noFill/>
          <a:ln w="9525">
            <a:noFill/>
            <a:miter lim="800000"/>
            <a:headEnd/>
            <a:tailEnd/>
          </a:ln>
          <a:effectLst/>
        </p:spPr>
        <p:txBody>
          <a:bodyPr>
            <a:spAutoFit/>
          </a:bodyPr>
          <a:lstStyle/>
          <a:p>
            <a:pPr>
              <a:spcBef>
                <a:spcPct val="50000"/>
              </a:spcBef>
            </a:pPr>
            <a:r>
              <a:rPr lang="en-US" sz="1350" dirty="0">
                <a:solidFill>
                  <a:srgbClr val="FF0000"/>
                </a:solidFill>
              </a:rPr>
              <a:t>From</a:t>
            </a:r>
            <a:r>
              <a:rPr lang="en-US" sz="1350" dirty="0"/>
              <a:t> </a:t>
            </a:r>
            <a:r>
              <a:rPr lang="en-US" sz="1350" dirty="0">
                <a:solidFill>
                  <a:srgbClr val="FF0000"/>
                </a:solidFill>
              </a:rPr>
              <a:t>Pecharsky and Zavalij</a:t>
            </a:r>
          </a:p>
        </p:txBody>
      </p:sp>
      <p:sp>
        <p:nvSpPr>
          <p:cNvPr id="8" name="Text Box 10"/>
          <p:cNvSpPr txBox="1">
            <a:spLocks noChangeArrowheads="1"/>
          </p:cNvSpPr>
          <p:nvPr/>
        </p:nvSpPr>
        <p:spPr bwMode="auto">
          <a:xfrm>
            <a:off x="6223020" y="872849"/>
            <a:ext cx="1431255" cy="300082"/>
          </a:xfrm>
          <a:prstGeom prst="rect">
            <a:avLst/>
          </a:prstGeom>
          <a:noFill/>
          <a:ln w="9525">
            <a:noFill/>
            <a:miter lim="800000"/>
            <a:headEnd/>
            <a:tailEnd/>
          </a:ln>
          <a:effectLst/>
        </p:spPr>
        <p:txBody>
          <a:bodyPr wrap="square">
            <a:spAutoFit/>
          </a:bodyPr>
          <a:lstStyle/>
          <a:p>
            <a:pPr>
              <a:spcBef>
                <a:spcPct val="50000"/>
              </a:spcBef>
            </a:pPr>
            <a:r>
              <a:rPr lang="en-US" sz="1350" dirty="0">
                <a:solidFill>
                  <a:srgbClr val="FF0000"/>
                </a:solidFill>
              </a:rPr>
              <a:t>Detector</a:t>
            </a:r>
          </a:p>
        </p:txBody>
      </p:sp>
      <p:sp>
        <p:nvSpPr>
          <p:cNvPr id="12" name="TextBox 11"/>
          <p:cNvSpPr txBox="1"/>
          <p:nvPr/>
        </p:nvSpPr>
        <p:spPr>
          <a:xfrm>
            <a:off x="1610218" y="115753"/>
            <a:ext cx="4847224" cy="646331"/>
          </a:xfrm>
          <a:prstGeom prst="rect">
            <a:avLst/>
          </a:prstGeom>
          <a:noFill/>
        </p:spPr>
        <p:txBody>
          <a:bodyPr wrap="none" rtlCol="0">
            <a:spAutoFit/>
          </a:bodyPr>
          <a:lstStyle/>
          <a:p>
            <a:r>
              <a:rPr lang="en-GB" sz="3600" b="1" dirty="0"/>
              <a:t>Ewald construction Laue</a:t>
            </a:r>
          </a:p>
        </p:txBody>
      </p:sp>
      <p:sp>
        <p:nvSpPr>
          <p:cNvPr id="15" name="Rectangle 14"/>
          <p:cNvSpPr/>
          <p:nvPr/>
        </p:nvSpPr>
        <p:spPr>
          <a:xfrm>
            <a:off x="4091758" y="2038118"/>
            <a:ext cx="324036" cy="2933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p:cNvSpPr/>
          <p:nvPr/>
        </p:nvSpPr>
        <p:spPr>
          <a:xfrm>
            <a:off x="4716752" y="2895787"/>
            <a:ext cx="324036" cy="2933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Box 12"/>
          <p:cNvSpPr txBox="1"/>
          <p:nvPr/>
        </p:nvSpPr>
        <p:spPr>
          <a:xfrm>
            <a:off x="4576400" y="2877475"/>
            <a:ext cx="604739" cy="334707"/>
          </a:xfrm>
          <a:prstGeom prst="rect">
            <a:avLst/>
          </a:prstGeom>
          <a:noFill/>
        </p:spPr>
        <p:txBody>
          <a:bodyPr wrap="square" rtlCol="0">
            <a:spAutoFit/>
          </a:bodyPr>
          <a:lstStyle/>
          <a:p>
            <a:r>
              <a:rPr lang="en-GB" sz="1575" b="1" dirty="0">
                <a:latin typeface="Times New Roman" panose="02020603050405020304" pitchFamily="18" charset="0"/>
                <a:cs typeface="Times New Roman" panose="02020603050405020304" pitchFamily="18" charset="0"/>
              </a:rPr>
              <a:t>s</a:t>
            </a:r>
            <a:r>
              <a:rPr lang="en-GB" sz="1575" baseline="-25000" dirty="0">
                <a:latin typeface="Times New Roman" panose="02020603050405020304" pitchFamily="18" charset="0"/>
                <a:cs typeface="Times New Roman" panose="02020603050405020304" pitchFamily="18" charset="0"/>
              </a:rPr>
              <a:t>0</a:t>
            </a:r>
            <a:r>
              <a:rPr lang="en-GB" sz="1575" i="1" baseline="-25000" dirty="0">
                <a:latin typeface="Times New Roman" panose="02020603050405020304" pitchFamily="18" charset="0"/>
                <a:cs typeface="Times New Roman" panose="02020603050405020304" pitchFamily="18" charset="0"/>
              </a:rPr>
              <a:t>L</a:t>
            </a:r>
            <a:r>
              <a:rPr lang="en-GB" sz="1575" i="1" dirty="0">
                <a:latin typeface="Times New Roman" panose="02020603050405020304" pitchFamily="18" charset="0"/>
                <a:cs typeface="Times New Roman" panose="02020603050405020304" pitchFamily="18" charset="0"/>
              </a:rPr>
              <a:t>/</a:t>
            </a:r>
            <a:r>
              <a:rPr lang="en-GB" sz="1575" i="1" dirty="0">
                <a:latin typeface="Times New Roman" panose="02020603050405020304" pitchFamily="18" charset="0"/>
                <a:cs typeface="Times New Roman" panose="02020603050405020304" pitchFamily="18" charset="0"/>
                <a:sym typeface="Symbol" panose="05050102010706020507" pitchFamily="18" charset="2"/>
              </a:rPr>
              <a:t></a:t>
            </a:r>
            <a:endParaRPr lang="en-GB" sz="1575" i="1" baseline="-250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021267" y="1971364"/>
            <a:ext cx="604739" cy="334707"/>
          </a:xfrm>
          <a:prstGeom prst="rect">
            <a:avLst/>
          </a:prstGeom>
          <a:noFill/>
        </p:spPr>
        <p:txBody>
          <a:bodyPr wrap="square" rtlCol="0">
            <a:spAutoFit/>
          </a:bodyPr>
          <a:lstStyle/>
          <a:p>
            <a:r>
              <a:rPr lang="en-GB" sz="1575" b="1" dirty="0" err="1">
                <a:latin typeface="Times New Roman" panose="02020603050405020304" pitchFamily="18" charset="0"/>
                <a:cs typeface="Times New Roman" panose="02020603050405020304" pitchFamily="18" charset="0"/>
              </a:rPr>
              <a:t>s</a:t>
            </a:r>
            <a:r>
              <a:rPr lang="en-GB" sz="1575" i="1" baseline="-25000" dirty="0" err="1">
                <a:latin typeface="Times New Roman" panose="02020603050405020304" pitchFamily="18" charset="0"/>
                <a:cs typeface="Times New Roman" panose="02020603050405020304" pitchFamily="18" charset="0"/>
              </a:rPr>
              <a:t>L</a:t>
            </a:r>
            <a:r>
              <a:rPr lang="en-GB" sz="1575" i="1" dirty="0">
                <a:latin typeface="Times New Roman" panose="02020603050405020304" pitchFamily="18" charset="0"/>
                <a:cs typeface="Times New Roman" panose="02020603050405020304" pitchFamily="18" charset="0"/>
              </a:rPr>
              <a:t>/</a:t>
            </a:r>
            <a:r>
              <a:rPr lang="en-GB" sz="1575" i="1" dirty="0">
                <a:latin typeface="Times New Roman" panose="02020603050405020304" pitchFamily="18" charset="0"/>
                <a:cs typeface="Times New Roman" panose="02020603050405020304" pitchFamily="18" charset="0"/>
                <a:sym typeface="Symbol" panose="05050102010706020507" pitchFamily="18" charset="2"/>
              </a:rPr>
              <a:t></a:t>
            </a:r>
            <a:endParaRPr lang="en-GB" sz="1575" i="1" baseline="-25000" dirty="0">
              <a:latin typeface="Times New Roman" panose="02020603050405020304" pitchFamily="18" charset="0"/>
              <a:cs typeface="Times New Roman" panose="02020603050405020304" pitchFamily="18" charset="0"/>
            </a:endParaRPr>
          </a:p>
        </p:txBody>
      </p:sp>
      <p:sp>
        <p:nvSpPr>
          <p:cNvPr id="2" name="Oval 1"/>
          <p:cNvSpPr/>
          <p:nvPr/>
        </p:nvSpPr>
        <p:spPr>
          <a:xfrm>
            <a:off x="1385646" y="1348008"/>
            <a:ext cx="3795493" cy="37954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17" name="Group 16"/>
          <p:cNvGrpSpPr/>
          <p:nvPr/>
        </p:nvGrpSpPr>
        <p:grpSpPr>
          <a:xfrm>
            <a:off x="2273311" y="1808515"/>
            <a:ext cx="725062" cy="257175"/>
            <a:chOff x="6067818" y="1012238"/>
            <a:chExt cx="966749" cy="342900"/>
          </a:xfrm>
        </p:grpSpPr>
        <p:pic>
          <p:nvPicPr>
            <p:cNvPr id="3" name="Picture 2"/>
            <p:cNvPicPr>
              <a:picLocks noChangeAspect="1"/>
            </p:cNvPicPr>
            <p:nvPr/>
          </p:nvPicPr>
          <p:blipFill>
            <a:blip r:embed="rId3"/>
            <a:stretch>
              <a:fillRect/>
            </a:stretch>
          </p:blipFill>
          <p:spPr>
            <a:xfrm>
              <a:off x="6067818" y="1183688"/>
              <a:ext cx="190500" cy="171450"/>
            </a:xfrm>
            <a:prstGeom prst="rect">
              <a:avLst/>
            </a:prstGeom>
          </p:spPr>
        </p:pic>
        <p:pic>
          <p:nvPicPr>
            <p:cNvPr id="4" name="Picture 3"/>
            <p:cNvPicPr>
              <a:picLocks noChangeAspect="1"/>
            </p:cNvPicPr>
            <p:nvPr/>
          </p:nvPicPr>
          <p:blipFill>
            <a:blip r:embed="rId3"/>
            <a:stretch>
              <a:fillRect/>
            </a:stretch>
          </p:blipFill>
          <p:spPr>
            <a:xfrm>
              <a:off x="6844067" y="1012238"/>
              <a:ext cx="190500" cy="171450"/>
            </a:xfrm>
            <a:prstGeom prst="rect">
              <a:avLst/>
            </a:prstGeom>
          </p:spPr>
        </p:pic>
      </p:grpSp>
      <p:grpSp>
        <p:nvGrpSpPr>
          <p:cNvPr id="18" name="Group 17"/>
          <p:cNvGrpSpPr/>
          <p:nvPr/>
        </p:nvGrpSpPr>
        <p:grpSpPr>
          <a:xfrm>
            <a:off x="2294673" y="2270151"/>
            <a:ext cx="725062" cy="257175"/>
            <a:chOff x="6067818" y="1012238"/>
            <a:chExt cx="966749" cy="342900"/>
          </a:xfrm>
        </p:grpSpPr>
        <p:pic>
          <p:nvPicPr>
            <p:cNvPr id="19" name="Picture 18"/>
            <p:cNvPicPr>
              <a:picLocks noChangeAspect="1"/>
            </p:cNvPicPr>
            <p:nvPr/>
          </p:nvPicPr>
          <p:blipFill>
            <a:blip r:embed="rId3"/>
            <a:stretch>
              <a:fillRect/>
            </a:stretch>
          </p:blipFill>
          <p:spPr>
            <a:xfrm>
              <a:off x="6067818" y="1183688"/>
              <a:ext cx="190500" cy="171450"/>
            </a:xfrm>
            <a:prstGeom prst="rect">
              <a:avLst/>
            </a:prstGeom>
          </p:spPr>
        </p:pic>
        <p:pic>
          <p:nvPicPr>
            <p:cNvPr id="20" name="Picture 19"/>
            <p:cNvPicPr>
              <a:picLocks noChangeAspect="1"/>
            </p:cNvPicPr>
            <p:nvPr/>
          </p:nvPicPr>
          <p:blipFill>
            <a:blip r:embed="rId3"/>
            <a:stretch>
              <a:fillRect/>
            </a:stretch>
          </p:blipFill>
          <p:spPr>
            <a:xfrm>
              <a:off x="6844067" y="1012238"/>
              <a:ext cx="190500" cy="171450"/>
            </a:xfrm>
            <a:prstGeom prst="rect">
              <a:avLst/>
            </a:prstGeom>
          </p:spPr>
        </p:pic>
      </p:grpSp>
      <p:grpSp>
        <p:nvGrpSpPr>
          <p:cNvPr id="21" name="Group 20"/>
          <p:cNvGrpSpPr/>
          <p:nvPr/>
        </p:nvGrpSpPr>
        <p:grpSpPr>
          <a:xfrm>
            <a:off x="2294673" y="2731787"/>
            <a:ext cx="725062" cy="257175"/>
            <a:chOff x="6067818" y="1012238"/>
            <a:chExt cx="966749" cy="342900"/>
          </a:xfrm>
        </p:grpSpPr>
        <p:pic>
          <p:nvPicPr>
            <p:cNvPr id="22" name="Picture 21"/>
            <p:cNvPicPr>
              <a:picLocks noChangeAspect="1"/>
            </p:cNvPicPr>
            <p:nvPr/>
          </p:nvPicPr>
          <p:blipFill>
            <a:blip r:embed="rId3"/>
            <a:stretch>
              <a:fillRect/>
            </a:stretch>
          </p:blipFill>
          <p:spPr>
            <a:xfrm>
              <a:off x="6067818" y="1183688"/>
              <a:ext cx="190500" cy="171450"/>
            </a:xfrm>
            <a:prstGeom prst="rect">
              <a:avLst/>
            </a:prstGeom>
          </p:spPr>
        </p:pic>
        <p:pic>
          <p:nvPicPr>
            <p:cNvPr id="23" name="Picture 22"/>
            <p:cNvPicPr>
              <a:picLocks noChangeAspect="1"/>
            </p:cNvPicPr>
            <p:nvPr/>
          </p:nvPicPr>
          <p:blipFill>
            <a:blip r:embed="rId3"/>
            <a:stretch>
              <a:fillRect/>
            </a:stretch>
          </p:blipFill>
          <p:spPr>
            <a:xfrm>
              <a:off x="6844067" y="1012238"/>
              <a:ext cx="190500" cy="171450"/>
            </a:xfrm>
            <a:prstGeom prst="rect">
              <a:avLst/>
            </a:prstGeom>
          </p:spPr>
        </p:pic>
      </p:grpSp>
      <p:grpSp>
        <p:nvGrpSpPr>
          <p:cNvPr id="24" name="Group 23"/>
          <p:cNvGrpSpPr/>
          <p:nvPr/>
        </p:nvGrpSpPr>
        <p:grpSpPr>
          <a:xfrm>
            <a:off x="1161955" y="2074255"/>
            <a:ext cx="725062" cy="257175"/>
            <a:chOff x="6067818" y="1012238"/>
            <a:chExt cx="966749" cy="342900"/>
          </a:xfrm>
        </p:grpSpPr>
        <p:pic>
          <p:nvPicPr>
            <p:cNvPr id="25" name="Picture 24"/>
            <p:cNvPicPr>
              <a:picLocks noChangeAspect="1"/>
            </p:cNvPicPr>
            <p:nvPr/>
          </p:nvPicPr>
          <p:blipFill>
            <a:blip r:embed="rId3"/>
            <a:stretch>
              <a:fillRect/>
            </a:stretch>
          </p:blipFill>
          <p:spPr>
            <a:xfrm>
              <a:off x="6067818" y="1183688"/>
              <a:ext cx="190500" cy="171450"/>
            </a:xfrm>
            <a:prstGeom prst="rect">
              <a:avLst/>
            </a:prstGeom>
          </p:spPr>
        </p:pic>
        <p:pic>
          <p:nvPicPr>
            <p:cNvPr id="26" name="Picture 25"/>
            <p:cNvPicPr>
              <a:picLocks noChangeAspect="1"/>
            </p:cNvPicPr>
            <p:nvPr/>
          </p:nvPicPr>
          <p:blipFill>
            <a:blip r:embed="rId3"/>
            <a:stretch>
              <a:fillRect/>
            </a:stretch>
          </p:blipFill>
          <p:spPr>
            <a:xfrm>
              <a:off x="6844067" y="1012238"/>
              <a:ext cx="190500" cy="171450"/>
            </a:xfrm>
            <a:prstGeom prst="rect">
              <a:avLst/>
            </a:prstGeom>
          </p:spPr>
        </p:pic>
      </p:grpSp>
      <p:grpSp>
        <p:nvGrpSpPr>
          <p:cNvPr id="27" name="Group 26"/>
          <p:cNvGrpSpPr/>
          <p:nvPr/>
        </p:nvGrpSpPr>
        <p:grpSpPr>
          <a:xfrm>
            <a:off x="1163463" y="2504520"/>
            <a:ext cx="725062" cy="257175"/>
            <a:chOff x="6067818" y="1012238"/>
            <a:chExt cx="966749" cy="342900"/>
          </a:xfrm>
        </p:grpSpPr>
        <p:pic>
          <p:nvPicPr>
            <p:cNvPr id="28" name="Picture 27"/>
            <p:cNvPicPr>
              <a:picLocks noChangeAspect="1"/>
            </p:cNvPicPr>
            <p:nvPr/>
          </p:nvPicPr>
          <p:blipFill>
            <a:blip r:embed="rId3"/>
            <a:stretch>
              <a:fillRect/>
            </a:stretch>
          </p:blipFill>
          <p:spPr>
            <a:xfrm>
              <a:off x="6067818" y="1183688"/>
              <a:ext cx="190500" cy="171450"/>
            </a:xfrm>
            <a:prstGeom prst="rect">
              <a:avLst/>
            </a:prstGeom>
          </p:spPr>
        </p:pic>
        <p:pic>
          <p:nvPicPr>
            <p:cNvPr id="29" name="Picture 28"/>
            <p:cNvPicPr>
              <a:picLocks noChangeAspect="1"/>
            </p:cNvPicPr>
            <p:nvPr/>
          </p:nvPicPr>
          <p:blipFill>
            <a:blip r:embed="rId3"/>
            <a:stretch>
              <a:fillRect/>
            </a:stretch>
          </p:blipFill>
          <p:spPr>
            <a:xfrm>
              <a:off x="6844067" y="1012238"/>
              <a:ext cx="190500" cy="171450"/>
            </a:xfrm>
            <a:prstGeom prst="rect">
              <a:avLst/>
            </a:prstGeom>
          </p:spPr>
        </p:pic>
      </p:grpSp>
      <p:grpSp>
        <p:nvGrpSpPr>
          <p:cNvPr id="30" name="Group 29"/>
          <p:cNvGrpSpPr/>
          <p:nvPr/>
        </p:nvGrpSpPr>
        <p:grpSpPr>
          <a:xfrm>
            <a:off x="1197427" y="2979678"/>
            <a:ext cx="725062" cy="257175"/>
            <a:chOff x="6067818" y="1012238"/>
            <a:chExt cx="966749" cy="342900"/>
          </a:xfrm>
        </p:grpSpPr>
        <p:pic>
          <p:nvPicPr>
            <p:cNvPr id="31" name="Picture 30"/>
            <p:cNvPicPr>
              <a:picLocks noChangeAspect="1"/>
            </p:cNvPicPr>
            <p:nvPr/>
          </p:nvPicPr>
          <p:blipFill>
            <a:blip r:embed="rId3"/>
            <a:stretch>
              <a:fillRect/>
            </a:stretch>
          </p:blipFill>
          <p:spPr>
            <a:xfrm>
              <a:off x="6067818" y="1183688"/>
              <a:ext cx="190500" cy="171450"/>
            </a:xfrm>
            <a:prstGeom prst="rect">
              <a:avLst/>
            </a:prstGeom>
          </p:spPr>
        </p:pic>
        <p:pic>
          <p:nvPicPr>
            <p:cNvPr id="32" name="Picture 31"/>
            <p:cNvPicPr>
              <a:picLocks noChangeAspect="1"/>
            </p:cNvPicPr>
            <p:nvPr/>
          </p:nvPicPr>
          <p:blipFill>
            <a:blip r:embed="rId3"/>
            <a:stretch>
              <a:fillRect/>
            </a:stretch>
          </p:blipFill>
          <p:spPr>
            <a:xfrm>
              <a:off x="6844067" y="1012238"/>
              <a:ext cx="190500" cy="171450"/>
            </a:xfrm>
            <a:prstGeom prst="rect">
              <a:avLst/>
            </a:prstGeom>
          </p:spPr>
        </p:pic>
      </p:grpSp>
      <p:grpSp>
        <p:nvGrpSpPr>
          <p:cNvPr id="33" name="Group 32"/>
          <p:cNvGrpSpPr/>
          <p:nvPr/>
        </p:nvGrpSpPr>
        <p:grpSpPr>
          <a:xfrm>
            <a:off x="1197427" y="3577338"/>
            <a:ext cx="725062" cy="257175"/>
            <a:chOff x="6067818" y="1012238"/>
            <a:chExt cx="966749" cy="342900"/>
          </a:xfrm>
        </p:grpSpPr>
        <p:pic>
          <p:nvPicPr>
            <p:cNvPr id="34" name="Picture 33"/>
            <p:cNvPicPr>
              <a:picLocks noChangeAspect="1"/>
            </p:cNvPicPr>
            <p:nvPr/>
          </p:nvPicPr>
          <p:blipFill>
            <a:blip r:embed="rId3"/>
            <a:stretch>
              <a:fillRect/>
            </a:stretch>
          </p:blipFill>
          <p:spPr>
            <a:xfrm>
              <a:off x="6067818" y="1183688"/>
              <a:ext cx="190500" cy="171450"/>
            </a:xfrm>
            <a:prstGeom prst="rect">
              <a:avLst/>
            </a:prstGeom>
          </p:spPr>
        </p:pic>
        <p:pic>
          <p:nvPicPr>
            <p:cNvPr id="35" name="Picture 34"/>
            <p:cNvPicPr>
              <a:picLocks noChangeAspect="1"/>
            </p:cNvPicPr>
            <p:nvPr/>
          </p:nvPicPr>
          <p:blipFill>
            <a:blip r:embed="rId3"/>
            <a:stretch>
              <a:fillRect/>
            </a:stretch>
          </p:blipFill>
          <p:spPr>
            <a:xfrm>
              <a:off x="6844067" y="1012238"/>
              <a:ext cx="190500" cy="171450"/>
            </a:xfrm>
            <a:prstGeom prst="rect">
              <a:avLst/>
            </a:prstGeom>
          </p:spPr>
        </p:pic>
      </p:grpSp>
      <p:grpSp>
        <p:nvGrpSpPr>
          <p:cNvPr id="36" name="Group 35"/>
          <p:cNvGrpSpPr/>
          <p:nvPr/>
        </p:nvGrpSpPr>
        <p:grpSpPr>
          <a:xfrm>
            <a:off x="2307811" y="3292090"/>
            <a:ext cx="725062" cy="257175"/>
            <a:chOff x="6067818" y="1012238"/>
            <a:chExt cx="966749" cy="342900"/>
          </a:xfrm>
        </p:grpSpPr>
        <p:pic>
          <p:nvPicPr>
            <p:cNvPr id="37" name="Picture 36"/>
            <p:cNvPicPr>
              <a:picLocks noChangeAspect="1"/>
            </p:cNvPicPr>
            <p:nvPr/>
          </p:nvPicPr>
          <p:blipFill>
            <a:blip r:embed="rId3"/>
            <a:stretch>
              <a:fillRect/>
            </a:stretch>
          </p:blipFill>
          <p:spPr>
            <a:xfrm>
              <a:off x="6067818" y="1183688"/>
              <a:ext cx="190500" cy="171450"/>
            </a:xfrm>
            <a:prstGeom prst="rect">
              <a:avLst/>
            </a:prstGeom>
          </p:spPr>
        </p:pic>
        <p:pic>
          <p:nvPicPr>
            <p:cNvPr id="38" name="Picture 37"/>
            <p:cNvPicPr>
              <a:picLocks noChangeAspect="1"/>
            </p:cNvPicPr>
            <p:nvPr/>
          </p:nvPicPr>
          <p:blipFill>
            <a:blip r:embed="rId3"/>
            <a:stretch>
              <a:fillRect/>
            </a:stretch>
          </p:blipFill>
          <p:spPr>
            <a:xfrm>
              <a:off x="6844067" y="1012238"/>
              <a:ext cx="190500" cy="171450"/>
            </a:xfrm>
            <a:prstGeom prst="rect">
              <a:avLst/>
            </a:prstGeom>
          </p:spPr>
        </p:pic>
      </p:grpSp>
      <p:sp>
        <p:nvSpPr>
          <p:cNvPr id="66" name="TextBox 65"/>
          <p:cNvSpPr txBox="1"/>
          <p:nvPr/>
        </p:nvSpPr>
        <p:spPr>
          <a:xfrm>
            <a:off x="3482612" y="4033988"/>
            <a:ext cx="771164" cy="334707"/>
          </a:xfrm>
          <a:prstGeom prst="rect">
            <a:avLst/>
          </a:prstGeom>
          <a:solidFill>
            <a:schemeClr val="bg2"/>
          </a:solidFill>
        </p:spPr>
        <p:txBody>
          <a:bodyPr wrap="square" rtlCol="0">
            <a:spAutoFit/>
          </a:bodyPr>
          <a:lstStyle/>
          <a:p>
            <a:r>
              <a:rPr lang="en-GB" sz="1575" b="1" dirty="0">
                <a:latin typeface="Times New Roman" panose="02020603050405020304" pitchFamily="18" charset="0"/>
                <a:cs typeface="Times New Roman" panose="02020603050405020304" pitchFamily="18" charset="0"/>
              </a:rPr>
              <a:t>1</a:t>
            </a:r>
            <a:r>
              <a:rPr lang="en-GB" sz="1575" b="1" i="1" dirty="0">
                <a:latin typeface="Times New Roman" panose="02020603050405020304" pitchFamily="18" charset="0"/>
                <a:cs typeface="Times New Roman" panose="02020603050405020304" pitchFamily="18" charset="0"/>
              </a:rPr>
              <a:t>/</a:t>
            </a:r>
            <a:r>
              <a:rPr lang="en-GB" sz="1575" b="1" i="1" dirty="0">
                <a:latin typeface="Times New Roman" panose="02020603050405020304" pitchFamily="18" charset="0"/>
                <a:cs typeface="Times New Roman" panose="02020603050405020304" pitchFamily="18" charset="0"/>
                <a:sym typeface="Symbol" panose="05050102010706020507" pitchFamily="18" charset="2"/>
              </a:rPr>
              <a:t></a:t>
            </a:r>
            <a:r>
              <a:rPr lang="en-GB" sz="1575" b="1" i="1" baseline="-25000" dirty="0">
                <a:latin typeface="Times New Roman" panose="02020603050405020304" pitchFamily="18" charset="0"/>
                <a:cs typeface="Times New Roman" panose="02020603050405020304" pitchFamily="18" charset="0"/>
                <a:sym typeface="Symbol" panose="05050102010706020507" pitchFamily="18" charset="2"/>
              </a:rPr>
              <a:t>max</a:t>
            </a:r>
            <a:endParaRPr lang="en-GB" sz="1575" b="1" i="1" baseline="-25000" dirty="0">
              <a:latin typeface="Times New Roman" panose="02020603050405020304" pitchFamily="18" charset="0"/>
              <a:cs typeface="Times New Roman" panose="02020603050405020304" pitchFamily="18" charset="0"/>
            </a:endParaRPr>
          </a:p>
        </p:txBody>
      </p:sp>
      <p:sp>
        <p:nvSpPr>
          <p:cNvPr id="67" name="TextBox 66"/>
          <p:cNvSpPr txBox="1"/>
          <p:nvPr/>
        </p:nvSpPr>
        <p:spPr>
          <a:xfrm>
            <a:off x="2018986" y="4286805"/>
            <a:ext cx="771164" cy="334707"/>
          </a:xfrm>
          <a:prstGeom prst="rect">
            <a:avLst/>
          </a:prstGeom>
          <a:solidFill>
            <a:schemeClr val="bg2"/>
          </a:solidFill>
        </p:spPr>
        <p:txBody>
          <a:bodyPr wrap="square" rtlCol="0">
            <a:spAutoFit/>
          </a:bodyPr>
          <a:lstStyle/>
          <a:p>
            <a:r>
              <a:rPr lang="en-GB" sz="1575" b="1" dirty="0">
                <a:latin typeface="Times New Roman" panose="02020603050405020304" pitchFamily="18" charset="0"/>
                <a:cs typeface="Times New Roman" panose="02020603050405020304" pitchFamily="18" charset="0"/>
              </a:rPr>
              <a:t>1</a:t>
            </a:r>
            <a:r>
              <a:rPr lang="en-GB" sz="1575" b="1" i="1" dirty="0">
                <a:latin typeface="Times New Roman" panose="02020603050405020304" pitchFamily="18" charset="0"/>
                <a:cs typeface="Times New Roman" panose="02020603050405020304" pitchFamily="18" charset="0"/>
              </a:rPr>
              <a:t>/</a:t>
            </a:r>
            <a:r>
              <a:rPr lang="en-GB" sz="1575" b="1" i="1" dirty="0">
                <a:latin typeface="Times New Roman" panose="02020603050405020304" pitchFamily="18" charset="0"/>
                <a:cs typeface="Times New Roman" panose="02020603050405020304" pitchFamily="18" charset="0"/>
                <a:sym typeface="Symbol" panose="05050102010706020507" pitchFamily="18" charset="2"/>
              </a:rPr>
              <a:t></a:t>
            </a:r>
            <a:r>
              <a:rPr lang="en-GB" sz="1575" b="1" i="1" baseline="-25000" dirty="0">
                <a:latin typeface="Times New Roman" panose="02020603050405020304" pitchFamily="18" charset="0"/>
                <a:cs typeface="Times New Roman" panose="02020603050405020304" pitchFamily="18" charset="0"/>
                <a:sym typeface="Symbol" panose="05050102010706020507" pitchFamily="18" charset="2"/>
              </a:rPr>
              <a:t>min</a:t>
            </a:r>
            <a:endParaRPr lang="en-GB" sz="1575" b="1" i="1" baseline="-25000" dirty="0">
              <a:latin typeface="Times New Roman" panose="02020603050405020304" pitchFamily="18" charset="0"/>
              <a:cs typeface="Times New Roman" panose="02020603050405020304" pitchFamily="18" charset="0"/>
            </a:endParaRPr>
          </a:p>
        </p:txBody>
      </p:sp>
      <p:cxnSp>
        <p:nvCxnSpPr>
          <p:cNvPr id="69" name="Straight Arrow Connector 68"/>
          <p:cNvCxnSpPr/>
          <p:nvPr/>
        </p:nvCxnSpPr>
        <p:spPr>
          <a:xfrm flipH="1">
            <a:off x="1744141" y="3236853"/>
            <a:ext cx="1531715" cy="1108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1799093" y="1653649"/>
            <a:ext cx="2292665" cy="1592105"/>
            <a:chOff x="874790" y="2204864"/>
            <a:chExt cx="3056887" cy="2122807"/>
          </a:xfrm>
        </p:grpSpPr>
        <p:cxnSp>
          <p:nvCxnSpPr>
            <p:cNvPr id="40" name="Straight Arrow Connector 39"/>
            <p:cNvCxnSpPr/>
            <p:nvPr/>
          </p:nvCxnSpPr>
          <p:spPr>
            <a:xfrm flipV="1">
              <a:off x="3491880" y="2204864"/>
              <a:ext cx="439797" cy="21109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4" idx="0"/>
            </p:cNvCxnSpPr>
            <p:nvPr/>
          </p:nvCxnSpPr>
          <p:spPr>
            <a:xfrm flipH="1" flipV="1">
              <a:off x="2378580" y="2411353"/>
              <a:ext cx="976830" cy="19044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1602331" y="2668529"/>
              <a:ext cx="1517151" cy="16472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1630815" y="3261203"/>
              <a:ext cx="1645041" cy="10546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874790" y="2832697"/>
              <a:ext cx="1969018" cy="149497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572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447" y="141480"/>
            <a:ext cx="8066867" cy="864957"/>
          </a:xfrm>
        </p:spPr>
        <p:txBody>
          <a:bodyPr/>
          <a:lstStyle/>
          <a:p>
            <a:r>
              <a:rPr lang="en-US" b="1" dirty="0" smtClean="0">
                <a:solidFill>
                  <a:schemeClr val="tx1"/>
                </a:solidFill>
                <a:latin typeface="Times New Roman" panose="02020603050405020304" pitchFamily="18" charset="0"/>
                <a:cs typeface="Times New Roman" panose="02020603050405020304" pitchFamily="18" charset="0"/>
              </a:rPr>
              <a:t>Laue image obtained in Cyclops</a:t>
            </a:r>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297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57" y="910499"/>
            <a:ext cx="8909276" cy="3852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57" y="910499"/>
            <a:ext cx="8936097" cy="3863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88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7987"/>
                                        </p:tgtEl>
                                        <p:attrNameLst>
                                          <p:attrName>style.visibility</p:attrName>
                                        </p:attrNameLst>
                                      </p:cBhvr>
                                      <p:to>
                                        <p:strVal val="visible"/>
                                      </p:to>
                                    </p:set>
                                    <p:animEffect transition="in" filter="dissolve">
                                      <p:cBhvr>
                                        <p:cTn id="7" dur="500"/>
                                        <p:tgtEl>
                                          <p:spTgt spid="297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8"/>
          </p:nvPr>
        </p:nvSpPr>
        <p:spPr>
          <a:xfrm>
            <a:off x="274988" y="113758"/>
            <a:ext cx="8727371" cy="668927"/>
          </a:xfrm>
        </p:spPr>
        <p:txBody>
          <a:bodyPr>
            <a:normAutofit/>
          </a:bodyPr>
          <a:lstStyle/>
          <a:p>
            <a:r>
              <a:rPr lang="en-US" altLang="en-US" b="1" dirty="0" smtClean="0">
                <a:latin typeface="+mj-lt"/>
              </a:rPr>
              <a:t>Outline</a:t>
            </a:r>
            <a:endParaRPr lang="fr-FR" altLang="en-US" b="1" dirty="0">
              <a:latin typeface="+mj-lt"/>
            </a:endParaRPr>
          </a:p>
        </p:txBody>
      </p:sp>
      <p:sp>
        <p:nvSpPr>
          <p:cNvPr id="4" name="TextBox 3"/>
          <p:cNvSpPr txBox="1"/>
          <p:nvPr/>
        </p:nvSpPr>
        <p:spPr>
          <a:xfrm>
            <a:off x="543560" y="1206500"/>
            <a:ext cx="7868920" cy="2246769"/>
          </a:xfrm>
          <a:prstGeom prst="rect">
            <a:avLst/>
          </a:prstGeom>
          <a:noFill/>
        </p:spPr>
        <p:txBody>
          <a:bodyPr wrap="square" rtlCol="0">
            <a:spAutoFit/>
          </a:bodyPr>
          <a:lstStyle/>
          <a:p>
            <a:pPr marL="342900" indent="-342900">
              <a:buFont typeface="+mj-lt"/>
              <a:buAutoNum type="arabicPeriod"/>
            </a:pPr>
            <a:r>
              <a:rPr lang="en-GB" sz="2800" b="1" dirty="0">
                <a:latin typeface="+mj-lt"/>
              </a:rPr>
              <a:t>Characteristics of neutrons for diffraction</a:t>
            </a:r>
          </a:p>
          <a:p>
            <a:pPr marL="342900" indent="-342900">
              <a:buFont typeface="+mj-lt"/>
              <a:buAutoNum type="arabicPeriod"/>
            </a:pPr>
            <a:r>
              <a:rPr lang="en-US" sz="2800" b="1" dirty="0">
                <a:sym typeface="Wingdings 3" pitchFamily="18" charset="2"/>
              </a:rPr>
              <a:t>Diffraction equations: Laue conditions </a:t>
            </a:r>
            <a:endParaRPr lang="en-US" sz="2800" b="1" dirty="0" smtClean="0">
              <a:sym typeface="Wingdings 3" pitchFamily="18" charset="2"/>
            </a:endParaRPr>
          </a:p>
          <a:p>
            <a:pPr marL="342900" indent="-342900">
              <a:buFont typeface="+mj-lt"/>
              <a:buAutoNum type="arabicPeriod"/>
            </a:pPr>
            <a:r>
              <a:rPr lang="en-US" sz="2800" b="1" dirty="0">
                <a:sym typeface="Wingdings 3" pitchFamily="18" charset="2"/>
              </a:rPr>
              <a:t>Comparison neutrons – synchrotron X-rays </a:t>
            </a:r>
            <a:endParaRPr lang="en-US" sz="2800" b="1" dirty="0" smtClean="0">
              <a:sym typeface="Wingdings 3" pitchFamily="18" charset="2"/>
            </a:endParaRPr>
          </a:p>
          <a:p>
            <a:pPr marL="342900" indent="-342900">
              <a:buFont typeface="+mj-lt"/>
              <a:buAutoNum type="arabicPeriod"/>
            </a:pPr>
            <a:r>
              <a:rPr lang="en-US" sz="2800" b="1" dirty="0">
                <a:sym typeface="Wingdings 3" pitchFamily="18" charset="2"/>
              </a:rPr>
              <a:t>Magnetic neutron diffraction </a:t>
            </a:r>
            <a:endParaRPr lang="en-US" sz="2800" b="1" dirty="0" smtClean="0">
              <a:sym typeface="Wingdings 3" pitchFamily="18" charset="2"/>
            </a:endParaRPr>
          </a:p>
          <a:p>
            <a:pPr marL="342900" indent="-342900">
              <a:buFont typeface="+mj-lt"/>
              <a:buAutoNum type="arabicPeriod"/>
            </a:pPr>
            <a:r>
              <a:rPr lang="en-US" sz="2800" b="1" dirty="0">
                <a:sym typeface="Wingdings 3" pitchFamily="18" charset="2"/>
              </a:rPr>
              <a:t>Examples of neutron diffraction studies</a:t>
            </a:r>
            <a:endParaRPr lang="en-GB" sz="2800" b="1" dirty="0" smtClean="0">
              <a:latin typeface="+mj-lt"/>
            </a:endParaRPr>
          </a:p>
        </p:txBody>
      </p:sp>
    </p:spTree>
    <p:extLst>
      <p:ext uri="{BB962C8B-B14F-4D97-AF65-F5344CB8AC3E}">
        <p14:creationId xmlns:p14="http://schemas.microsoft.com/office/powerpoint/2010/main" val="3386850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2" y="162500"/>
            <a:ext cx="9144000" cy="864957"/>
          </a:xfrm>
        </p:spPr>
        <p:txBody>
          <a:bodyPr/>
          <a:lstStyle/>
          <a:p>
            <a:r>
              <a:rPr lang="en-GB" b="1" dirty="0" smtClean="0">
                <a:solidFill>
                  <a:schemeClr val="tx1"/>
                </a:solidFill>
              </a:rPr>
              <a:t>Single Crystal and Powder Diffraction</a:t>
            </a:r>
            <a:endParaRPr lang="en-GB" b="1" dirty="0">
              <a:solidFill>
                <a:schemeClr val="tx1"/>
              </a:solidFill>
            </a:endParaRPr>
          </a:p>
        </p:txBody>
      </p:sp>
      <p:sp>
        <p:nvSpPr>
          <p:cNvPr id="5" name="TextBox 4"/>
          <p:cNvSpPr txBox="1"/>
          <p:nvPr/>
        </p:nvSpPr>
        <p:spPr>
          <a:xfrm>
            <a:off x="182496" y="1111461"/>
            <a:ext cx="8794749" cy="1754326"/>
          </a:xfrm>
          <a:prstGeom prst="rect">
            <a:avLst/>
          </a:prstGeom>
          <a:noFill/>
        </p:spPr>
        <p:txBody>
          <a:bodyPr wrap="square" rtlCol="0">
            <a:spAutoFit/>
          </a:bodyPr>
          <a:lstStyle/>
          <a:p>
            <a:r>
              <a:rPr lang="en-GB" b="1" dirty="0">
                <a:latin typeface="Times New Roman" panose="02020603050405020304" pitchFamily="18" charset="0"/>
                <a:cs typeface="Times New Roman" panose="02020603050405020304" pitchFamily="18" charset="0"/>
              </a:rPr>
              <a:t>Single Crystal diffraction </a:t>
            </a:r>
            <a:r>
              <a:rPr lang="en-GB" dirty="0">
                <a:latin typeface="Times New Roman" panose="02020603050405020304" pitchFamily="18" charset="0"/>
                <a:cs typeface="Times New Roman" panose="02020603050405020304" pitchFamily="18" charset="0"/>
              </a:rPr>
              <a:t>allows to get with high precision subtle structural details: thermal parameters, anharmonic vibrations.</a:t>
            </a:r>
          </a:p>
          <a:p>
            <a:r>
              <a:rPr lang="en-GB" b="1" dirty="0">
                <a:latin typeface="Times New Roman" panose="02020603050405020304" pitchFamily="18" charset="0"/>
                <a:cs typeface="Times New Roman" panose="02020603050405020304" pitchFamily="18" charset="0"/>
              </a:rPr>
              <a:t>Drawbacks:</a:t>
            </a:r>
            <a:r>
              <a:rPr lang="en-GB" dirty="0">
                <a:latin typeface="Times New Roman" panose="02020603050405020304" pitchFamily="18" charset="0"/>
                <a:cs typeface="Times New Roman" panose="02020603050405020304" pitchFamily="18" charset="0"/>
              </a:rPr>
              <a:t> big crystals for neutrons, extinction, twinning</a:t>
            </a:r>
          </a:p>
          <a:p>
            <a:r>
              <a:rPr lang="en-GB" b="1" dirty="0">
                <a:latin typeface="Times New Roman" panose="02020603050405020304" pitchFamily="18" charset="0"/>
                <a:cs typeface="Times New Roman" panose="02020603050405020304" pitchFamily="18" charset="0"/>
              </a:rPr>
              <a:t>Data reduction: </a:t>
            </a:r>
            <a:r>
              <a:rPr lang="en-GB" dirty="0">
                <a:latin typeface="Times New Roman" panose="02020603050405020304" pitchFamily="18" charset="0"/>
                <a:cs typeface="Times New Roman" panose="02020603050405020304" pitchFamily="18" charset="0"/>
              </a:rPr>
              <a:t>Needs only the indexing and integration of Bragg reflection and obtain structure factors. List:  </a:t>
            </a:r>
            <a:r>
              <a:rPr lang="en-GB" i="1" dirty="0">
                <a:latin typeface="Times New Roman" panose="02020603050405020304" pitchFamily="18" charset="0"/>
                <a:cs typeface="Times New Roman" panose="02020603050405020304" pitchFamily="18" charset="0"/>
              </a:rPr>
              <a:t>h  k  l     </a:t>
            </a:r>
            <a:r>
              <a:rPr lang="en-GB" dirty="0">
                <a:latin typeface="Times New Roman" panose="02020603050405020304" pitchFamily="18" charset="0"/>
                <a:cs typeface="Times New Roman" panose="02020603050405020304" pitchFamily="18" charset="0"/>
              </a:rPr>
              <a:t>F</a:t>
            </a:r>
            <a:r>
              <a:rPr lang="en-GB" baseline="30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σ</a:t>
            </a:r>
            <a:r>
              <a:rPr lang="en-GB" dirty="0">
                <a:latin typeface="Times New Roman" panose="02020603050405020304" pitchFamily="18" charset="0"/>
                <a:cs typeface="Times New Roman" panose="02020603050405020304" pitchFamily="18" charset="0"/>
              </a:rPr>
              <a:t>(F</a:t>
            </a:r>
            <a:r>
              <a:rPr lang="en-GB" baseline="30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a:t>
            </a:r>
          </a:p>
          <a:p>
            <a:r>
              <a:rPr lang="en-GB" b="1" dirty="0">
                <a:latin typeface="Times New Roman" panose="02020603050405020304" pitchFamily="18" charset="0"/>
                <a:cs typeface="Times New Roman" panose="02020603050405020304" pitchFamily="18" charset="0"/>
              </a:rPr>
              <a:t>Data Treatment: </a:t>
            </a:r>
            <a:r>
              <a:rPr lang="en-GB" dirty="0">
                <a:latin typeface="Times New Roman" panose="02020603050405020304" pitchFamily="18" charset="0"/>
                <a:cs typeface="Times New Roman" panose="02020603050405020304" pitchFamily="18" charset="0"/>
              </a:rPr>
              <a:t>SHELX, FullProf, JANA, GSAS, …</a:t>
            </a:r>
          </a:p>
        </p:txBody>
      </p:sp>
      <p:sp>
        <p:nvSpPr>
          <p:cNvPr id="6" name="TextBox 5"/>
          <p:cNvSpPr txBox="1"/>
          <p:nvPr/>
        </p:nvSpPr>
        <p:spPr>
          <a:xfrm>
            <a:off x="182497" y="2955503"/>
            <a:ext cx="8794749" cy="923330"/>
          </a:xfrm>
          <a:prstGeom prst="rect">
            <a:avLst/>
          </a:prstGeom>
          <a:noFill/>
        </p:spPr>
        <p:txBody>
          <a:bodyPr wrap="square" rtlCol="0">
            <a:spAutoFit/>
          </a:bodyPr>
          <a:lstStyle/>
          <a:p>
            <a:r>
              <a:rPr lang="en-GB" b="1" dirty="0">
                <a:latin typeface="Times New Roman" panose="02020603050405020304" pitchFamily="18" charset="0"/>
                <a:cs typeface="Times New Roman" panose="02020603050405020304" pitchFamily="18" charset="0"/>
              </a:rPr>
              <a:t>Powder diffraction </a:t>
            </a:r>
            <a:r>
              <a:rPr lang="en-GB" dirty="0">
                <a:latin typeface="Times New Roman" panose="02020603050405020304" pitchFamily="18" charset="0"/>
                <a:cs typeface="Times New Roman" panose="02020603050405020304" pitchFamily="18" charset="0"/>
              </a:rPr>
              <a:t>no problem with extinction or twinning.</a:t>
            </a:r>
          </a:p>
          <a:p>
            <a:r>
              <a:rPr lang="en-GB" b="1" dirty="0">
                <a:latin typeface="Times New Roman" panose="02020603050405020304" pitchFamily="18" charset="0"/>
                <a:cs typeface="Times New Roman" panose="02020603050405020304" pitchFamily="18" charset="0"/>
              </a:rPr>
              <a:t>Data reduction: </a:t>
            </a:r>
            <a:r>
              <a:rPr lang="en-GB" dirty="0">
                <a:latin typeface="Times New Roman" panose="02020603050405020304" pitchFamily="18" charset="0"/>
                <a:cs typeface="Times New Roman" panose="02020603050405020304" pitchFamily="18" charset="0"/>
              </a:rPr>
              <a:t>minimalistic, needs only the profile intensities and their standard deviations</a:t>
            </a:r>
          </a:p>
          <a:p>
            <a:r>
              <a:rPr lang="en-GB" b="1" dirty="0">
                <a:latin typeface="Times New Roman" panose="02020603050405020304" pitchFamily="18" charset="0"/>
                <a:cs typeface="Times New Roman" panose="02020603050405020304" pitchFamily="18" charset="0"/>
              </a:rPr>
              <a:t>Data Treatment: </a:t>
            </a:r>
            <a:r>
              <a:rPr lang="en-GB" dirty="0">
                <a:latin typeface="Times New Roman" panose="02020603050405020304" pitchFamily="18" charset="0"/>
                <a:cs typeface="Times New Roman" panose="02020603050405020304" pitchFamily="18" charset="0"/>
              </a:rPr>
              <a:t>FullProf, JANA, GSAS, TOPAS, …</a:t>
            </a:r>
          </a:p>
        </p:txBody>
      </p:sp>
      <p:graphicFrame>
        <p:nvGraphicFramePr>
          <p:cNvPr id="3" name="Object 2"/>
          <p:cNvGraphicFramePr>
            <a:graphicFrameLocks noChangeAspect="1"/>
          </p:cNvGraphicFramePr>
          <p:nvPr>
            <p:extLst/>
          </p:nvPr>
        </p:nvGraphicFramePr>
        <p:xfrm>
          <a:off x="2357754" y="4137924"/>
          <a:ext cx="3852863" cy="910828"/>
        </p:xfrm>
        <a:graphic>
          <a:graphicData uri="http://schemas.openxmlformats.org/presentationml/2006/ole">
            <mc:AlternateContent xmlns:mc="http://schemas.openxmlformats.org/markup-compatibility/2006">
              <mc:Choice xmlns:v="urn:schemas-microsoft-com:vml" Requires="v">
                <p:oleObj spid="_x0000_s10273" name="Equation" r:id="rId3" imgW="1497950" imgH="355446" progId="Equation.DSMT4">
                  <p:embed/>
                </p:oleObj>
              </mc:Choice>
              <mc:Fallback>
                <p:oleObj name="Equation" r:id="rId3" imgW="1497950" imgH="355446"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754" y="4137924"/>
                        <a:ext cx="3852863" cy="910828"/>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383111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8"/>
          </p:nvPr>
        </p:nvSpPr>
        <p:spPr>
          <a:xfrm>
            <a:off x="274988" y="113758"/>
            <a:ext cx="8727371" cy="668927"/>
          </a:xfrm>
        </p:spPr>
        <p:txBody>
          <a:bodyPr>
            <a:normAutofit/>
          </a:bodyPr>
          <a:lstStyle/>
          <a:p>
            <a:r>
              <a:rPr lang="en-US" altLang="en-US" b="1" dirty="0" smtClean="0">
                <a:latin typeface="+mj-lt"/>
              </a:rPr>
              <a:t>Outline</a:t>
            </a:r>
            <a:endParaRPr lang="fr-FR" altLang="en-US" b="1" dirty="0">
              <a:latin typeface="+mj-lt"/>
            </a:endParaRPr>
          </a:p>
        </p:txBody>
      </p:sp>
      <p:sp>
        <p:nvSpPr>
          <p:cNvPr id="4" name="TextBox 3"/>
          <p:cNvSpPr txBox="1"/>
          <p:nvPr/>
        </p:nvSpPr>
        <p:spPr>
          <a:xfrm>
            <a:off x="543560" y="1206500"/>
            <a:ext cx="7868920" cy="2246769"/>
          </a:xfrm>
          <a:prstGeom prst="rect">
            <a:avLst/>
          </a:prstGeom>
          <a:noFill/>
        </p:spPr>
        <p:txBody>
          <a:bodyPr wrap="square" rtlCol="0">
            <a:spAutoFit/>
          </a:bodyPr>
          <a:lstStyle/>
          <a:p>
            <a:pPr marL="342900" indent="-342900">
              <a:buFont typeface="+mj-lt"/>
              <a:buAutoNum type="arabicPeriod"/>
            </a:pPr>
            <a:r>
              <a:rPr lang="en-GB" sz="2800" b="1" dirty="0">
                <a:solidFill>
                  <a:schemeClr val="bg1">
                    <a:lumMod val="75000"/>
                  </a:schemeClr>
                </a:solidFill>
                <a:latin typeface="+mj-lt"/>
              </a:rPr>
              <a:t>Characteristics of neutrons for diffraction</a:t>
            </a:r>
          </a:p>
          <a:p>
            <a:pPr marL="342900" indent="-342900">
              <a:buFont typeface="+mj-lt"/>
              <a:buAutoNum type="arabicPeriod"/>
            </a:pPr>
            <a:r>
              <a:rPr lang="en-US" sz="2800" b="1" dirty="0">
                <a:solidFill>
                  <a:schemeClr val="bg1">
                    <a:lumMod val="75000"/>
                  </a:schemeClr>
                </a:solidFill>
                <a:sym typeface="Wingdings 3" pitchFamily="18" charset="2"/>
              </a:rPr>
              <a:t>Diffraction equations: Laue conditions </a:t>
            </a:r>
            <a:endParaRPr lang="en-US" sz="2800" b="1" dirty="0" smtClean="0">
              <a:solidFill>
                <a:schemeClr val="bg1">
                  <a:lumMod val="75000"/>
                </a:schemeClr>
              </a:solidFill>
              <a:sym typeface="Wingdings 3" pitchFamily="18" charset="2"/>
            </a:endParaRPr>
          </a:p>
          <a:p>
            <a:pPr marL="342900" indent="-342900">
              <a:buFont typeface="+mj-lt"/>
              <a:buAutoNum type="arabicPeriod"/>
            </a:pPr>
            <a:r>
              <a:rPr lang="en-US" sz="2800" b="1" dirty="0">
                <a:sym typeface="Wingdings 3" pitchFamily="18" charset="2"/>
              </a:rPr>
              <a:t>Comparison neutrons – synchrotron X-rays </a:t>
            </a:r>
            <a:endParaRPr lang="en-US" sz="2800" b="1" dirty="0" smtClean="0">
              <a:sym typeface="Wingdings 3" pitchFamily="18" charset="2"/>
            </a:endParaRPr>
          </a:p>
          <a:p>
            <a:pPr marL="342900" indent="-342900">
              <a:buFont typeface="+mj-lt"/>
              <a:buAutoNum type="arabicPeriod"/>
            </a:pPr>
            <a:r>
              <a:rPr lang="en-US" sz="2800" b="1" dirty="0">
                <a:solidFill>
                  <a:schemeClr val="bg1">
                    <a:lumMod val="75000"/>
                  </a:schemeClr>
                </a:solidFill>
                <a:sym typeface="Wingdings 3" pitchFamily="18" charset="2"/>
              </a:rPr>
              <a:t>Magnetic neutron diffraction </a:t>
            </a:r>
            <a:endParaRPr lang="en-US" sz="2800" b="1" dirty="0" smtClean="0">
              <a:solidFill>
                <a:schemeClr val="bg1">
                  <a:lumMod val="75000"/>
                </a:schemeClr>
              </a:solidFill>
              <a:sym typeface="Wingdings 3" pitchFamily="18" charset="2"/>
            </a:endParaRPr>
          </a:p>
          <a:p>
            <a:pPr marL="342900" indent="-342900">
              <a:buFont typeface="+mj-lt"/>
              <a:buAutoNum type="arabicPeriod"/>
            </a:pPr>
            <a:r>
              <a:rPr lang="en-US" sz="2800" b="1" dirty="0">
                <a:solidFill>
                  <a:schemeClr val="bg1">
                    <a:lumMod val="75000"/>
                  </a:schemeClr>
                </a:solidFill>
                <a:sym typeface="Wingdings 3" pitchFamily="18" charset="2"/>
              </a:rPr>
              <a:t>Examples of neutron diffraction studies</a:t>
            </a:r>
            <a:endParaRPr lang="en-GB" sz="2800" b="1" dirty="0" smtClean="0">
              <a:solidFill>
                <a:schemeClr val="bg1">
                  <a:lumMod val="75000"/>
                </a:schemeClr>
              </a:solidFill>
              <a:latin typeface="+mj-lt"/>
            </a:endParaRPr>
          </a:p>
        </p:txBody>
      </p:sp>
    </p:spTree>
    <p:extLst>
      <p:ext uri="{BB962C8B-B14F-4D97-AF65-F5344CB8AC3E}">
        <p14:creationId xmlns:p14="http://schemas.microsoft.com/office/powerpoint/2010/main" val="3786178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69553" y="48359"/>
            <a:ext cx="6756400" cy="701973"/>
          </a:xfrm>
        </p:spPr>
        <p:txBody>
          <a:bodyPr/>
          <a:lstStyle/>
          <a:p>
            <a:pPr eaLnBrk="1" hangingPunct="1"/>
            <a:r>
              <a:rPr lang="en-GB" b="1" dirty="0" smtClean="0">
                <a:solidFill>
                  <a:srgbClr val="FF0000"/>
                </a:solidFill>
                <a:latin typeface="Times New Roman" panose="02020603050405020304" pitchFamily="18" charset="0"/>
                <a:cs typeface="Times New Roman" panose="02020603050405020304" pitchFamily="18" charset="0"/>
              </a:rPr>
              <a:t>Why neutrons?</a:t>
            </a:r>
          </a:p>
        </p:txBody>
      </p:sp>
      <p:sp>
        <p:nvSpPr>
          <p:cNvPr id="13" name="Rectangle 2"/>
          <p:cNvSpPr txBox="1">
            <a:spLocks noChangeArrowheads="1"/>
          </p:cNvSpPr>
          <p:nvPr/>
        </p:nvSpPr>
        <p:spPr bwMode="auto">
          <a:xfrm>
            <a:off x="514348" y="745739"/>
            <a:ext cx="8051800" cy="860127"/>
          </a:xfrm>
          <a:prstGeom prst="rect">
            <a:avLst/>
          </a:prstGeom>
          <a:solidFill>
            <a:srgbClr val="FFFF99"/>
          </a:solidFill>
          <a:ln w="25400">
            <a:solidFill>
              <a:schemeClr val="accent2"/>
            </a:solidFill>
            <a:miter lim="800000"/>
            <a:headEnd/>
            <a:tailEnd/>
          </a:ln>
          <a:effectLst/>
        </p:spPr>
        <p:txBody>
          <a:bodyPr anchor="ctr"/>
          <a:lstStyle/>
          <a:p>
            <a:pPr algn="ctr">
              <a:defRPr/>
            </a:pPr>
            <a:r>
              <a:rPr lang="en-GB" b="1" kern="0" dirty="0">
                <a:latin typeface="Times New Roman" panose="02020603050405020304" pitchFamily="18" charset="0"/>
                <a:ea typeface="+mj-ea"/>
                <a:cs typeface="Times New Roman" panose="02020603050405020304" pitchFamily="18" charset="0"/>
              </a:rPr>
              <a:t>NEUTRON DIFFRACTION FOR FUNDAMENTAL AND APPLIED RESEARCH IN CONDENSED MATTER AND MATERIALS SCIENCE</a:t>
            </a:r>
            <a:r>
              <a:rPr lang="fr-FR" kern="0" dirty="0">
                <a:latin typeface="Times New Roman" panose="02020603050405020304" pitchFamily="18" charset="0"/>
                <a:ea typeface="+mj-ea"/>
                <a:cs typeface="Times New Roman" panose="02020603050405020304" pitchFamily="18" charset="0"/>
              </a:rPr>
              <a:t> </a:t>
            </a:r>
          </a:p>
        </p:txBody>
      </p:sp>
      <p:sp>
        <p:nvSpPr>
          <p:cNvPr id="8196" name="Rectangle 6"/>
          <p:cNvSpPr>
            <a:spLocks noChangeArrowheads="1"/>
          </p:cNvSpPr>
          <p:nvPr/>
        </p:nvSpPr>
        <p:spPr bwMode="auto">
          <a:xfrm>
            <a:off x="393700" y="1620402"/>
            <a:ext cx="8293099" cy="1815882"/>
          </a:xfrm>
          <a:prstGeom prst="rect">
            <a:avLst/>
          </a:prstGeom>
          <a:solidFill>
            <a:srgbClr val="CCFFFF"/>
          </a:solidFill>
          <a:ln w="25400">
            <a:solidFill>
              <a:schemeClr val="accent2"/>
            </a:solidFill>
            <a:miter lim="800000"/>
            <a:headEnd/>
            <a:tailEnd/>
          </a:ln>
        </p:spPr>
        <p:txBody>
          <a:bodyPr wrap="square">
            <a:spAutoFit/>
          </a:bodyPr>
          <a:lstStyle/>
          <a:p>
            <a:r>
              <a:rPr lang="en-GB" sz="1600" b="1" dirty="0">
                <a:solidFill>
                  <a:srgbClr val="FF0000"/>
                </a:solidFill>
                <a:latin typeface="Times New Roman" panose="02020603050405020304" pitchFamily="18" charset="0"/>
                <a:cs typeface="Times New Roman" panose="02020603050405020304" pitchFamily="18" charset="0"/>
              </a:rPr>
              <a:t>Location of light elements and distinction between adjacent elements in the periodic table.</a:t>
            </a:r>
            <a:r>
              <a:rPr lang="en-GB" sz="1600" b="1" dirty="0">
                <a:latin typeface="Times New Roman" panose="02020603050405020304" pitchFamily="18" charset="0"/>
                <a:cs typeface="Times New Roman" panose="02020603050405020304" pitchFamily="18" charset="0"/>
              </a:rPr>
              <a:t> </a:t>
            </a:r>
          </a:p>
          <a:p>
            <a:r>
              <a:rPr lang="en-GB" sz="1600" b="1" dirty="0">
                <a:latin typeface="Times New Roman" panose="02020603050405020304" pitchFamily="18" charset="0"/>
                <a:cs typeface="Times New Roman" panose="02020603050405020304" pitchFamily="18" charset="0"/>
              </a:rPr>
              <a:t>    Examples are: </a:t>
            </a:r>
          </a:p>
          <a:p>
            <a:r>
              <a:rPr lang="en-GB" sz="1600" b="1" dirty="0">
                <a:latin typeface="Times New Roman" panose="02020603050405020304" pitchFamily="18" charset="0"/>
                <a:cs typeface="Times New Roman" panose="02020603050405020304" pitchFamily="18" charset="0"/>
              </a:rPr>
              <a:t>	Oxygen positions in High-T</a:t>
            </a:r>
            <a:r>
              <a:rPr lang="en-GB" sz="1600" b="1" baseline="-25000" dirty="0">
                <a:latin typeface="Times New Roman" panose="02020603050405020304" pitchFamily="18" charset="0"/>
                <a:cs typeface="Times New Roman" panose="02020603050405020304" pitchFamily="18" charset="0"/>
              </a:rPr>
              <a:t>C</a:t>
            </a:r>
            <a:r>
              <a:rPr lang="en-GB" sz="1600" b="1" dirty="0">
                <a:latin typeface="Times New Roman" panose="02020603050405020304" pitchFamily="18" charset="0"/>
                <a:cs typeface="Times New Roman" panose="02020603050405020304" pitchFamily="18" charset="0"/>
              </a:rPr>
              <a:t> superconductors and manganites</a:t>
            </a:r>
          </a:p>
          <a:p>
            <a:r>
              <a:rPr lang="en-GB" sz="1600" b="1" dirty="0">
                <a:latin typeface="Times New Roman" panose="02020603050405020304" pitchFamily="18" charset="0"/>
                <a:cs typeface="Times New Roman" panose="02020603050405020304" pitchFamily="18" charset="0"/>
              </a:rPr>
              <a:t> 	Structural determination of fullerenes an their derivatives, </a:t>
            </a:r>
          </a:p>
          <a:p>
            <a:r>
              <a:rPr lang="en-GB" sz="1600" b="1" dirty="0">
                <a:latin typeface="Times New Roman" panose="02020603050405020304" pitchFamily="18" charset="0"/>
                <a:cs typeface="Times New Roman" panose="02020603050405020304" pitchFamily="18" charset="0"/>
              </a:rPr>
              <a:t>	Hydrogen in metals and hydrides</a:t>
            </a:r>
          </a:p>
          <a:p>
            <a:r>
              <a:rPr lang="en-GB" sz="1600" b="1" dirty="0">
                <a:latin typeface="Times New Roman" panose="02020603050405020304" pitchFamily="18" charset="0"/>
                <a:cs typeface="Times New Roman" panose="02020603050405020304" pitchFamily="18" charset="0"/>
              </a:rPr>
              <a:t>	</a:t>
            </a:r>
            <a:r>
              <a:rPr lang="en-GB" sz="1600" b="1" dirty="0">
                <a:solidFill>
                  <a:srgbClr val="FF0000"/>
                </a:solidFill>
                <a:latin typeface="Times New Roman" panose="02020603050405020304" pitchFamily="18" charset="0"/>
                <a:cs typeface="Times New Roman" panose="02020603050405020304" pitchFamily="18" charset="0"/>
              </a:rPr>
              <a:t>Lithium in battery materials</a:t>
            </a:r>
          </a:p>
          <a:p>
            <a:r>
              <a:rPr lang="en-GB" sz="1600" b="1" dirty="0">
                <a:latin typeface="Times New Roman" panose="02020603050405020304" pitchFamily="18" charset="0"/>
                <a:cs typeface="Times New Roman" panose="02020603050405020304" pitchFamily="18" charset="0"/>
              </a:rPr>
              <a:t>	Determination of atomic site distributions in solid solutions </a:t>
            </a:r>
            <a:endParaRPr lang="fr-FR" sz="1600" dirty="0">
              <a:latin typeface="Times New Roman" panose="02020603050405020304" pitchFamily="18" charset="0"/>
              <a:cs typeface="Times New Roman" panose="02020603050405020304" pitchFamily="18" charset="0"/>
            </a:endParaRPr>
          </a:p>
        </p:txBody>
      </p:sp>
      <p:sp>
        <p:nvSpPr>
          <p:cNvPr id="8197" name="Text Box 9"/>
          <p:cNvSpPr txBox="1">
            <a:spLocks noChangeArrowheads="1"/>
          </p:cNvSpPr>
          <p:nvPr/>
        </p:nvSpPr>
        <p:spPr bwMode="auto">
          <a:xfrm>
            <a:off x="393700" y="3450820"/>
            <a:ext cx="8293099" cy="1569660"/>
          </a:xfrm>
          <a:prstGeom prst="rect">
            <a:avLst/>
          </a:prstGeom>
          <a:solidFill>
            <a:srgbClr val="CCFFFF"/>
          </a:solidFill>
          <a:ln w="25400">
            <a:solidFill>
              <a:schemeClr val="accent2"/>
            </a:solidFill>
            <a:miter lim="800000"/>
            <a:headEnd/>
            <a:tailEnd/>
          </a:ln>
        </p:spPr>
        <p:txBody>
          <a:bodyPr wrap="square">
            <a:spAutoFit/>
          </a:bodyPr>
          <a:lstStyle/>
          <a:p>
            <a:r>
              <a:rPr lang="en-GB" sz="1600" b="1" dirty="0">
                <a:latin typeface="Times New Roman" panose="02020603050405020304" pitchFamily="18" charset="0"/>
                <a:cs typeface="Times New Roman" panose="02020603050405020304" pitchFamily="18" charset="0"/>
              </a:rPr>
              <a:t>Systematic studies of hydrogen bonding</a:t>
            </a:r>
          </a:p>
          <a:p>
            <a:r>
              <a:rPr lang="en-GB" sz="1600" b="1" dirty="0">
                <a:latin typeface="Times New Roman" panose="02020603050405020304" pitchFamily="18" charset="0"/>
                <a:cs typeface="Times New Roman" panose="02020603050405020304" pitchFamily="18" charset="0"/>
              </a:rPr>
              <a:t>Host-guest interactions in framework silicates</a:t>
            </a:r>
          </a:p>
          <a:p>
            <a:r>
              <a:rPr lang="en-GB" sz="1600" b="1" dirty="0">
                <a:latin typeface="Times New Roman" panose="02020603050405020304" pitchFamily="18" charset="0"/>
                <a:cs typeface="Times New Roman" panose="02020603050405020304" pitchFamily="18" charset="0"/>
              </a:rPr>
              <a:t>Role of water in crystals</a:t>
            </a:r>
          </a:p>
          <a:p>
            <a:r>
              <a:rPr lang="en-GB" sz="1600" b="1" dirty="0">
                <a:solidFill>
                  <a:srgbClr val="FF0000"/>
                </a:solidFill>
                <a:latin typeface="Times New Roman" panose="02020603050405020304" pitchFamily="18" charset="0"/>
                <a:cs typeface="Times New Roman" panose="02020603050405020304" pitchFamily="18" charset="0"/>
              </a:rPr>
              <a:t>Magnetic structures, magnetic phase diagrams and magnetisation densities</a:t>
            </a:r>
          </a:p>
          <a:p>
            <a:r>
              <a:rPr lang="en-GB" sz="1600" b="1" dirty="0">
                <a:latin typeface="Times New Roman" panose="02020603050405020304" pitchFamily="18" charset="0"/>
                <a:cs typeface="Times New Roman" panose="02020603050405020304" pitchFamily="18" charset="0"/>
              </a:rPr>
              <a:t>Relation between static structure and dynamics (clathrates, plastic crystals).</a:t>
            </a:r>
          </a:p>
          <a:p>
            <a:r>
              <a:rPr lang="en-GB" sz="1600" b="1" dirty="0">
                <a:latin typeface="Times New Roman" panose="02020603050405020304" pitchFamily="18" charset="0"/>
                <a:cs typeface="Times New Roman" panose="02020603050405020304" pitchFamily="18" charset="0"/>
              </a:rPr>
              <a:t>Aperiodic structures: incommensurate structures and quasicrystals</a:t>
            </a:r>
            <a:endParaRPr lang="fr-FR"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649617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685800" y="750332"/>
            <a:ext cx="7594600" cy="609600"/>
          </a:xfrm>
          <a:prstGeom prst="rect">
            <a:avLst/>
          </a:prstGeom>
          <a:solidFill>
            <a:srgbClr val="FFFF99"/>
          </a:solidFill>
          <a:ln w="25400">
            <a:solidFill>
              <a:schemeClr val="accent2"/>
            </a:solidFill>
            <a:miter lim="800000"/>
            <a:headEnd/>
            <a:tailEnd/>
          </a:ln>
          <a:effectLst/>
        </p:spPr>
        <p:txBody>
          <a:bodyPr anchor="ctr"/>
          <a:lstStyle/>
          <a:p>
            <a:pPr algn="ctr">
              <a:defRPr/>
            </a:pPr>
            <a:r>
              <a:rPr lang="en-GB" b="1" kern="0" dirty="0">
                <a:latin typeface="Times New Roman" panose="02020603050405020304" pitchFamily="18" charset="0"/>
                <a:ea typeface="+mj-ea"/>
                <a:cs typeface="Times New Roman" panose="02020603050405020304" pitchFamily="18" charset="0"/>
              </a:rPr>
              <a:t>The complementary use of X-ray Synchrotron radiation and neutrons (1)</a:t>
            </a:r>
            <a:r>
              <a:rPr lang="fr-FR" b="1" kern="0" dirty="0">
                <a:latin typeface="Times New Roman" panose="02020603050405020304" pitchFamily="18" charset="0"/>
                <a:ea typeface="+mj-ea"/>
                <a:cs typeface="Times New Roman" panose="02020603050405020304" pitchFamily="18" charset="0"/>
              </a:rPr>
              <a:t> </a:t>
            </a:r>
          </a:p>
        </p:txBody>
      </p:sp>
      <p:sp>
        <p:nvSpPr>
          <p:cNvPr id="9220" name="Rectangle 4"/>
          <p:cNvSpPr>
            <a:spLocks noChangeArrowheads="1"/>
          </p:cNvSpPr>
          <p:nvPr/>
        </p:nvSpPr>
        <p:spPr bwMode="auto">
          <a:xfrm>
            <a:off x="190500" y="1385333"/>
            <a:ext cx="8712200" cy="3693319"/>
          </a:xfrm>
          <a:prstGeom prst="rect">
            <a:avLst/>
          </a:prstGeom>
          <a:solidFill>
            <a:srgbClr val="CCFFFF"/>
          </a:solidFill>
          <a:ln w="25400">
            <a:solidFill>
              <a:schemeClr val="accent2"/>
            </a:solidFill>
            <a:miter lim="800000"/>
            <a:headEnd/>
            <a:tailEnd/>
          </a:ln>
        </p:spPr>
        <p:txBody>
          <a:bodyPr wrap="square">
            <a:spAutoFit/>
          </a:bodyPr>
          <a:lstStyle/>
          <a:p>
            <a:r>
              <a:rPr lang="en-GB" b="1" dirty="0">
                <a:latin typeface="Times New Roman" panose="02020603050405020304" pitchFamily="18" charset="0"/>
                <a:cs typeface="Times New Roman" panose="02020603050405020304" pitchFamily="18" charset="0"/>
              </a:rPr>
              <a:t>The </a:t>
            </a:r>
            <a:r>
              <a:rPr lang="en-GB" b="1" dirty="0">
                <a:solidFill>
                  <a:srgbClr val="FF0000"/>
                </a:solidFill>
                <a:latin typeface="Times New Roman" panose="02020603050405020304" pitchFamily="18" charset="0"/>
                <a:cs typeface="Times New Roman" panose="02020603050405020304" pitchFamily="18" charset="0"/>
              </a:rPr>
              <a:t>advantages of thermal neutrons</a:t>
            </a:r>
            <a:r>
              <a:rPr lang="en-GB" b="1" dirty="0">
                <a:latin typeface="Times New Roman" panose="02020603050405020304" pitchFamily="18" charset="0"/>
                <a:cs typeface="Times New Roman" panose="02020603050405020304" pitchFamily="18" charset="0"/>
              </a:rPr>
              <a:t> with respect to X-rays as far as </a:t>
            </a:r>
            <a:r>
              <a:rPr lang="en-GB" b="1" u="sng" dirty="0">
                <a:latin typeface="Times New Roman" panose="02020603050405020304" pitchFamily="18" charset="0"/>
                <a:cs typeface="Times New Roman" panose="02020603050405020304" pitchFamily="18" charset="0"/>
              </a:rPr>
              <a:t>diffraction</a:t>
            </a:r>
            <a:r>
              <a:rPr lang="en-GB" b="1" dirty="0">
                <a:latin typeface="Times New Roman" panose="02020603050405020304" pitchFamily="18" charset="0"/>
                <a:cs typeface="Times New Roman" panose="02020603050405020304" pitchFamily="18" charset="0"/>
              </a:rPr>
              <a:t> is concerned are based on the following properties of thermal neutrons:</a:t>
            </a:r>
          </a:p>
          <a:p>
            <a:r>
              <a:rPr lang="en-GB" b="1" dirty="0">
                <a:latin typeface="Times New Roman" panose="02020603050405020304" pitchFamily="18" charset="0"/>
                <a:cs typeface="Times New Roman" panose="02020603050405020304" pitchFamily="18" charset="0"/>
              </a:rPr>
              <a:t> </a:t>
            </a:r>
          </a:p>
          <a:p>
            <a:pPr lvl="1">
              <a:buFontTx/>
              <a:buChar char="•"/>
            </a:pPr>
            <a:r>
              <a:rPr lang="en-GB" b="1" dirty="0">
                <a:solidFill>
                  <a:srgbClr val="FF0000"/>
                </a:solidFill>
                <a:latin typeface="Times New Roman" panose="02020603050405020304" pitchFamily="18" charset="0"/>
                <a:cs typeface="Times New Roman" panose="02020603050405020304" pitchFamily="18" charset="0"/>
              </a:rPr>
              <a:t> constant scattering power</a:t>
            </a:r>
            <a:r>
              <a:rPr lang="en-GB" b="1" dirty="0">
                <a:latin typeface="Times New Roman" panose="02020603050405020304" pitchFamily="18" charset="0"/>
                <a:cs typeface="Times New Roman" panose="02020603050405020304" pitchFamily="18" charset="0"/>
              </a:rPr>
              <a:t> (b is Q-independent) having a non-monotonous dependence on the atomic number</a:t>
            </a:r>
          </a:p>
          <a:p>
            <a:pPr lvl="1"/>
            <a:r>
              <a:rPr lang="en-GB" b="1" dirty="0">
                <a:latin typeface="Times New Roman" panose="02020603050405020304" pitchFamily="18" charset="0"/>
                <a:cs typeface="Times New Roman" panose="02020603050405020304" pitchFamily="18" charset="0"/>
              </a:rPr>
              <a:t> </a:t>
            </a:r>
          </a:p>
          <a:p>
            <a:pPr lvl="1">
              <a:buFontTx/>
              <a:buChar char="•"/>
            </a:pPr>
            <a:r>
              <a:rPr lang="en-GB" b="1" dirty="0">
                <a:solidFill>
                  <a:srgbClr val="FF0000"/>
                </a:solidFill>
                <a:latin typeface="Times New Roman" panose="02020603050405020304" pitchFamily="18" charset="0"/>
                <a:cs typeface="Times New Roman" panose="02020603050405020304" pitchFamily="18" charset="0"/>
              </a:rPr>
              <a:t> weak interaction</a:t>
            </a:r>
            <a:r>
              <a:rPr lang="en-GB" b="1" dirty="0">
                <a:latin typeface="Times New Roman" panose="02020603050405020304" pitchFamily="18" charset="0"/>
                <a:cs typeface="Times New Roman" panose="02020603050405020304" pitchFamily="18" charset="0"/>
              </a:rPr>
              <a:t> (the first Born approximation holds) that implies simple theory can be used to interpret the experimental data</a:t>
            </a:r>
          </a:p>
          <a:p>
            <a:pPr lvl="1"/>
            <a:r>
              <a:rPr lang="en-GB" b="1" dirty="0">
                <a:latin typeface="Times New Roman" panose="02020603050405020304" pitchFamily="18" charset="0"/>
                <a:cs typeface="Times New Roman" panose="02020603050405020304" pitchFamily="18" charset="0"/>
              </a:rPr>
              <a:t> </a:t>
            </a:r>
          </a:p>
          <a:p>
            <a:pPr lvl="1">
              <a:buFontTx/>
              <a:buChar char="•"/>
            </a:pPr>
            <a:r>
              <a:rPr lang="en-GB" b="1" dirty="0">
                <a:solidFill>
                  <a:srgbClr val="FF0000"/>
                </a:solidFill>
                <a:latin typeface="Times New Roman" panose="02020603050405020304" pitchFamily="18" charset="0"/>
                <a:cs typeface="Times New Roman" panose="02020603050405020304" pitchFamily="18" charset="0"/>
              </a:rPr>
              <a:t> the magnetic interaction is of the same order of magnitude as the nuclear interaction</a:t>
            </a:r>
            <a:endParaRPr lang="en-GB" b="1" dirty="0">
              <a:latin typeface="Times New Roman" panose="02020603050405020304" pitchFamily="18" charset="0"/>
              <a:cs typeface="Times New Roman" panose="02020603050405020304" pitchFamily="18" charset="0"/>
            </a:endParaRPr>
          </a:p>
          <a:p>
            <a:pPr lvl="1"/>
            <a:endParaRPr lang="en-GB" b="1" dirty="0">
              <a:latin typeface="Times New Roman" panose="02020603050405020304" pitchFamily="18" charset="0"/>
              <a:cs typeface="Times New Roman" panose="02020603050405020304" pitchFamily="18" charset="0"/>
            </a:endParaRPr>
          </a:p>
          <a:p>
            <a:pPr lvl="1">
              <a:buFontTx/>
              <a:buChar char="•"/>
            </a:pPr>
            <a:r>
              <a:rPr lang="en-GB" b="1" dirty="0">
                <a:solidFill>
                  <a:srgbClr val="FF0000"/>
                </a:solidFill>
                <a:latin typeface="Times New Roman" panose="02020603050405020304" pitchFamily="18" charset="0"/>
                <a:cs typeface="Times New Roman" panose="02020603050405020304" pitchFamily="18" charset="0"/>
              </a:rPr>
              <a:t>  low absorption</a:t>
            </a:r>
            <a:r>
              <a:rPr lang="en-GB" b="1" dirty="0">
                <a:latin typeface="Times New Roman" panose="02020603050405020304" pitchFamily="18" charset="0"/>
                <a:cs typeface="Times New Roman" panose="02020603050405020304" pitchFamily="18" charset="0"/>
              </a:rPr>
              <a:t>, making it possible to use complicated sample environments</a:t>
            </a:r>
            <a:r>
              <a:rPr lang="fr-FR" b="1" dirty="0">
                <a:latin typeface="Times New Roman" panose="02020603050405020304" pitchFamily="18" charset="0"/>
                <a:cs typeface="Times New Roman" panose="02020603050405020304" pitchFamily="18" charset="0"/>
              </a:rPr>
              <a:t> </a:t>
            </a:r>
          </a:p>
        </p:txBody>
      </p:sp>
      <p:sp>
        <p:nvSpPr>
          <p:cNvPr id="7" name="Rectangle 2"/>
          <p:cNvSpPr txBox="1">
            <a:spLocks noChangeArrowheads="1"/>
          </p:cNvSpPr>
          <p:nvPr/>
        </p:nvSpPr>
        <p:spPr>
          <a:xfrm>
            <a:off x="869553" y="48359"/>
            <a:ext cx="6756400" cy="70197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smtClean="0">
                <a:solidFill>
                  <a:srgbClr val="FF0000"/>
                </a:solidFill>
                <a:latin typeface="Times New Roman" panose="02020603050405020304" pitchFamily="18" charset="0"/>
                <a:cs typeface="Times New Roman" panose="02020603050405020304" pitchFamily="18" charset="0"/>
              </a:rPr>
              <a:t>Why neutrons?</a:t>
            </a:r>
            <a:endParaRPr lang="en-GB"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9667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419100" y="1696887"/>
            <a:ext cx="8166100" cy="2816156"/>
          </a:xfrm>
          <a:prstGeom prst="rect">
            <a:avLst/>
          </a:prstGeom>
          <a:solidFill>
            <a:srgbClr val="CCFFFF"/>
          </a:solidFill>
          <a:ln w="25400">
            <a:solidFill>
              <a:schemeClr val="accent2"/>
            </a:solidFill>
            <a:miter lim="800000"/>
            <a:headEnd/>
            <a:tailEnd/>
          </a:ln>
        </p:spPr>
        <p:txBody>
          <a:bodyPr wrap="square">
            <a:spAutoFit/>
          </a:bodyPr>
          <a:lstStyle/>
          <a:p>
            <a:pPr lvl="1">
              <a:buFontTx/>
              <a:buChar char="•"/>
            </a:pPr>
            <a:endParaRPr lang="en-GB" sz="1500" b="1" dirty="0">
              <a:cs typeface="Times New Roman" pitchFamily="18" charset="0"/>
            </a:endParaRPr>
          </a:p>
          <a:p>
            <a:pPr lvl="1">
              <a:buFontTx/>
              <a:buChar char="•"/>
            </a:pPr>
            <a:r>
              <a:rPr lang="en-GB" b="1" dirty="0">
                <a:latin typeface="Times New Roman" panose="02020603050405020304" pitchFamily="18" charset="0"/>
                <a:cs typeface="Times New Roman" panose="02020603050405020304" pitchFamily="18" charset="0"/>
              </a:rPr>
              <a:t>Powder diffraction with SR can be used for </a:t>
            </a:r>
            <a:r>
              <a:rPr lang="en-GB" b="1" i="1" dirty="0">
                <a:solidFill>
                  <a:srgbClr val="FF0000"/>
                </a:solidFill>
                <a:latin typeface="Times New Roman" panose="02020603050405020304" pitchFamily="18" charset="0"/>
                <a:cs typeface="Times New Roman" panose="02020603050405020304" pitchFamily="18" charset="0"/>
              </a:rPr>
              <a:t>ab initio</a:t>
            </a:r>
            <a:r>
              <a:rPr lang="en-GB" b="1" dirty="0">
                <a:solidFill>
                  <a:srgbClr val="FF0000"/>
                </a:solidFill>
                <a:latin typeface="Times New Roman" panose="02020603050405020304" pitchFamily="18" charset="0"/>
                <a:cs typeface="Times New Roman" panose="02020603050405020304" pitchFamily="18" charset="0"/>
              </a:rPr>
              <a:t> structure determination</a:t>
            </a:r>
            <a:r>
              <a:rPr lang="en-GB" b="1" dirty="0">
                <a:latin typeface="Times New Roman" panose="02020603050405020304" pitchFamily="18" charset="0"/>
                <a:cs typeface="Times New Roman" panose="02020603050405020304" pitchFamily="18" charset="0"/>
              </a:rPr>
              <a:t> and microstructural analysis due to the current extremely high Q-resolution.</a:t>
            </a:r>
          </a:p>
          <a:p>
            <a:endParaRPr lang="en-GB" b="1" dirty="0">
              <a:latin typeface="Times New Roman" panose="02020603050405020304" pitchFamily="18" charset="0"/>
              <a:cs typeface="Times New Roman" panose="02020603050405020304" pitchFamily="18" charset="0"/>
            </a:endParaRPr>
          </a:p>
          <a:p>
            <a:pPr lvl="1">
              <a:buFontTx/>
              <a:buChar char="•"/>
            </a:pPr>
            <a:r>
              <a:rPr lang="en-GB" b="1" dirty="0">
                <a:latin typeface="Times New Roman" panose="02020603050405020304" pitchFamily="18" charset="0"/>
                <a:cs typeface="Times New Roman" panose="02020603050405020304" pitchFamily="18" charset="0"/>
              </a:rPr>
              <a:t> </a:t>
            </a:r>
            <a:r>
              <a:rPr lang="en-GB" b="1" dirty="0">
                <a:solidFill>
                  <a:srgbClr val="FF0000"/>
                </a:solidFill>
                <a:latin typeface="Times New Roman" panose="02020603050405020304" pitchFamily="18" charset="0"/>
                <a:cs typeface="Times New Roman" panose="02020603050405020304" pitchFamily="18" charset="0"/>
              </a:rPr>
              <a:t>Structure refinement is better done with neutrons</a:t>
            </a:r>
            <a:r>
              <a:rPr lang="en-GB" b="1" dirty="0">
                <a:latin typeface="Times New Roman" panose="02020603050405020304" pitchFamily="18" charset="0"/>
                <a:cs typeface="Times New Roman" panose="02020603050405020304" pitchFamily="18" charset="0"/>
              </a:rPr>
              <a:t> (or using simultaneously both techniques) because systematic errors in intensities (texture effects) are less important and because scattering lengths are Q-independent in the neutron case.</a:t>
            </a:r>
            <a:r>
              <a:rPr lang="fr-FR" b="1" dirty="0">
                <a:latin typeface="Times New Roman" panose="02020603050405020304" pitchFamily="18" charset="0"/>
                <a:cs typeface="Times New Roman" panose="02020603050405020304" pitchFamily="18" charset="0"/>
              </a:rPr>
              <a:t> </a:t>
            </a:r>
          </a:p>
          <a:p>
            <a:pPr lvl="1">
              <a:buFontTx/>
              <a:buChar char="•"/>
            </a:pPr>
            <a:endParaRPr lang="fr-FR" b="1" dirty="0">
              <a:latin typeface="Times New Roman" panose="02020603050405020304" pitchFamily="18" charset="0"/>
              <a:cs typeface="Times New Roman" panose="02020603050405020304" pitchFamily="18" charset="0"/>
            </a:endParaRPr>
          </a:p>
        </p:txBody>
      </p:sp>
      <p:sp>
        <p:nvSpPr>
          <p:cNvPr id="7" name="Rectangle 2"/>
          <p:cNvSpPr>
            <a:spLocks noGrp="1" noChangeArrowheads="1"/>
          </p:cNvSpPr>
          <p:nvPr>
            <p:ph type="title"/>
          </p:nvPr>
        </p:nvSpPr>
        <p:spPr>
          <a:xfrm>
            <a:off x="869553" y="48359"/>
            <a:ext cx="6756400" cy="701973"/>
          </a:xfrm>
        </p:spPr>
        <p:txBody>
          <a:bodyPr/>
          <a:lstStyle/>
          <a:p>
            <a:pPr eaLnBrk="1" hangingPunct="1"/>
            <a:r>
              <a:rPr lang="en-GB" b="1" dirty="0" smtClean="0">
                <a:solidFill>
                  <a:srgbClr val="FF0000"/>
                </a:solidFill>
                <a:latin typeface="Times New Roman" panose="02020603050405020304" pitchFamily="18" charset="0"/>
                <a:cs typeface="Times New Roman" panose="02020603050405020304" pitchFamily="18" charset="0"/>
              </a:rPr>
              <a:t>Why neutrons?</a:t>
            </a:r>
          </a:p>
        </p:txBody>
      </p:sp>
      <p:sp>
        <p:nvSpPr>
          <p:cNvPr id="8" name="Rectangle 2"/>
          <p:cNvSpPr txBox="1">
            <a:spLocks noChangeArrowheads="1"/>
          </p:cNvSpPr>
          <p:nvPr/>
        </p:nvSpPr>
        <p:spPr bwMode="auto">
          <a:xfrm>
            <a:off x="685800" y="750332"/>
            <a:ext cx="7594600" cy="609600"/>
          </a:xfrm>
          <a:prstGeom prst="rect">
            <a:avLst/>
          </a:prstGeom>
          <a:solidFill>
            <a:srgbClr val="FFFF99"/>
          </a:solidFill>
          <a:ln w="25400">
            <a:solidFill>
              <a:schemeClr val="accent2"/>
            </a:solidFill>
            <a:miter lim="800000"/>
            <a:headEnd/>
            <a:tailEnd/>
          </a:ln>
          <a:effectLst/>
        </p:spPr>
        <p:txBody>
          <a:bodyPr anchor="ctr"/>
          <a:lstStyle/>
          <a:p>
            <a:pPr algn="ctr">
              <a:defRPr/>
            </a:pPr>
            <a:r>
              <a:rPr lang="en-GB" b="1" kern="0" dirty="0">
                <a:latin typeface="Times New Roman" panose="02020603050405020304" pitchFamily="18" charset="0"/>
                <a:ea typeface="+mj-ea"/>
                <a:cs typeface="Times New Roman" panose="02020603050405020304" pitchFamily="18" charset="0"/>
              </a:rPr>
              <a:t>The complementary use of X-ray Synchrotron radiation and neutrons </a:t>
            </a:r>
            <a:r>
              <a:rPr lang="en-GB" b="1" kern="0" dirty="0" smtClean="0">
                <a:latin typeface="Times New Roman" panose="02020603050405020304" pitchFamily="18" charset="0"/>
                <a:ea typeface="+mj-ea"/>
                <a:cs typeface="Times New Roman" panose="02020603050405020304" pitchFamily="18" charset="0"/>
              </a:rPr>
              <a:t>(2)</a:t>
            </a:r>
            <a:r>
              <a:rPr lang="fr-FR" b="1" kern="0" dirty="0" smtClean="0">
                <a:latin typeface="Times New Roman" panose="02020603050405020304" pitchFamily="18" charset="0"/>
                <a:ea typeface="+mj-ea"/>
                <a:cs typeface="Times New Roman" panose="02020603050405020304" pitchFamily="18" charset="0"/>
              </a:rPr>
              <a:t> </a:t>
            </a:r>
            <a:endParaRPr lang="fr-FR" b="1" kern="0" dirty="0">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79358410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400050"/>
            <a:ext cx="58293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0430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400050"/>
            <a:ext cx="58293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0496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406400" y="1809254"/>
            <a:ext cx="8153400" cy="2262158"/>
          </a:xfrm>
          <a:prstGeom prst="rect">
            <a:avLst/>
          </a:prstGeom>
          <a:solidFill>
            <a:srgbClr val="CCFFFF"/>
          </a:solidFill>
          <a:ln w="25400">
            <a:solidFill>
              <a:schemeClr val="accent2"/>
            </a:solidFill>
            <a:miter lim="800000"/>
            <a:headEnd/>
            <a:tailEnd/>
          </a:ln>
        </p:spPr>
        <p:txBody>
          <a:bodyPr wrap="square">
            <a:spAutoFit/>
          </a:bodyPr>
          <a:lstStyle/>
          <a:p>
            <a:pPr lvl="1">
              <a:buFontTx/>
              <a:buChar char="•"/>
            </a:pPr>
            <a:endParaRPr lang="en-GB" sz="1500" b="1" dirty="0">
              <a:cs typeface="Times New Roman" pitchFamily="18" charset="0"/>
            </a:endParaRPr>
          </a:p>
          <a:p>
            <a:pPr lvl="1">
              <a:buFontTx/>
              <a:buChar char="•"/>
            </a:pPr>
            <a:r>
              <a:rPr lang="en-GB" b="1" dirty="0">
                <a:latin typeface="Times New Roman" panose="02020603050405020304" pitchFamily="18" charset="0"/>
                <a:cs typeface="Times New Roman" panose="02020603050405020304" pitchFamily="18" charset="0"/>
              </a:rPr>
              <a:t>Magnetic X-ray scattering allows in principle the separation of orbital and spin components. However, </a:t>
            </a:r>
            <a:r>
              <a:rPr lang="en-GB" b="1" dirty="0">
                <a:solidFill>
                  <a:srgbClr val="FF0000"/>
                </a:solidFill>
                <a:latin typeface="Times New Roman" panose="02020603050405020304" pitchFamily="18" charset="0"/>
                <a:cs typeface="Times New Roman" panose="02020603050405020304" pitchFamily="18" charset="0"/>
              </a:rPr>
              <a:t>SR cannot compete with neutrons in the field of </a:t>
            </a:r>
            <a:r>
              <a:rPr lang="en-GB" b="1" i="1" dirty="0">
                <a:solidFill>
                  <a:srgbClr val="FF0000"/>
                </a:solidFill>
                <a:latin typeface="Times New Roman" panose="02020603050405020304" pitchFamily="18" charset="0"/>
                <a:cs typeface="Times New Roman" panose="02020603050405020304" pitchFamily="18" charset="0"/>
              </a:rPr>
              <a:t>magnetic structure determination</a:t>
            </a:r>
            <a:r>
              <a:rPr lang="en-GB" b="1" dirty="0">
                <a:latin typeface="Times New Roman" panose="02020603050405020304" pitchFamily="18" charset="0"/>
                <a:cs typeface="Times New Roman" panose="02020603050405020304" pitchFamily="18" charset="0"/>
              </a:rPr>
              <a:t> from powders. </a:t>
            </a:r>
          </a:p>
          <a:p>
            <a:pPr>
              <a:buFontTx/>
              <a:buChar char="•"/>
            </a:pPr>
            <a:endParaRPr lang="en-GB" b="1" dirty="0">
              <a:latin typeface="Times New Roman" panose="02020603050405020304" pitchFamily="18" charset="0"/>
              <a:cs typeface="Times New Roman" panose="02020603050405020304" pitchFamily="18" charset="0"/>
            </a:endParaRPr>
          </a:p>
          <a:p>
            <a:pPr lvl="1">
              <a:buFontTx/>
              <a:buChar char="•"/>
            </a:pPr>
            <a:r>
              <a:rPr lang="en-GB" b="1" dirty="0">
                <a:latin typeface="Times New Roman" panose="02020603050405020304" pitchFamily="18" charset="0"/>
                <a:cs typeface="Times New Roman" panose="02020603050405020304" pitchFamily="18" charset="0"/>
              </a:rPr>
              <a:t>The contribution of SR to that field is on details of magnetic structures (already known from neutrons) for selective elements using resonant magnetic scattering (rare earths, U, ...)</a:t>
            </a:r>
            <a:endParaRPr lang="fr-FR" b="1" dirty="0">
              <a:latin typeface="Times New Roman" panose="02020603050405020304" pitchFamily="18" charset="0"/>
              <a:cs typeface="Times New Roman" panose="02020603050405020304" pitchFamily="18" charset="0"/>
            </a:endParaRPr>
          </a:p>
        </p:txBody>
      </p:sp>
      <p:sp>
        <p:nvSpPr>
          <p:cNvPr id="8" name="Rectangle 2"/>
          <p:cNvSpPr txBox="1">
            <a:spLocks noChangeArrowheads="1"/>
          </p:cNvSpPr>
          <p:nvPr/>
        </p:nvSpPr>
        <p:spPr bwMode="auto">
          <a:xfrm>
            <a:off x="685800" y="750332"/>
            <a:ext cx="7594600" cy="609600"/>
          </a:xfrm>
          <a:prstGeom prst="rect">
            <a:avLst/>
          </a:prstGeom>
          <a:solidFill>
            <a:srgbClr val="FFFF99"/>
          </a:solidFill>
          <a:ln w="25400">
            <a:solidFill>
              <a:schemeClr val="accent2"/>
            </a:solidFill>
            <a:miter lim="800000"/>
            <a:headEnd/>
            <a:tailEnd/>
          </a:ln>
          <a:effectLst/>
        </p:spPr>
        <p:txBody>
          <a:bodyPr anchor="ctr"/>
          <a:lstStyle/>
          <a:p>
            <a:pPr algn="ctr">
              <a:defRPr/>
            </a:pPr>
            <a:r>
              <a:rPr lang="en-GB" b="1" kern="0" dirty="0">
                <a:latin typeface="Times New Roman" panose="02020603050405020304" pitchFamily="18" charset="0"/>
                <a:ea typeface="+mj-ea"/>
                <a:cs typeface="Times New Roman" panose="02020603050405020304" pitchFamily="18" charset="0"/>
              </a:rPr>
              <a:t>The complementary use of X-ray Synchrotron radiation and neutrons </a:t>
            </a:r>
            <a:r>
              <a:rPr lang="en-GB" b="1" kern="0" dirty="0" smtClean="0">
                <a:latin typeface="Times New Roman" panose="02020603050405020304" pitchFamily="18" charset="0"/>
                <a:ea typeface="+mj-ea"/>
                <a:cs typeface="Times New Roman" panose="02020603050405020304" pitchFamily="18" charset="0"/>
              </a:rPr>
              <a:t>(3)</a:t>
            </a:r>
            <a:r>
              <a:rPr lang="fr-FR" b="1" kern="0" dirty="0" smtClean="0">
                <a:latin typeface="Times New Roman" panose="02020603050405020304" pitchFamily="18" charset="0"/>
                <a:ea typeface="+mj-ea"/>
                <a:cs typeface="Times New Roman" panose="02020603050405020304" pitchFamily="18" charset="0"/>
              </a:rPr>
              <a:t> </a:t>
            </a:r>
            <a:endParaRPr lang="fr-FR" b="1" kern="0" dirty="0">
              <a:latin typeface="Times New Roman" panose="02020603050405020304" pitchFamily="18" charset="0"/>
              <a:ea typeface="+mj-ea"/>
              <a:cs typeface="Times New Roman" panose="02020603050405020304" pitchFamily="18" charset="0"/>
            </a:endParaRPr>
          </a:p>
        </p:txBody>
      </p:sp>
      <p:sp>
        <p:nvSpPr>
          <p:cNvPr id="9" name="Rectangle 2"/>
          <p:cNvSpPr>
            <a:spLocks noGrp="1" noChangeArrowheads="1"/>
          </p:cNvSpPr>
          <p:nvPr>
            <p:ph type="title"/>
          </p:nvPr>
        </p:nvSpPr>
        <p:spPr>
          <a:xfrm>
            <a:off x="869553" y="48359"/>
            <a:ext cx="6756400" cy="701973"/>
          </a:xfrm>
        </p:spPr>
        <p:txBody>
          <a:bodyPr/>
          <a:lstStyle/>
          <a:p>
            <a:pPr eaLnBrk="1" hangingPunct="1"/>
            <a:r>
              <a:rPr lang="en-GB" b="1" dirty="0" smtClean="0">
                <a:solidFill>
                  <a:srgbClr val="FF0000"/>
                </a:solidFill>
                <a:latin typeface="Times New Roman" panose="02020603050405020304" pitchFamily="18" charset="0"/>
                <a:cs typeface="Times New Roman" panose="02020603050405020304" pitchFamily="18" charset="0"/>
              </a:rPr>
              <a:t>Why neutrons?</a:t>
            </a:r>
          </a:p>
        </p:txBody>
      </p:sp>
    </p:spTree>
    <p:extLst>
      <p:ext uri="{BB962C8B-B14F-4D97-AF65-F5344CB8AC3E}">
        <p14:creationId xmlns:p14="http://schemas.microsoft.com/office/powerpoint/2010/main" val="165666964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8"/>
          </p:nvPr>
        </p:nvSpPr>
        <p:spPr>
          <a:xfrm>
            <a:off x="274988" y="113758"/>
            <a:ext cx="8727371" cy="668927"/>
          </a:xfrm>
        </p:spPr>
        <p:txBody>
          <a:bodyPr>
            <a:normAutofit/>
          </a:bodyPr>
          <a:lstStyle/>
          <a:p>
            <a:r>
              <a:rPr lang="en-US" altLang="en-US" b="1" dirty="0" smtClean="0">
                <a:latin typeface="+mj-lt"/>
              </a:rPr>
              <a:t>Outline</a:t>
            </a:r>
            <a:endParaRPr lang="fr-FR" altLang="en-US" b="1" dirty="0">
              <a:latin typeface="+mj-lt"/>
            </a:endParaRPr>
          </a:p>
        </p:txBody>
      </p:sp>
      <p:sp>
        <p:nvSpPr>
          <p:cNvPr id="4" name="TextBox 3"/>
          <p:cNvSpPr txBox="1"/>
          <p:nvPr/>
        </p:nvSpPr>
        <p:spPr>
          <a:xfrm>
            <a:off x="543560" y="1206500"/>
            <a:ext cx="7868920" cy="2246769"/>
          </a:xfrm>
          <a:prstGeom prst="rect">
            <a:avLst/>
          </a:prstGeom>
          <a:noFill/>
        </p:spPr>
        <p:txBody>
          <a:bodyPr wrap="square" rtlCol="0">
            <a:spAutoFit/>
          </a:bodyPr>
          <a:lstStyle/>
          <a:p>
            <a:pPr marL="342900" indent="-342900">
              <a:buFont typeface="+mj-lt"/>
              <a:buAutoNum type="arabicPeriod"/>
            </a:pPr>
            <a:r>
              <a:rPr lang="en-GB" sz="2800" b="1" dirty="0">
                <a:solidFill>
                  <a:schemeClr val="bg1">
                    <a:lumMod val="75000"/>
                  </a:schemeClr>
                </a:solidFill>
                <a:latin typeface="+mj-lt"/>
              </a:rPr>
              <a:t>Characteristics of neutrons for diffraction</a:t>
            </a:r>
          </a:p>
          <a:p>
            <a:pPr marL="342900" indent="-342900">
              <a:buFont typeface="+mj-lt"/>
              <a:buAutoNum type="arabicPeriod"/>
            </a:pPr>
            <a:r>
              <a:rPr lang="en-US" sz="2800" b="1" dirty="0">
                <a:solidFill>
                  <a:schemeClr val="bg1">
                    <a:lumMod val="75000"/>
                  </a:schemeClr>
                </a:solidFill>
                <a:sym typeface="Wingdings 3" pitchFamily="18" charset="2"/>
              </a:rPr>
              <a:t>Diffraction equations: Laue conditions </a:t>
            </a:r>
            <a:endParaRPr lang="en-US" sz="2800" b="1" dirty="0" smtClean="0">
              <a:solidFill>
                <a:schemeClr val="bg1">
                  <a:lumMod val="75000"/>
                </a:schemeClr>
              </a:solidFill>
              <a:sym typeface="Wingdings 3" pitchFamily="18" charset="2"/>
            </a:endParaRPr>
          </a:p>
          <a:p>
            <a:pPr marL="342900" indent="-342900">
              <a:buFont typeface="+mj-lt"/>
              <a:buAutoNum type="arabicPeriod"/>
            </a:pPr>
            <a:r>
              <a:rPr lang="en-US" sz="2800" b="1" dirty="0">
                <a:solidFill>
                  <a:schemeClr val="bg1">
                    <a:lumMod val="75000"/>
                  </a:schemeClr>
                </a:solidFill>
                <a:sym typeface="Wingdings 3" pitchFamily="18" charset="2"/>
              </a:rPr>
              <a:t>Comparison neutrons – synchrotron X-rays </a:t>
            </a:r>
            <a:endParaRPr lang="en-US" sz="2800" b="1" dirty="0" smtClean="0">
              <a:solidFill>
                <a:schemeClr val="bg1">
                  <a:lumMod val="75000"/>
                </a:schemeClr>
              </a:solidFill>
              <a:sym typeface="Wingdings 3" pitchFamily="18" charset="2"/>
            </a:endParaRPr>
          </a:p>
          <a:p>
            <a:pPr marL="342900" indent="-342900">
              <a:buFont typeface="+mj-lt"/>
              <a:buAutoNum type="arabicPeriod"/>
            </a:pPr>
            <a:r>
              <a:rPr lang="en-US" sz="2800" b="1" dirty="0">
                <a:sym typeface="Wingdings 3" pitchFamily="18" charset="2"/>
              </a:rPr>
              <a:t>Magnetic neutron diffraction </a:t>
            </a:r>
            <a:endParaRPr lang="en-US" sz="2800" b="1" dirty="0" smtClean="0">
              <a:sym typeface="Wingdings 3" pitchFamily="18" charset="2"/>
            </a:endParaRPr>
          </a:p>
          <a:p>
            <a:pPr marL="342900" indent="-342900">
              <a:buFont typeface="+mj-lt"/>
              <a:buAutoNum type="arabicPeriod"/>
            </a:pPr>
            <a:r>
              <a:rPr lang="en-US" sz="2800" b="1" dirty="0">
                <a:solidFill>
                  <a:schemeClr val="bg1">
                    <a:lumMod val="75000"/>
                  </a:schemeClr>
                </a:solidFill>
                <a:sym typeface="Wingdings 3" pitchFamily="18" charset="2"/>
              </a:rPr>
              <a:t>Examples of neutron diffraction studies</a:t>
            </a:r>
            <a:endParaRPr lang="en-GB" sz="2800" b="1" dirty="0" smtClean="0">
              <a:solidFill>
                <a:schemeClr val="bg1">
                  <a:lumMod val="75000"/>
                </a:schemeClr>
              </a:solidFill>
              <a:latin typeface="+mj-lt"/>
            </a:endParaRPr>
          </a:p>
        </p:txBody>
      </p:sp>
    </p:spTree>
    <p:extLst>
      <p:ext uri="{BB962C8B-B14F-4D97-AF65-F5344CB8AC3E}">
        <p14:creationId xmlns:p14="http://schemas.microsoft.com/office/powerpoint/2010/main" val="33259523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0">
              <a:schemeClr val="accent1">
                <a:lumMod val="60000"/>
                <a:lumOff val="40000"/>
              </a:schemeClr>
            </a:gs>
            <a:gs pos="400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55298" name="TextBox 3"/>
          <p:cNvSpPr txBox="1">
            <a:spLocks noChangeArrowheads="1"/>
          </p:cNvSpPr>
          <p:nvPr/>
        </p:nvSpPr>
        <p:spPr bwMode="auto">
          <a:xfrm>
            <a:off x="431556" y="73503"/>
            <a:ext cx="77640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3600" b="1" dirty="0">
                <a:solidFill>
                  <a:srgbClr val="FFFF00"/>
                </a:solidFill>
                <a:latin typeface="Times New Roman" pitchFamily="18" charset="0"/>
                <a:cs typeface="Times New Roman" pitchFamily="18" charset="0"/>
              </a:rPr>
              <a:t>Magnetic scattering: magnetic fields</a:t>
            </a:r>
          </a:p>
        </p:txBody>
      </p:sp>
      <p:sp>
        <p:nvSpPr>
          <p:cNvPr id="55299" name="TextBox 14"/>
          <p:cNvSpPr txBox="1">
            <a:spLocks noChangeArrowheads="1"/>
          </p:cNvSpPr>
          <p:nvPr/>
        </p:nvSpPr>
        <p:spPr bwMode="auto">
          <a:xfrm>
            <a:off x="197643" y="627953"/>
            <a:ext cx="8762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rgbClr val="FFC000"/>
                </a:solidFill>
                <a:latin typeface="Times New Roman" pitchFamily="18" charset="0"/>
                <a:cs typeface="Times New Roman" pitchFamily="18" charset="0"/>
              </a:rPr>
              <a:t>The interaction potential to be evaluated in the FGR is:</a:t>
            </a:r>
          </a:p>
          <a:p>
            <a:pPr eaLnBrk="1" hangingPunct="1">
              <a:spcBef>
                <a:spcPct val="0"/>
              </a:spcBef>
              <a:buFontTx/>
              <a:buNone/>
            </a:pPr>
            <a:r>
              <a:rPr lang="en-US" altLang="en-US" sz="2400" dirty="0">
                <a:solidFill>
                  <a:srgbClr val="FFC000"/>
                </a:solidFill>
                <a:latin typeface="Times New Roman" pitchFamily="18" charset="0"/>
                <a:cs typeface="Times New Roman" pitchFamily="18" charset="0"/>
              </a:rPr>
              <a:t>Magnetic field due to spin and orbital moments of an electron:</a:t>
            </a:r>
          </a:p>
        </p:txBody>
      </p:sp>
      <p:graphicFrame>
        <p:nvGraphicFramePr>
          <p:cNvPr id="55300" name="Object 2"/>
          <p:cNvGraphicFramePr>
            <a:graphicFrameLocks noChangeAspect="1"/>
          </p:cNvGraphicFramePr>
          <p:nvPr>
            <p:extLst>
              <p:ext uri="{D42A27DB-BD31-4B8C-83A1-F6EECF244321}">
                <p14:modId xmlns:p14="http://schemas.microsoft.com/office/powerpoint/2010/main" val="3759613555"/>
              </p:ext>
            </p:extLst>
          </p:nvPr>
        </p:nvGraphicFramePr>
        <p:xfrm>
          <a:off x="2226469" y="3273029"/>
          <a:ext cx="5104210" cy="904875"/>
        </p:xfrm>
        <a:graphic>
          <a:graphicData uri="http://schemas.openxmlformats.org/presentationml/2006/ole">
            <mc:AlternateContent xmlns:mc="http://schemas.openxmlformats.org/markup-compatibility/2006">
              <mc:Choice xmlns:v="urn:schemas-microsoft-com:vml" Requires="v">
                <p:oleObj spid="_x0000_s11378" name="Equation" r:id="rId4" imgW="3149280" imgH="558720" progId="Equation.DSMT4">
                  <p:embed/>
                </p:oleObj>
              </mc:Choice>
              <mc:Fallback>
                <p:oleObj name="Equation" r:id="rId4" imgW="3149280" imgH="558720" progId="Equation.DSMT4">
                  <p:embed/>
                  <p:pic>
                    <p:nvPicPr>
                      <p:cNvPr id="0" name=""/>
                      <p:cNvPicPr>
                        <a:picLocks noChangeAspect="1" noChangeArrowheads="1"/>
                      </p:cNvPicPr>
                      <p:nvPr/>
                    </p:nvPicPr>
                    <p:blipFill>
                      <a:blip r:embed="rId5"/>
                      <a:srcRect/>
                      <a:stretch>
                        <a:fillRect/>
                      </a:stretch>
                    </p:blipFill>
                    <p:spPr bwMode="auto">
                      <a:xfrm>
                        <a:off x="2226469" y="3273029"/>
                        <a:ext cx="510421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5302" name="Group 53"/>
          <p:cNvGrpSpPr>
            <a:grpSpLocks/>
          </p:cNvGrpSpPr>
          <p:nvPr/>
        </p:nvGrpSpPr>
        <p:grpSpPr bwMode="auto">
          <a:xfrm>
            <a:off x="1709737" y="1275160"/>
            <a:ext cx="3563277" cy="2293515"/>
            <a:chOff x="877766" y="1801473"/>
            <a:chExt cx="4751284" cy="3057106"/>
          </a:xfrm>
        </p:grpSpPr>
        <p:sp>
          <p:nvSpPr>
            <p:cNvPr id="34" name="Oval 33"/>
            <p:cNvSpPr/>
            <p:nvPr/>
          </p:nvSpPr>
          <p:spPr>
            <a:xfrm>
              <a:off x="4959442" y="3179011"/>
              <a:ext cx="268301" cy="266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6" name="Straight Arrow Connector 5"/>
            <p:cNvCxnSpPr/>
            <p:nvPr/>
          </p:nvCxnSpPr>
          <p:spPr>
            <a:xfrm flipV="1">
              <a:off x="971434" y="2709252"/>
              <a:ext cx="863645" cy="165526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311" name="TextBox 6"/>
            <p:cNvSpPr txBox="1">
              <a:spLocks noChangeArrowheads="1"/>
            </p:cNvSpPr>
            <p:nvPr/>
          </p:nvSpPr>
          <p:spPr bwMode="auto">
            <a:xfrm>
              <a:off x="910673" y="4427821"/>
              <a:ext cx="432193" cy="4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
                  <a:latin typeface="Times New Roman" pitchFamily="18" charset="0"/>
                  <a:cs typeface="Times New Roman" pitchFamily="18" charset="0"/>
                </a:rPr>
                <a:t>O</a:t>
              </a:r>
            </a:p>
          </p:txBody>
        </p:sp>
        <p:sp>
          <p:nvSpPr>
            <p:cNvPr id="55312" name="TextBox 18"/>
            <p:cNvSpPr txBox="1">
              <a:spLocks noChangeArrowheads="1"/>
            </p:cNvSpPr>
            <p:nvPr/>
          </p:nvSpPr>
          <p:spPr bwMode="auto">
            <a:xfrm>
              <a:off x="877766" y="2996952"/>
              <a:ext cx="479217" cy="4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 b="1">
                  <a:latin typeface="Times New Roman" pitchFamily="18" charset="0"/>
                  <a:cs typeface="Times New Roman" pitchFamily="18" charset="0"/>
                </a:rPr>
                <a:t>R</a:t>
              </a:r>
              <a:r>
                <a:rPr lang="en-US" altLang="en-US" sz="1500" i="1" baseline="-25000">
                  <a:latin typeface="Times New Roman" pitchFamily="18" charset="0"/>
                  <a:cs typeface="Times New Roman" pitchFamily="18" charset="0"/>
                </a:rPr>
                <a:t>j</a:t>
              </a:r>
            </a:p>
          </p:txBody>
        </p:sp>
        <p:sp>
          <p:nvSpPr>
            <p:cNvPr id="8" name="Oval 7"/>
            <p:cNvSpPr/>
            <p:nvPr/>
          </p:nvSpPr>
          <p:spPr>
            <a:xfrm>
              <a:off x="1800152" y="2564832"/>
              <a:ext cx="107956" cy="144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2" name="Straight Arrow Connector 11"/>
            <p:cNvCxnSpPr/>
            <p:nvPr/>
          </p:nvCxnSpPr>
          <p:spPr>
            <a:xfrm flipH="1" flipV="1">
              <a:off x="1403256" y="2191881"/>
              <a:ext cx="449285" cy="43167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863655" y="2650531"/>
              <a:ext cx="404833" cy="422149"/>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316" name="TextBox 24"/>
            <p:cNvSpPr txBox="1">
              <a:spLocks noChangeArrowheads="1"/>
            </p:cNvSpPr>
            <p:nvPr/>
          </p:nvSpPr>
          <p:spPr bwMode="auto">
            <a:xfrm>
              <a:off x="1024120" y="1801473"/>
              <a:ext cx="393719" cy="4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 b="1">
                  <a:latin typeface="Times New Roman" pitchFamily="18" charset="0"/>
                  <a:cs typeface="Times New Roman" pitchFamily="18" charset="0"/>
                </a:rPr>
                <a:t>s</a:t>
              </a:r>
              <a:r>
                <a:rPr lang="en-US" altLang="en-US" sz="1500" i="1" baseline="-25000">
                  <a:latin typeface="Times New Roman" pitchFamily="18" charset="0"/>
                  <a:cs typeface="Times New Roman" pitchFamily="18" charset="0"/>
                </a:rPr>
                <a:t>j</a:t>
              </a:r>
            </a:p>
          </p:txBody>
        </p:sp>
        <p:sp>
          <p:nvSpPr>
            <p:cNvPr id="55317" name="TextBox 25"/>
            <p:cNvSpPr txBox="1">
              <a:spLocks noChangeArrowheads="1"/>
            </p:cNvSpPr>
            <p:nvPr/>
          </p:nvSpPr>
          <p:spPr bwMode="auto">
            <a:xfrm>
              <a:off x="1942232" y="3068959"/>
              <a:ext cx="440743" cy="4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 b="1">
                  <a:latin typeface="Times New Roman" pitchFamily="18" charset="0"/>
                  <a:cs typeface="Times New Roman" pitchFamily="18" charset="0"/>
                  <a:sym typeface="Symbol" pitchFamily="18" charset="2"/>
                </a:rPr>
                <a:t></a:t>
              </a:r>
              <a:r>
                <a:rPr lang="en-US" altLang="en-US" sz="1500" i="1" baseline="-25000">
                  <a:latin typeface="Times New Roman" pitchFamily="18" charset="0"/>
                  <a:cs typeface="Times New Roman" pitchFamily="18" charset="0"/>
                </a:rPr>
                <a:t>j</a:t>
              </a:r>
            </a:p>
          </p:txBody>
        </p:sp>
        <p:cxnSp>
          <p:nvCxnSpPr>
            <p:cNvPr id="27" name="Straight Arrow Connector 26"/>
            <p:cNvCxnSpPr/>
            <p:nvPr/>
          </p:nvCxnSpPr>
          <p:spPr>
            <a:xfrm>
              <a:off x="1866831" y="2636248"/>
              <a:ext cx="3225968" cy="67607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893819" y="2407717"/>
              <a:ext cx="1022403" cy="2158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320" name="TextBox 31"/>
            <p:cNvSpPr txBox="1">
              <a:spLocks noChangeArrowheads="1"/>
            </p:cNvSpPr>
            <p:nvPr/>
          </p:nvSpPr>
          <p:spPr bwMode="auto">
            <a:xfrm>
              <a:off x="2497112" y="1991162"/>
              <a:ext cx="436468" cy="4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 b="1">
                  <a:latin typeface="Times New Roman" pitchFamily="18" charset="0"/>
                  <a:cs typeface="Times New Roman" pitchFamily="18" charset="0"/>
                </a:rPr>
                <a:t>p</a:t>
              </a:r>
              <a:r>
                <a:rPr lang="en-US" altLang="en-US" sz="1500" i="1" baseline="-25000">
                  <a:latin typeface="Times New Roman" pitchFamily="18" charset="0"/>
                  <a:cs typeface="Times New Roman" pitchFamily="18" charset="0"/>
                </a:rPr>
                <a:t>j</a:t>
              </a:r>
            </a:p>
          </p:txBody>
        </p:sp>
        <p:sp>
          <p:nvSpPr>
            <p:cNvPr id="55321" name="TextBox 34"/>
            <p:cNvSpPr txBox="1">
              <a:spLocks noChangeArrowheads="1"/>
            </p:cNvSpPr>
            <p:nvPr/>
          </p:nvSpPr>
          <p:spPr bwMode="auto">
            <a:xfrm>
              <a:off x="3415518" y="2596842"/>
              <a:ext cx="432193" cy="4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 b="1">
                  <a:latin typeface="Times New Roman" pitchFamily="18" charset="0"/>
                  <a:cs typeface="Times New Roman" pitchFamily="18" charset="0"/>
                </a:rPr>
                <a:t>R</a:t>
              </a:r>
              <a:endParaRPr lang="en-US" altLang="en-US" sz="1500" i="1" baseline="-25000">
                <a:latin typeface="Times New Roman" pitchFamily="18" charset="0"/>
                <a:cs typeface="Times New Roman" pitchFamily="18" charset="0"/>
              </a:endParaRPr>
            </a:p>
          </p:txBody>
        </p:sp>
        <p:cxnSp>
          <p:nvCxnSpPr>
            <p:cNvPr id="36" name="Straight Arrow Connector 35"/>
            <p:cNvCxnSpPr/>
            <p:nvPr/>
          </p:nvCxnSpPr>
          <p:spPr>
            <a:xfrm flipV="1">
              <a:off x="947620" y="3312321"/>
              <a:ext cx="4127716" cy="105219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323" name="TextBox 37"/>
            <p:cNvSpPr txBox="1">
              <a:spLocks noChangeArrowheads="1"/>
            </p:cNvSpPr>
            <p:nvPr/>
          </p:nvSpPr>
          <p:spPr bwMode="auto">
            <a:xfrm>
              <a:off x="2582995" y="4024428"/>
              <a:ext cx="810521" cy="4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 b="1">
                  <a:latin typeface="Times New Roman" pitchFamily="18" charset="0"/>
                  <a:cs typeface="Times New Roman" pitchFamily="18" charset="0"/>
                </a:rPr>
                <a:t>R+R</a:t>
              </a:r>
              <a:r>
                <a:rPr lang="en-US" altLang="en-US" sz="1500" i="1" baseline="-25000">
                  <a:latin typeface="Times New Roman" pitchFamily="18" charset="0"/>
                  <a:cs typeface="Times New Roman" pitchFamily="18" charset="0"/>
                </a:rPr>
                <a:t>j</a:t>
              </a:r>
            </a:p>
          </p:txBody>
        </p:sp>
        <p:cxnSp>
          <p:nvCxnSpPr>
            <p:cNvPr id="39" name="Straight Arrow Connector 38"/>
            <p:cNvCxnSpPr/>
            <p:nvPr/>
          </p:nvCxnSpPr>
          <p:spPr>
            <a:xfrm>
              <a:off x="5092799" y="3312321"/>
              <a:ext cx="0" cy="60307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075335" y="2515634"/>
              <a:ext cx="360382" cy="769707"/>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4703841" y="3285341"/>
              <a:ext cx="368319" cy="787165"/>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55327" name="Object 49"/>
            <p:cNvGraphicFramePr>
              <a:graphicFrameLocks noChangeAspect="1"/>
            </p:cNvGraphicFramePr>
            <p:nvPr>
              <p:extLst>
                <p:ext uri="{D42A27DB-BD31-4B8C-83A1-F6EECF244321}">
                  <p14:modId xmlns:p14="http://schemas.microsoft.com/office/powerpoint/2010/main" val="3397770754"/>
                </p:ext>
              </p:extLst>
            </p:nvPr>
          </p:nvGraphicFramePr>
          <p:xfrm>
            <a:off x="4939862" y="2452682"/>
            <a:ext cx="372553" cy="446483"/>
          </p:xfrm>
          <a:graphic>
            <a:graphicData uri="http://schemas.openxmlformats.org/presentationml/2006/ole">
              <mc:AlternateContent xmlns:mc="http://schemas.openxmlformats.org/markup-compatibility/2006">
                <mc:Choice xmlns:v="urn:schemas-microsoft-com:vml" Requires="v">
                  <p:oleObj spid="_x0000_s11379" name="Equation" r:id="rId6" imgW="190440" imgH="228600" progId="Equation.DSMT4">
                    <p:embed/>
                  </p:oleObj>
                </mc:Choice>
                <mc:Fallback>
                  <p:oleObj name="Equation" r:id="rId6" imgW="190440" imgH="228600" progId="Equation.DSMT4">
                    <p:embed/>
                    <p:pic>
                      <p:nvPicPr>
                        <p:cNvPr id="0" name=""/>
                        <p:cNvPicPr>
                          <a:picLocks noChangeAspect="1" noChangeArrowheads="1"/>
                        </p:cNvPicPr>
                        <p:nvPr/>
                      </p:nvPicPr>
                      <p:blipFill>
                        <a:blip r:embed="rId7"/>
                        <a:srcRect/>
                        <a:stretch>
                          <a:fillRect/>
                        </a:stretch>
                      </p:blipFill>
                      <p:spPr bwMode="auto">
                        <a:xfrm>
                          <a:off x="4939862" y="2452682"/>
                          <a:ext cx="372553" cy="4464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328" name="Object 50"/>
            <p:cNvGraphicFramePr>
              <a:graphicFrameLocks noChangeAspect="1"/>
            </p:cNvGraphicFramePr>
            <p:nvPr>
              <p:extLst>
                <p:ext uri="{D42A27DB-BD31-4B8C-83A1-F6EECF244321}">
                  <p14:modId xmlns:p14="http://schemas.microsoft.com/office/powerpoint/2010/main" val="69002612"/>
                </p:ext>
              </p:extLst>
            </p:nvPr>
          </p:nvGraphicFramePr>
          <p:xfrm>
            <a:off x="4349750" y="4000500"/>
            <a:ext cx="373063" cy="447675"/>
          </p:xfrm>
          <a:graphic>
            <a:graphicData uri="http://schemas.openxmlformats.org/presentationml/2006/ole">
              <mc:AlternateContent xmlns:mc="http://schemas.openxmlformats.org/markup-compatibility/2006">
                <mc:Choice xmlns:v="urn:schemas-microsoft-com:vml" Requires="v">
                  <p:oleObj spid="_x0000_s11380" name="Equation" r:id="rId8" imgW="190440" imgH="228600" progId="Equation.DSMT4">
                    <p:embed/>
                  </p:oleObj>
                </mc:Choice>
                <mc:Fallback>
                  <p:oleObj name="Equation" r:id="rId8" imgW="190440" imgH="228600" progId="Equation.DSMT4">
                    <p:embed/>
                    <p:pic>
                      <p:nvPicPr>
                        <p:cNvPr id="0" name=""/>
                        <p:cNvPicPr>
                          <a:picLocks noChangeAspect="1" noChangeArrowheads="1"/>
                        </p:cNvPicPr>
                        <p:nvPr/>
                      </p:nvPicPr>
                      <p:blipFill>
                        <a:blip r:embed="rId9"/>
                        <a:srcRect/>
                        <a:stretch>
                          <a:fillRect/>
                        </a:stretch>
                      </p:blipFill>
                      <p:spPr bwMode="auto">
                        <a:xfrm>
                          <a:off x="4349750" y="4000500"/>
                          <a:ext cx="37306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29" name="TextBox 51"/>
            <p:cNvSpPr txBox="1">
              <a:spLocks noChangeArrowheads="1"/>
            </p:cNvSpPr>
            <p:nvPr/>
          </p:nvSpPr>
          <p:spPr bwMode="auto">
            <a:xfrm>
              <a:off x="5164796" y="3824374"/>
              <a:ext cx="464254" cy="4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 b="1">
                  <a:latin typeface="Times New Roman" pitchFamily="18" charset="0"/>
                  <a:cs typeface="Times New Roman" pitchFamily="18" charset="0"/>
                </a:rPr>
                <a:t>B</a:t>
              </a:r>
              <a:r>
                <a:rPr lang="en-US" altLang="en-US" sz="1500" i="1" baseline="-25000">
                  <a:latin typeface="Times New Roman" pitchFamily="18" charset="0"/>
                  <a:cs typeface="Times New Roman" pitchFamily="18" charset="0"/>
                </a:rPr>
                <a:t>j</a:t>
              </a:r>
            </a:p>
          </p:txBody>
        </p:sp>
      </p:grpSp>
      <p:grpSp>
        <p:nvGrpSpPr>
          <p:cNvPr id="59" name="Group 58"/>
          <p:cNvGrpSpPr>
            <a:grpSpLocks/>
          </p:cNvGrpSpPr>
          <p:nvPr/>
        </p:nvGrpSpPr>
        <p:grpSpPr bwMode="auto">
          <a:xfrm>
            <a:off x="5228035" y="1774032"/>
            <a:ext cx="2745580" cy="1621631"/>
            <a:chOff x="5446884" y="2366168"/>
            <a:chExt cx="3660254" cy="2161042"/>
          </a:xfrm>
        </p:grpSpPr>
        <p:sp>
          <p:nvSpPr>
            <p:cNvPr id="55307" name="Rectangle 52"/>
            <p:cNvSpPr>
              <a:spLocks noChangeArrowheads="1"/>
            </p:cNvSpPr>
            <p:nvPr/>
          </p:nvSpPr>
          <p:spPr bwMode="auto">
            <a:xfrm>
              <a:off x="5724127" y="2366168"/>
              <a:ext cx="3383011" cy="123046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FFC000"/>
                  </a:solidFill>
                  <a:latin typeface="Times New Roman" pitchFamily="18" charset="0"/>
                  <a:cs typeface="Times New Roman" pitchFamily="18" charset="0"/>
                </a:rPr>
                <a:t>Magnetic vector potential of a dipolar field due to electron spin moment </a:t>
              </a:r>
            </a:p>
          </p:txBody>
        </p:sp>
        <p:cxnSp>
          <p:nvCxnSpPr>
            <p:cNvPr id="58" name="Straight Arrow Connector 57"/>
            <p:cNvCxnSpPr/>
            <p:nvPr/>
          </p:nvCxnSpPr>
          <p:spPr>
            <a:xfrm flipH="1">
              <a:off x="5446884" y="3381636"/>
              <a:ext cx="277773" cy="114557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7" name="Group 66"/>
          <p:cNvGrpSpPr>
            <a:grpSpLocks/>
          </p:cNvGrpSpPr>
          <p:nvPr/>
        </p:nvGrpSpPr>
        <p:grpSpPr bwMode="auto">
          <a:xfrm>
            <a:off x="2508045" y="3799982"/>
            <a:ext cx="3990976" cy="1301253"/>
            <a:chOff x="1819288" y="5066568"/>
            <a:chExt cx="5321404" cy="1735553"/>
          </a:xfrm>
        </p:grpSpPr>
        <p:sp>
          <p:nvSpPr>
            <p:cNvPr id="55305" name="Rectangle 54"/>
            <p:cNvSpPr>
              <a:spLocks noChangeArrowheads="1"/>
            </p:cNvSpPr>
            <p:nvPr/>
          </p:nvSpPr>
          <p:spPr bwMode="auto">
            <a:xfrm>
              <a:off x="1819288" y="5570623"/>
              <a:ext cx="4025260" cy="123149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err="1">
                  <a:solidFill>
                    <a:srgbClr val="FFC000"/>
                  </a:solidFill>
                  <a:latin typeface="Times New Roman" pitchFamily="18" charset="0"/>
                  <a:cs typeface="Times New Roman" pitchFamily="18" charset="0"/>
                </a:rPr>
                <a:t>Biot</a:t>
              </a:r>
              <a:r>
                <a:rPr lang="en-US" altLang="en-US" sz="1800" dirty="0">
                  <a:solidFill>
                    <a:srgbClr val="FFC000"/>
                  </a:solidFill>
                  <a:latin typeface="Times New Roman" pitchFamily="18" charset="0"/>
                  <a:cs typeface="Times New Roman" pitchFamily="18" charset="0"/>
                </a:rPr>
                <a:t>-Savart law for a single electron with linear momentum </a:t>
              </a:r>
              <a:r>
                <a:rPr lang="en-US" altLang="en-US" sz="1800" b="1" dirty="0">
                  <a:solidFill>
                    <a:srgbClr val="FFC000"/>
                  </a:solidFill>
                  <a:latin typeface="Times New Roman" pitchFamily="18" charset="0"/>
                  <a:cs typeface="Times New Roman" pitchFamily="18" charset="0"/>
                </a:rPr>
                <a:t>p</a:t>
              </a:r>
              <a:r>
                <a:rPr lang="en-US" altLang="en-US" sz="1800" dirty="0">
                  <a:solidFill>
                    <a:srgbClr val="FFC000"/>
                  </a:solidFill>
                  <a:latin typeface="Times New Roman" pitchFamily="18" charset="0"/>
                  <a:cs typeface="Times New Roman" pitchFamily="18" charset="0"/>
                </a:rPr>
                <a:t> </a:t>
              </a:r>
            </a:p>
          </p:txBody>
        </p:sp>
        <p:cxnSp>
          <p:nvCxnSpPr>
            <p:cNvPr id="61" name="Straight Arrow Connector 60"/>
            <p:cNvCxnSpPr>
              <a:stCxn id="55305" idx="3"/>
            </p:cNvCxnSpPr>
            <p:nvPr/>
          </p:nvCxnSpPr>
          <p:spPr>
            <a:xfrm flipV="1">
              <a:off x="5844548" y="5066568"/>
              <a:ext cx="1296144" cy="111980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156966" y="1435396"/>
            <a:ext cx="775662" cy="300082"/>
          </a:xfrm>
          <a:prstGeom prst="rect">
            <a:avLst/>
          </a:prstGeom>
          <a:noFill/>
        </p:spPr>
        <p:txBody>
          <a:bodyPr wrap="none" rtlCol="0">
            <a:spAutoFit/>
          </a:bodyPr>
          <a:lstStyle/>
          <a:p>
            <a:r>
              <a:rPr lang="en-GB" sz="1350" b="1" dirty="0">
                <a:solidFill>
                  <a:srgbClr val="FF0000"/>
                </a:solidFill>
              </a:rPr>
              <a:t>Electron</a:t>
            </a:r>
          </a:p>
        </p:txBody>
      </p:sp>
      <p:sp>
        <p:nvSpPr>
          <p:cNvPr id="35" name="TextBox 34"/>
          <p:cNvSpPr txBox="1"/>
          <p:nvPr/>
        </p:nvSpPr>
        <p:spPr>
          <a:xfrm>
            <a:off x="4112980" y="2000786"/>
            <a:ext cx="782074" cy="300082"/>
          </a:xfrm>
          <a:prstGeom prst="rect">
            <a:avLst/>
          </a:prstGeom>
          <a:noFill/>
        </p:spPr>
        <p:txBody>
          <a:bodyPr wrap="none" rtlCol="0">
            <a:spAutoFit/>
          </a:bodyPr>
          <a:lstStyle/>
          <a:p>
            <a:r>
              <a:rPr lang="en-GB" sz="1350" b="1" dirty="0">
                <a:solidFill>
                  <a:srgbClr val="FFC000"/>
                </a:solidFill>
              </a:rPr>
              <a:t>Neutron</a:t>
            </a:r>
          </a:p>
        </p:txBody>
      </p:sp>
      <p:graphicFrame>
        <p:nvGraphicFramePr>
          <p:cNvPr id="38" name="Object 4"/>
          <p:cNvGraphicFramePr>
            <a:graphicFrameLocks noChangeAspect="1"/>
          </p:cNvGraphicFramePr>
          <p:nvPr>
            <p:extLst>
              <p:ext uri="{D42A27DB-BD31-4B8C-83A1-F6EECF244321}">
                <p14:modId xmlns:p14="http://schemas.microsoft.com/office/powerpoint/2010/main" val="3605880495"/>
              </p:ext>
            </p:extLst>
          </p:nvPr>
        </p:nvGraphicFramePr>
        <p:xfrm>
          <a:off x="7064860" y="646015"/>
          <a:ext cx="1266825" cy="485775"/>
        </p:xfrm>
        <a:graphic>
          <a:graphicData uri="http://schemas.openxmlformats.org/presentationml/2006/ole">
            <mc:AlternateContent xmlns:mc="http://schemas.openxmlformats.org/markup-compatibility/2006">
              <mc:Choice xmlns:v="urn:schemas-microsoft-com:vml" Requires="v">
                <p:oleObj spid="_x0000_s11381" name="Equation" r:id="rId10" imgW="660240" imgH="253800" progId="Equation.DSMT4">
                  <p:embed/>
                </p:oleObj>
              </mc:Choice>
              <mc:Fallback>
                <p:oleObj name="Equation" r:id="rId10" imgW="660240" imgH="253800" progId="Equation.DSMT4">
                  <p:embed/>
                  <p:pic>
                    <p:nvPicPr>
                      <p:cNvPr id="0" name=""/>
                      <p:cNvPicPr>
                        <a:picLocks noChangeAspect="1" noChangeArrowheads="1"/>
                      </p:cNvPicPr>
                      <p:nvPr/>
                    </p:nvPicPr>
                    <p:blipFill>
                      <a:blip r:embed="rId11"/>
                      <a:srcRect/>
                      <a:stretch>
                        <a:fillRect/>
                      </a:stretch>
                    </p:blipFill>
                    <p:spPr bwMode="auto">
                      <a:xfrm>
                        <a:off x="7064860" y="646015"/>
                        <a:ext cx="1266825" cy="48577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775496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p:cTn id="13" dur="1000" fill="hold"/>
                                        <p:tgtEl>
                                          <p:spTgt spid="67"/>
                                        </p:tgtEl>
                                        <p:attrNameLst>
                                          <p:attrName>ppt_w</p:attrName>
                                        </p:attrNameLst>
                                      </p:cBhvr>
                                      <p:tavLst>
                                        <p:tav tm="0">
                                          <p:val>
                                            <p:fltVal val="0"/>
                                          </p:val>
                                        </p:tav>
                                        <p:tav tm="100000">
                                          <p:val>
                                            <p:strVal val="#ppt_w"/>
                                          </p:val>
                                        </p:tav>
                                      </p:tavLst>
                                    </p:anim>
                                    <p:anim calcmode="lin" valueType="num">
                                      <p:cBhvr>
                                        <p:cTn id="14" dur="1000" fill="hold"/>
                                        <p:tgtEl>
                                          <p:spTgt spid="67"/>
                                        </p:tgtEl>
                                        <p:attrNameLst>
                                          <p:attrName>ppt_h</p:attrName>
                                        </p:attrNameLst>
                                      </p:cBhvr>
                                      <p:tavLst>
                                        <p:tav tm="0">
                                          <p:val>
                                            <p:fltVal val="0"/>
                                          </p:val>
                                        </p:tav>
                                        <p:tav tm="100000">
                                          <p:val>
                                            <p:strVal val="#ppt_h"/>
                                          </p:val>
                                        </p:tav>
                                      </p:tavLst>
                                    </p:anim>
                                    <p:anim calcmode="lin" valueType="num">
                                      <p:cBhvr>
                                        <p:cTn id="15" dur="1000" fill="hold"/>
                                        <p:tgtEl>
                                          <p:spTgt spid="67"/>
                                        </p:tgtEl>
                                        <p:attrNameLst>
                                          <p:attrName>style.rotation</p:attrName>
                                        </p:attrNameLst>
                                      </p:cBhvr>
                                      <p:tavLst>
                                        <p:tav tm="0">
                                          <p:val>
                                            <p:fltVal val="90"/>
                                          </p:val>
                                        </p:tav>
                                        <p:tav tm="100000">
                                          <p:val>
                                            <p:fltVal val="0"/>
                                          </p:val>
                                        </p:tav>
                                      </p:tavLst>
                                    </p:anim>
                                    <p:animEffect transition="in" filter="fade">
                                      <p:cBhvr>
                                        <p:cTn id="16"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8"/>
          </p:nvPr>
        </p:nvSpPr>
        <p:spPr>
          <a:xfrm>
            <a:off x="274988" y="113758"/>
            <a:ext cx="8727371" cy="668927"/>
          </a:xfrm>
        </p:spPr>
        <p:txBody>
          <a:bodyPr>
            <a:normAutofit/>
          </a:bodyPr>
          <a:lstStyle/>
          <a:p>
            <a:r>
              <a:rPr lang="en-US" altLang="en-US" b="1" dirty="0">
                <a:solidFill>
                  <a:schemeClr val="accent3"/>
                </a:solidFill>
                <a:latin typeface="+mj-lt"/>
              </a:rPr>
              <a:t>Neutrons for what?</a:t>
            </a:r>
          </a:p>
        </p:txBody>
      </p:sp>
      <p:pic>
        <p:nvPicPr>
          <p:cNvPr id="7" name="Picture 3" descr="C:\_NFL\EC\Round Table\Round Table May 00\brochure\Image1.jpg"/>
          <p:cNvPicPr>
            <a:picLocks noChangeAspect="1" noChangeArrowheads="1"/>
          </p:cNvPicPr>
          <p:nvPr/>
        </p:nvPicPr>
        <p:blipFill>
          <a:blip r:embed="rId2"/>
          <a:srcRect/>
          <a:stretch>
            <a:fillRect/>
          </a:stretch>
        </p:blipFill>
        <p:spPr bwMode="auto">
          <a:xfrm>
            <a:off x="2091596" y="689869"/>
            <a:ext cx="6808564" cy="4453631"/>
          </a:xfrm>
          <a:prstGeom prst="rect">
            <a:avLst/>
          </a:prstGeom>
          <a:noFill/>
          <a:ln w="9525">
            <a:noFill/>
            <a:miter lim="800000"/>
            <a:headEnd/>
            <a:tailEnd/>
          </a:ln>
        </p:spPr>
      </p:pic>
      <p:sp>
        <p:nvSpPr>
          <p:cNvPr id="8" name="Text Box 4"/>
          <p:cNvSpPr txBox="1">
            <a:spLocks noChangeArrowheads="1"/>
          </p:cNvSpPr>
          <p:nvPr/>
        </p:nvSpPr>
        <p:spPr bwMode="auto">
          <a:xfrm>
            <a:off x="73134" y="1005094"/>
            <a:ext cx="2220316" cy="2431435"/>
          </a:xfrm>
          <a:prstGeom prst="rect">
            <a:avLst/>
          </a:prstGeom>
          <a:noFill/>
          <a:ln w="9525">
            <a:noFill/>
            <a:miter lim="800000"/>
            <a:headEnd/>
            <a:tailEnd/>
          </a:ln>
          <a:effectLst/>
        </p:spPr>
        <p:txBody>
          <a:bodyPr wrap="square">
            <a:spAutoFit/>
          </a:bodyPr>
          <a:lstStyle/>
          <a:p>
            <a:pPr fontAlgn="auto">
              <a:spcBef>
                <a:spcPts val="0"/>
              </a:spcBef>
              <a:spcAft>
                <a:spcPts val="0"/>
              </a:spcAft>
              <a:defRPr/>
            </a:pPr>
            <a:r>
              <a:rPr lang="en-US" b="1" i="1" dirty="0">
                <a:solidFill>
                  <a:srgbClr val="0070C0"/>
                </a:solidFill>
                <a:latin typeface="+mn-lt"/>
              </a:rPr>
              <a:t>Neutrons tell you “where the atoms are and what the atoms do”</a:t>
            </a:r>
            <a:br>
              <a:rPr lang="en-US" b="1" i="1" dirty="0">
                <a:solidFill>
                  <a:srgbClr val="0070C0"/>
                </a:solidFill>
                <a:latin typeface="+mn-lt"/>
              </a:rPr>
            </a:br>
            <a:r>
              <a:rPr lang="en-US" sz="2000" b="1" i="1" dirty="0">
                <a:solidFill>
                  <a:srgbClr val="0070C0"/>
                </a:solidFill>
                <a:latin typeface="+mn-lt"/>
              </a:rPr>
              <a:t>(Nobel Prize citation for </a:t>
            </a:r>
            <a:r>
              <a:rPr lang="en-US" sz="2000" b="1" i="1" dirty="0" err="1">
                <a:solidFill>
                  <a:srgbClr val="0070C0"/>
                </a:solidFill>
                <a:latin typeface="+mn-lt"/>
              </a:rPr>
              <a:t>Brockhouse</a:t>
            </a:r>
            <a:r>
              <a:rPr lang="en-US" sz="2000" b="1" i="1" dirty="0">
                <a:solidFill>
                  <a:srgbClr val="0070C0"/>
                </a:solidFill>
                <a:latin typeface="+mn-lt"/>
              </a:rPr>
              <a:t> and Shull 1994)</a:t>
            </a:r>
          </a:p>
        </p:txBody>
      </p:sp>
    </p:spTree>
    <p:extLst>
      <p:ext uri="{BB962C8B-B14F-4D97-AF65-F5344CB8AC3E}">
        <p14:creationId xmlns:p14="http://schemas.microsoft.com/office/powerpoint/2010/main" val="30171316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0">
              <a:schemeClr val="accent1">
                <a:lumMod val="75000"/>
              </a:schemeClr>
            </a:gs>
            <a:gs pos="10000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56322" name="TextBox 3"/>
          <p:cNvSpPr txBox="1">
            <a:spLocks noChangeArrowheads="1"/>
          </p:cNvSpPr>
          <p:nvPr/>
        </p:nvSpPr>
        <p:spPr bwMode="auto">
          <a:xfrm>
            <a:off x="355600" y="85726"/>
            <a:ext cx="8115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3600" b="1" dirty="0">
                <a:solidFill>
                  <a:srgbClr val="FFFF00"/>
                </a:solidFill>
                <a:latin typeface="Times New Roman" pitchFamily="18" charset="0"/>
                <a:cs typeface="Times New Roman" pitchFamily="18" charset="0"/>
              </a:rPr>
              <a:t>Magnetic scattering: magnetic fields</a:t>
            </a:r>
          </a:p>
        </p:txBody>
      </p:sp>
      <p:sp>
        <p:nvSpPr>
          <p:cNvPr id="56323" name="TextBox 13"/>
          <p:cNvSpPr txBox="1">
            <a:spLocks noChangeArrowheads="1"/>
          </p:cNvSpPr>
          <p:nvPr/>
        </p:nvSpPr>
        <p:spPr bwMode="auto">
          <a:xfrm>
            <a:off x="127000" y="73580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latin typeface="Times New Roman" pitchFamily="18" charset="0"/>
                <a:cs typeface="Times New Roman" pitchFamily="18" charset="0"/>
              </a:rPr>
              <a:t>Evaluating the spatial part of the transition matrix element for electron </a:t>
            </a:r>
            <a:r>
              <a:rPr lang="en-US" altLang="en-US" sz="2400" i="1" dirty="0">
                <a:latin typeface="Times New Roman" pitchFamily="18" charset="0"/>
                <a:cs typeface="Times New Roman" pitchFamily="18" charset="0"/>
              </a:rPr>
              <a:t>j</a:t>
            </a:r>
            <a:r>
              <a:rPr lang="en-US" altLang="en-US" sz="2400" dirty="0">
                <a:latin typeface="Times New Roman" pitchFamily="18" charset="0"/>
                <a:cs typeface="Times New Roman" pitchFamily="18" charset="0"/>
              </a:rPr>
              <a:t>:</a:t>
            </a:r>
          </a:p>
        </p:txBody>
      </p:sp>
      <p:graphicFrame>
        <p:nvGraphicFramePr>
          <p:cNvPr id="56324" name="Object 4"/>
          <p:cNvGraphicFramePr>
            <a:graphicFrameLocks noChangeAspect="1"/>
          </p:cNvGraphicFramePr>
          <p:nvPr>
            <p:extLst>
              <p:ext uri="{D42A27DB-BD31-4B8C-83A1-F6EECF244321}">
                <p14:modId xmlns:p14="http://schemas.microsoft.com/office/powerpoint/2010/main" val="1258532766"/>
              </p:ext>
            </p:extLst>
          </p:nvPr>
        </p:nvGraphicFramePr>
        <p:xfrm>
          <a:off x="619125" y="1254125"/>
          <a:ext cx="7218363" cy="873125"/>
        </p:xfrm>
        <a:graphic>
          <a:graphicData uri="http://schemas.openxmlformats.org/presentationml/2006/ole">
            <mc:AlternateContent xmlns:mc="http://schemas.openxmlformats.org/markup-compatibility/2006">
              <mc:Choice xmlns:v="urn:schemas-microsoft-com:vml" Requires="v">
                <p:oleObj spid="_x0000_s12377" name="Equation" r:id="rId4" imgW="3784320" imgH="457200" progId="Equation.DSMT4">
                  <p:embed/>
                </p:oleObj>
              </mc:Choice>
              <mc:Fallback>
                <p:oleObj name="Equation" r:id="rId4" imgW="3784320" imgH="457200" progId="Equation.DSMT4">
                  <p:embed/>
                  <p:pic>
                    <p:nvPicPr>
                      <p:cNvPr id="0" name=""/>
                      <p:cNvPicPr>
                        <a:picLocks noChangeAspect="1" noChangeArrowheads="1"/>
                      </p:cNvPicPr>
                      <p:nvPr/>
                    </p:nvPicPr>
                    <p:blipFill>
                      <a:blip r:embed="rId5"/>
                      <a:srcRect/>
                      <a:stretch>
                        <a:fillRect/>
                      </a:stretch>
                    </p:blipFill>
                    <p:spPr bwMode="auto">
                      <a:xfrm>
                        <a:off x="619125" y="1254125"/>
                        <a:ext cx="7218363" cy="873125"/>
                      </a:xfrm>
                      <a:prstGeom prst="rect">
                        <a:avLst/>
                      </a:prstGeom>
                      <a:noFill/>
                      <a:ln>
                        <a:noFill/>
                      </a:ln>
                      <a:effectLst/>
                      <a:extLst/>
                    </p:spPr>
                  </p:pic>
                </p:oleObj>
              </mc:Fallback>
            </mc:AlternateContent>
          </a:graphicData>
        </a:graphic>
      </p:graphicFrame>
      <p:grpSp>
        <p:nvGrpSpPr>
          <p:cNvPr id="56325" name="Group 16"/>
          <p:cNvGrpSpPr>
            <a:grpSpLocks/>
          </p:cNvGrpSpPr>
          <p:nvPr/>
        </p:nvGrpSpPr>
        <p:grpSpPr bwMode="auto">
          <a:xfrm>
            <a:off x="1547813" y="2170111"/>
            <a:ext cx="6552010" cy="520700"/>
            <a:chOff x="1625634" y="5982093"/>
            <a:chExt cx="8348448" cy="565377"/>
          </a:xfrm>
        </p:grpSpPr>
        <p:graphicFrame>
          <p:nvGraphicFramePr>
            <p:cNvPr id="56330" name="Object 10"/>
            <p:cNvGraphicFramePr>
              <a:graphicFrameLocks noChangeAspect="1"/>
            </p:cNvGraphicFramePr>
            <p:nvPr>
              <p:extLst>
                <p:ext uri="{D42A27DB-BD31-4B8C-83A1-F6EECF244321}">
                  <p14:modId xmlns:p14="http://schemas.microsoft.com/office/powerpoint/2010/main" val="2015259316"/>
                </p:ext>
              </p:extLst>
            </p:nvPr>
          </p:nvGraphicFramePr>
          <p:xfrm>
            <a:off x="2756358" y="5982093"/>
            <a:ext cx="2641728" cy="565377"/>
          </p:xfrm>
          <a:graphic>
            <a:graphicData uri="http://schemas.openxmlformats.org/presentationml/2006/ole">
              <mc:AlternateContent xmlns:mc="http://schemas.openxmlformats.org/markup-compatibility/2006">
                <mc:Choice xmlns:v="urn:schemas-microsoft-com:vml" Requires="v">
                  <p:oleObj spid="_x0000_s12378" name="Equation" r:id="rId6" imgW="952200" imgH="203040" progId="Equation.DSMT4">
                    <p:embed/>
                  </p:oleObj>
                </mc:Choice>
                <mc:Fallback>
                  <p:oleObj name="Equation" r:id="rId6" imgW="952200" imgH="203040" progId="Equation.DSMT4">
                    <p:embed/>
                    <p:pic>
                      <p:nvPicPr>
                        <p:cNvPr id="0" name=""/>
                        <p:cNvPicPr>
                          <a:picLocks noChangeAspect="1" noChangeArrowheads="1"/>
                        </p:cNvPicPr>
                        <p:nvPr/>
                      </p:nvPicPr>
                      <p:blipFill>
                        <a:blip r:embed="rId7"/>
                        <a:srcRect/>
                        <a:stretch>
                          <a:fillRect/>
                        </a:stretch>
                      </p:blipFill>
                      <p:spPr bwMode="auto">
                        <a:xfrm>
                          <a:off x="2756358" y="5982093"/>
                          <a:ext cx="2641728" cy="565377"/>
                        </a:xfrm>
                        <a:prstGeom prst="rect">
                          <a:avLst/>
                        </a:prstGeom>
                        <a:noFill/>
                        <a:ln>
                          <a:noFill/>
                        </a:ln>
                        <a:effectLst/>
                        <a:extLst/>
                      </p:spPr>
                    </p:pic>
                  </p:oleObj>
                </mc:Fallback>
              </mc:AlternateContent>
            </a:graphicData>
          </a:graphic>
        </p:graphicFrame>
        <p:sp>
          <p:nvSpPr>
            <p:cNvPr id="56331" name="TextBox 15"/>
            <p:cNvSpPr txBox="1">
              <a:spLocks noChangeArrowheads="1"/>
            </p:cNvSpPr>
            <p:nvPr/>
          </p:nvSpPr>
          <p:spPr bwMode="auto">
            <a:xfrm>
              <a:off x="1625634" y="5989397"/>
              <a:ext cx="8348448" cy="50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latin typeface="Times New Roman" pitchFamily="18" charset="0"/>
                  <a:cs typeface="Times New Roman" pitchFamily="18" charset="0"/>
                </a:rPr>
                <a:t>Where </a:t>
              </a:r>
              <a:r>
                <a:rPr lang="en-US" altLang="en-US" sz="2400" dirty="0">
                  <a:solidFill>
                    <a:srgbClr val="FFC000"/>
                  </a:solidFill>
                  <a:latin typeface="Times New Roman" pitchFamily="18" charset="0"/>
                  <a:cs typeface="Times New Roman" pitchFamily="18" charset="0"/>
                </a:rPr>
                <a:t>                          </a:t>
              </a:r>
              <a:r>
                <a:rPr lang="en-US" altLang="en-US" sz="2400" dirty="0">
                  <a:latin typeface="Times New Roman" pitchFamily="18" charset="0"/>
                  <a:cs typeface="Times New Roman" pitchFamily="18" charset="0"/>
                </a:rPr>
                <a:t>is the momentum transfer</a:t>
              </a:r>
            </a:p>
          </p:txBody>
        </p:sp>
      </p:grpSp>
      <p:sp>
        <p:nvSpPr>
          <p:cNvPr id="56327" name="TextBox 18"/>
          <p:cNvSpPr txBox="1">
            <a:spLocks noChangeArrowheads="1"/>
          </p:cNvSpPr>
          <p:nvPr/>
        </p:nvSpPr>
        <p:spPr bwMode="auto">
          <a:xfrm>
            <a:off x="1547813" y="2625329"/>
            <a:ext cx="5994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latin typeface="Times New Roman" pitchFamily="18" charset="0"/>
                <a:cs typeface="Times New Roman" pitchFamily="18" charset="0"/>
              </a:rPr>
              <a:t>Summing for all unpaired electrons we obtain:</a:t>
            </a:r>
          </a:p>
        </p:txBody>
      </p:sp>
      <p:graphicFrame>
        <p:nvGraphicFramePr>
          <p:cNvPr id="56328" name="Object 19"/>
          <p:cNvGraphicFramePr>
            <a:graphicFrameLocks noChangeAspect="1"/>
          </p:cNvGraphicFramePr>
          <p:nvPr>
            <p:extLst>
              <p:ext uri="{D42A27DB-BD31-4B8C-83A1-F6EECF244321}">
                <p14:modId xmlns:p14="http://schemas.microsoft.com/office/powerpoint/2010/main" val="3918734130"/>
              </p:ext>
            </p:extLst>
          </p:nvPr>
        </p:nvGraphicFramePr>
        <p:xfrm>
          <a:off x="1266825" y="3078163"/>
          <a:ext cx="6457950" cy="692150"/>
        </p:xfrm>
        <a:graphic>
          <a:graphicData uri="http://schemas.openxmlformats.org/presentationml/2006/ole">
            <mc:AlternateContent xmlns:mc="http://schemas.openxmlformats.org/markup-compatibility/2006">
              <mc:Choice xmlns:v="urn:schemas-microsoft-com:vml" Requires="v">
                <p:oleObj spid="_x0000_s12379" name="Equation" r:id="rId8" imgW="3848040" imgH="368280" progId="Equation.DSMT4">
                  <p:embed/>
                </p:oleObj>
              </mc:Choice>
              <mc:Fallback>
                <p:oleObj name="Equation" r:id="rId8" imgW="3848040" imgH="368280" progId="Equation.DSMT4">
                  <p:embed/>
                  <p:pic>
                    <p:nvPicPr>
                      <p:cNvPr id="0" name=""/>
                      <p:cNvPicPr>
                        <a:picLocks noChangeAspect="1" noChangeArrowheads="1"/>
                      </p:cNvPicPr>
                      <p:nvPr/>
                    </p:nvPicPr>
                    <p:blipFill>
                      <a:blip r:embed="rId9"/>
                      <a:srcRect/>
                      <a:stretch>
                        <a:fillRect/>
                      </a:stretch>
                    </p:blipFill>
                    <p:spPr bwMode="auto">
                      <a:xfrm>
                        <a:off x="1266825" y="3078163"/>
                        <a:ext cx="6457950" cy="692150"/>
                      </a:xfrm>
                      <a:prstGeom prst="rect">
                        <a:avLst/>
                      </a:prstGeom>
                      <a:noFill/>
                      <a:ln>
                        <a:noFill/>
                      </a:ln>
                      <a:extLst/>
                    </p:spPr>
                  </p:pic>
                </p:oleObj>
              </mc:Fallback>
            </mc:AlternateContent>
          </a:graphicData>
        </a:graphic>
      </p:graphicFrame>
      <p:sp>
        <p:nvSpPr>
          <p:cNvPr id="56329" name="Rectangle 1"/>
          <p:cNvSpPr>
            <a:spLocks noChangeArrowheads="1"/>
          </p:cNvSpPr>
          <p:nvPr/>
        </p:nvSpPr>
        <p:spPr bwMode="auto">
          <a:xfrm>
            <a:off x="721718" y="3644700"/>
            <a:ext cx="8204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2400" b="1" dirty="0">
                <a:solidFill>
                  <a:srgbClr val="FFFF00"/>
                </a:solidFill>
                <a:latin typeface="Times New Roman" pitchFamily="18" charset="0"/>
                <a:cs typeface="Times New Roman" pitchFamily="18" charset="0"/>
              </a:rPr>
              <a:t>M</a:t>
            </a:r>
            <a:r>
              <a:rPr lang="en-GB" altLang="en-US" sz="2400" baseline="-25000" dirty="0">
                <a:solidFill>
                  <a:srgbClr val="FFFF00"/>
                </a:solidFill>
                <a:latin typeface="Times New Roman" pitchFamily="18" charset="0"/>
                <a:cs typeface="Times New Roman" pitchFamily="18" charset="0"/>
                <a:sym typeface="Symbol" pitchFamily="18" charset="2"/>
              </a:rPr>
              <a:t></a:t>
            </a:r>
            <a:r>
              <a:rPr lang="en-GB" altLang="en-US" sz="2400" dirty="0">
                <a:solidFill>
                  <a:srgbClr val="FFFF00"/>
                </a:solidFill>
                <a:latin typeface="Times New Roman" pitchFamily="18" charset="0"/>
                <a:cs typeface="Times New Roman" pitchFamily="18" charset="0"/>
              </a:rPr>
              <a:t>(</a:t>
            </a:r>
            <a:r>
              <a:rPr lang="en-GB" altLang="en-US" sz="2400" b="1" dirty="0">
                <a:solidFill>
                  <a:srgbClr val="FFFF00"/>
                </a:solidFill>
                <a:latin typeface="Times New Roman" pitchFamily="18" charset="0"/>
                <a:cs typeface="Times New Roman" pitchFamily="18" charset="0"/>
              </a:rPr>
              <a:t>Q</a:t>
            </a:r>
            <a:r>
              <a:rPr lang="en-GB" altLang="en-US" sz="2400" dirty="0">
                <a:solidFill>
                  <a:srgbClr val="FFFF00"/>
                </a:solidFill>
                <a:latin typeface="Times New Roman" pitchFamily="18" charset="0"/>
                <a:cs typeface="Times New Roman" pitchFamily="18" charset="0"/>
              </a:rPr>
              <a:t>)</a:t>
            </a:r>
            <a:r>
              <a:rPr lang="en-GB" altLang="en-US" sz="2400" dirty="0">
                <a:solidFill>
                  <a:schemeClr val="bg1"/>
                </a:solidFill>
                <a:latin typeface="Times New Roman" pitchFamily="18" charset="0"/>
                <a:cs typeface="Times New Roman" pitchFamily="18" charset="0"/>
              </a:rPr>
              <a:t> </a:t>
            </a:r>
            <a:r>
              <a:rPr lang="en-GB" altLang="en-US" sz="2400" dirty="0">
                <a:latin typeface="Times New Roman" pitchFamily="18" charset="0"/>
                <a:cs typeface="Times New Roman" pitchFamily="18" charset="0"/>
              </a:rPr>
              <a:t>is the perpendicular component of the Fourier transform of the magnetisation in the scattering object to the scattering vector. It includes the orbital and spin contributions.</a:t>
            </a:r>
          </a:p>
        </p:txBody>
      </p:sp>
    </p:spTree>
    <p:extLst>
      <p:ext uri="{BB962C8B-B14F-4D97-AF65-F5344CB8AC3E}">
        <p14:creationId xmlns:p14="http://schemas.microsoft.com/office/powerpoint/2010/main" val="2143935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0">
              <a:schemeClr val="accent1">
                <a:lumMod val="75000"/>
              </a:schemeClr>
            </a:gs>
            <a:gs pos="10000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58370" name="TextBox 3"/>
          <p:cNvSpPr txBox="1">
            <a:spLocks noChangeArrowheads="1"/>
          </p:cNvSpPr>
          <p:nvPr/>
        </p:nvSpPr>
        <p:spPr bwMode="auto">
          <a:xfrm>
            <a:off x="76201" y="100838"/>
            <a:ext cx="90296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3600" b="1" dirty="0">
                <a:solidFill>
                  <a:srgbClr val="FFFF00"/>
                </a:solidFill>
                <a:latin typeface="Times New Roman" pitchFamily="18" charset="0"/>
                <a:cs typeface="Times New Roman" pitchFamily="18" charset="0"/>
              </a:rPr>
              <a:t>Scattering by a collection of magnetic atoms</a:t>
            </a:r>
          </a:p>
        </p:txBody>
      </p:sp>
      <p:sp>
        <p:nvSpPr>
          <p:cNvPr id="58372" name="TextBox 1"/>
          <p:cNvSpPr txBox="1">
            <a:spLocks noChangeArrowheads="1"/>
          </p:cNvSpPr>
          <p:nvPr/>
        </p:nvSpPr>
        <p:spPr bwMode="auto">
          <a:xfrm>
            <a:off x="203201" y="623255"/>
            <a:ext cx="89407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latin typeface="Times New Roman" pitchFamily="18" charset="0"/>
                <a:cs typeface="Times New Roman" pitchFamily="18" charset="0"/>
              </a:rPr>
              <a:t>We will consider in the following only elastic scattering.</a:t>
            </a:r>
          </a:p>
          <a:p>
            <a:pPr eaLnBrk="1" hangingPunct="1">
              <a:spcBef>
                <a:spcPct val="0"/>
              </a:spcBef>
              <a:buFontTx/>
              <a:buNone/>
            </a:pPr>
            <a:r>
              <a:rPr lang="en-US" altLang="en-US" sz="2400" dirty="0">
                <a:latin typeface="Times New Roman" pitchFamily="18" charset="0"/>
                <a:cs typeface="Times New Roman" pitchFamily="18" charset="0"/>
              </a:rPr>
              <a:t>We suppose the magnetic matter made of atoms with unpaired electrons that remain close to the nuclei. </a:t>
            </a:r>
          </a:p>
        </p:txBody>
      </p:sp>
      <p:graphicFrame>
        <p:nvGraphicFramePr>
          <p:cNvPr id="58373" name="Object 6"/>
          <p:cNvGraphicFramePr>
            <a:graphicFrameLocks noChangeAspect="1"/>
          </p:cNvGraphicFramePr>
          <p:nvPr>
            <p:extLst>
              <p:ext uri="{D42A27DB-BD31-4B8C-83A1-F6EECF244321}">
                <p14:modId xmlns:p14="http://schemas.microsoft.com/office/powerpoint/2010/main" val="347724316"/>
              </p:ext>
            </p:extLst>
          </p:nvPr>
        </p:nvGraphicFramePr>
        <p:xfrm>
          <a:off x="4654550" y="1763713"/>
          <a:ext cx="1417638" cy="406400"/>
        </p:xfrm>
        <a:graphic>
          <a:graphicData uri="http://schemas.openxmlformats.org/presentationml/2006/ole">
            <mc:AlternateContent xmlns:mc="http://schemas.openxmlformats.org/markup-compatibility/2006">
              <mc:Choice xmlns:v="urn:schemas-microsoft-com:vml" Requires="v">
                <p:oleObj spid="_x0000_s13430" name="Equation" r:id="rId4" imgW="838080" imgH="241200" progId="Equation.DSMT4">
                  <p:embed/>
                </p:oleObj>
              </mc:Choice>
              <mc:Fallback>
                <p:oleObj name="Equation" r:id="rId4" imgW="838080" imgH="241200" progId="Equation.DSMT4">
                  <p:embed/>
                  <p:pic>
                    <p:nvPicPr>
                      <p:cNvPr id="0" name=""/>
                      <p:cNvPicPr>
                        <a:picLocks noChangeAspect="1" noChangeArrowheads="1"/>
                      </p:cNvPicPr>
                      <p:nvPr/>
                    </p:nvPicPr>
                    <p:blipFill>
                      <a:blip r:embed="rId5"/>
                      <a:srcRect/>
                      <a:stretch>
                        <a:fillRect/>
                      </a:stretch>
                    </p:blipFill>
                    <p:spPr bwMode="auto">
                      <a:xfrm>
                        <a:off x="4654550" y="1763713"/>
                        <a:ext cx="1417638" cy="406400"/>
                      </a:xfrm>
                      <a:prstGeom prst="rect">
                        <a:avLst/>
                      </a:prstGeom>
                      <a:noFill/>
                      <a:ln>
                        <a:noFill/>
                      </a:ln>
                      <a:effectLst/>
                      <a:extLst/>
                    </p:spPr>
                  </p:pic>
                </p:oleObj>
              </mc:Fallback>
            </mc:AlternateContent>
          </a:graphicData>
        </a:graphic>
      </p:graphicFrame>
      <p:graphicFrame>
        <p:nvGraphicFramePr>
          <p:cNvPr id="58374" name="Object 8"/>
          <p:cNvGraphicFramePr>
            <a:graphicFrameLocks noChangeAspect="1"/>
          </p:cNvGraphicFramePr>
          <p:nvPr>
            <p:extLst>
              <p:ext uri="{D42A27DB-BD31-4B8C-83A1-F6EECF244321}">
                <p14:modId xmlns:p14="http://schemas.microsoft.com/office/powerpoint/2010/main" val="4096716645"/>
              </p:ext>
            </p:extLst>
          </p:nvPr>
        </p:nvGraphicFramePr>
        <p:xfrm>
          <a:off x="437754" y="2888255"/>
          <a:ext cx="5551884" cy="582216"/>
        </p:xfrm>
        <a:graphic>
          <a:graphicData uri="http://schemas.openxmlformats.org/presentationml/2006/ole">
            <mc:AlternateContent xmlns:mc="http://schemas.openxmlformats.org/markup-compatibility/2006">
              <mc:Choice xmlns:v="urn:schemas-microsoft-com:vml" Requires="v">
                <p:oleObj spid="_x0000_s13431" name="Equation" r:id="rId6" imgW="3632040" imgH="380880" progId="Equation.DSMT4">
                  <p:embed/>
                </p:oleObj>
              </mc:Choice>
              <mc:Fallback>
                <p:oleObj name="Equation" r:id="rId6" imgW="3632040" imgH="380880" progId="Equation.DSMT4">
                  <p:embed/>
                  <p:pic>
                    <p:nvPicPr>
                      <p:cNvPr id="0" name=""/>
                      <p:cNvPicPr>
                        <a:picLocks noChangeAspect="1" noChangeArrowheads="1"/>
                      </p:cNvPicPr>
                      <p:nvPr/>
                    </p:nvPicPr>
                    <p:blipFill>
                      <a:blip r:embed="rId7"/>
                      <a:srcRect/>
                      <a:stretch>
                        <a:fillRect/>
                      </a:stretch>
                    </p:blipFill>
                    <p:spPr bwMode="auto">
                      <a:xfrm>
                        <a:off x="437754" y="2888255"/>
                        <a:ext cx="5551884" cy="582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375" name="Object 10"/>
          <p:cNvGraphicFramePr>
            <a:graphicFrameLocks noChangeAspect="1"/>
          </p:cNvGraphicFramePr>
          <p:nvPr>
            <p:extLst>
              <p:ext uri="{D42A27DB-BD31-4B8C-83A1-F6EECF244321}">
                <p14:modId xmlns:p14="http://schemas.microsoft.com/office/powerpoint/2010/main" val="3457464224"/>
              </p:ext>
            </p:extLst>
          </p:nvPr>
        </p:nvGraphicFramePr>
        <p:xfrm>
          <a:off x="438150" y="3417888"/>
          <a:ext cx="4540250" cy="1009650"/>
        </p:xfrm>
        <a:graphic>
          <a:graphicData uri="http://schemas.openxmlformats.org/presentationml/2006/ole">
            <mc:AlternateContent xmlns:mc="http://schemas.openxmlformats.org/markup-compatibility/2006">
              <mc:Choice xmlns:v="urn:schemas-microsoft-com:vml" Requires="v">
                <p:oleObj spid="_x0000_s13432" name="Equation" r:id="rId8" imgW="2971800" imgH="660240" progId="Equation.DSMT4">
                  <p:embed/>
                </p:oleObj>
              </mc:Choice>
              <mc:Fallback>
                <p:oleObj name="Equation" r:id="rId8" imgW="2971800" imgH="660240" progId="Equation.DSMT4">
                  <p:embed/>
                  <p:pic>
                    <p:nvPicPr>
                      <p:cNvPr id="0" name=""/>
                      <p:cNvPicPr>
                        <a:picLocks noChangeAspect="1" noChangeArrowheads="1"/>
                      </p:cNvPicPr>
                      <p:nvPr/>
                    </p:nvPicPr>
                    <p:blipFill>
                      <a:blip r:embed="rId9"/>
                      <a:srcRect/>
                      <a:stretch>
                        <a:fillRect/>
                      </a:stretch>
                    </p:blipFill>
                    <p:spPr bwMode="auto">
                      <a:xfrm>
                        <a:off x="438150" y="3417888"/>
                        <a:ext cx="4540250"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376" name="Object 11"/>
          <p:cNvGraphicFramePr>
            <a:graphicFrameLocks noChangeAspect="1"/>
          </p:cNvGraphicFramePr>
          <p:nvPr>
            <p:extLst>
              <p:ext uri="{D42A27DB-BD31-4B8C-83A1-F6EECF244321}">
                <p14:modId xmlns:p14="http://schemas.microsoft.com/office/powerpoint/2010/main" val="3978881766"/>
              </p:ext>
            </p:extLst>
          </p:nvPr>
        </p:nvGraphicFramePr>
        <p:xfrm>
          <a:off x="5199063" y="3689350"/>
          <a:ext cx="3671887" cy="665163"/>
        </p:xfrm>
        <a:graphic>
          <a:graphicData uri="http://schemas.openxmlformats.org/presentationml/2006/ole">
            <mc:AlternateContent xmlns:mc="http://schemas.openxmlformats.org/markup-compatibility/2006">
              <mc:Choice xmlns:v="urn:schemas-microsoft-com:vml" Requires="v">
                <p:oleObj spid="_x0000_s13433" name="Equation" r:id="rId10" imgW="2031840" imgH="368280" progId="Equation.DSMT4">
                  <p:embed/>
                </p:oleObj>
              </mc:Choice>
              <mc:Fallback>
                <p:oleObj name="Equation" r:id="rId10" imgW="2031840" imgH="368280" progId="Equation.DSMT4">
                  <p:embed/>
                  <p:pic>
                    <p:nvPicPr>
                      <p:cNvPr id="0" name=""/>
                      <p:cNvPicPr>
                        <a:picLocks noChangeAspect="1" noChangeArrowheads="1"/>
                      </p:cNvPicPr>
                      <p:nvPr/>
                    </p:nvPicPr>
                    <p:blipFill>
                      <a:blip r:embed="rId11"/>
                      <a:srcRect/>
                      <a:stretch>
                        <a:fillRect/>
                      </a:stretch>
                    </p:blipFill>
                    <p:spPr bwMode="auto">
                      <a:xfrm>
                        <a:off x="5199063" y="3689350"/>
                        <a:ext cx="3671887" cy="665163"/>
                      </a:xfrm>
                      <a:prstGeom prst="rect">
                        <a:avLst/>
                      </a:prstGeom>
                      <a:noFill/>
                      <a:ln>
                        <a:noFill/>
                      </a:ln>
                      <a:effectLst/>
                      <a:extLst/>
                    </p:spPr>
                  </p:pic>
                </p:oleObj>
              </mc:Fallback>
            </mc:AlternateContent>
          </a:graphicData>
        </a:graphic>
      </p:graphicFrame>
      <p:sp>
        <p:nvSpPr>
          <p:cNvPr id="58377" name="Rectangle 12"/>
          <p:cNvSpPr>
            <a:spLocks noChangeArrowheads="1"/>
          </p:cNvSpPr>
          <p:nvPr/>
        </p:nvSpPr>
        <p:spPr bwMode="auto">
          <a:xfrm>
            <a:off x="685554" y="1708696"/>
            <a:ext cx="37525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latin typeface="Times New Roman" pitchFamily="18" charset="0"/>
                <a:cs typeface="Times New Roman" pitchFamily="18" charset="0"/>
              </a:rPr>
              <a:t>Vector position of electron </a:t>
            </a:r>
            <a:r>
              <a:rPr lang="en-US" altLang="en-US" sz="2400" i="1" dirty="0">
                <a:latin typeface="Times New Roman" pitchFamily="18" charset="0"/>
                <a:cs typeface="Times New Roman" pitchFamily="18" charset="0"/>
              </a:rPr>
              <a:t>e</a:t>
            </a:r>
            <a:r>
              <a:rPr lang="en-US" altLang="en-US" sz="2400" dirty="0">
                <a:latin typeface="Times New Roman" pitchFamily="18" charset="0"/>
                <a:cs typeface="Times New Roman" pitchFamily="18" charset="0"/>
              </a:rPr>
              <a:t>:</a:t>
            </a:r>
            <a:endParaRPr lang="en-US" altLang="en-US" sz="2400" dirty="0"/>
          </a:p>
        </p:txBody>
      </p:sp>
      <p:sp>
        <p:nvSpPr>
          <p:cNvPr id="58378" name="Rectangle 15"/>
          <p:cNvSpPr>
            <a:spLocks noChangeArrowheads="1"/>
          </p:cNvSpPr>
          <p:nvPr/>
        </p:nvSpPr>
        <p:spPr bwMode="auto">
          <a:xfrm>
            <a:off x="114302" y="2085975"/>
            <a:ext cx="85724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latin typeface="Times New Roman" pitchFamily="18" charset="0"/>
                <a:cs typeface="Times New Roman" pitchFamily="18" charset="0"/>
              </a:rPr>
              <a:t>The Fourier transform of the magnetization can be written in discrete form as</a:t>
            </a:r>
            <a:endParaRPr lang="en-US" altLang="en-US" sz="2400" i="1" dirty="0"/>
          </a:p>
        </p:txBody>
      </p:sp>
    </p:spTree>
    <p:extLst>
      <p:ext uri="{BB962C8B-B14F-4D97-AF65-F5344CB8AC3E}">
        <p14:creationId xmlns:p14="http://schemas.microsoft.com/office/powerpoint/2010/main" val="1445168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0">
              <a:schemeClr val="accent1">
                <a:lumMod val="75000"/>
              </a:schemeClr>
            </a:gs>
            <a:gs pos="10000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graphicFrame>
        <p:nvGraphicFramePr>
          <p:cNvPr id="59396" name="Object 10"/>
          <p:cNvGraphicFramePr>
            <a:graphicFrameLocks noChangeAspect="1"/>
          </p:cNvGraphicFramePr>
          <p:nvPr>
            <p:extLst>
              <p:ext uri="{D42A27DB-BD31-4B8C-83A1-F6EECF244321}">
                <p14:modId xmlns:p14="http://schemas.microsoft.com/office/powerpoint/2010/main" val="1858384530"/>
              </p:ext>
            </p:extLst>
          </p:nvPr>
        </p:nvGraphicFramePr>
        <p:xfrm>
          <a:off x="1473200" y="627460"/>
          <a:ext cx="5829300" cy="1032272"/>
        </p:xfrm>
        <a:graphic>
          <a:graphicData uri="http://schemas.openxmlformats.org/presentationml/2006/ole">
            <mc:AlternateContent xmlns:mc="http://schemas.openxmlformats.org/markup-compatibility/2006">
              <mc:Choice xmlns:v="urn:schemas-microsoft-com:vml" Requires="v">
                <p:oleObj spid="_x0000_s14425" name="Equation" r:id="rId4" imgW="2971800" imgH="672840" progId="Equation.DSMT4">
                  <p:embed/>
                </p:oleObj>
              </mc:Choice>
              <mc:Fallback>
                <p:oleObj name="Equation" r:id="rId4" imgW="2971800" imgH="672840" progId="Equation.DSMT4">
                  <p:embed/>
                  <p:pic>
                    <p:nvPicPr>
                      <p:cNvPr id="0" name=""/>
                      <p:cNvPicPr>
                        <a:picLocks noChangeAspect="1" noChangeArrowheads="1"/>
                      </p:cNvPicPr>
                      <p:nvPr/>
                    </p:nvPicPr>
                    <p:blipFill>
                      <a:blip r:embed="rId5"/>
                      <a:srcRect/>
                      <a:stretch>
                        <a:fillRect/>
                      </a:stretch>
                    </p:blipFill>
                    <p:spPr bwMode="auto">
                      <a:xfrm>
                        <a:off x="1473200" y="627460"/>
                        <a:ext cx="5829300" cy="1032272"/>
                      </a:xfrm>
                      <a:prstGeom prst="rect">
                        <a:avLst/>
                      </a:prstGeom>
                      <a:noFill/>
                      <a:ln>
                        <a:noFill/>
                      </a:ln>
                      <a:effectLst/>
                      <a:extLst/>
                    </p:spPr>
                  </p:pic>
                </p:oleObj>
              </mc:Fallback>
            </mc:AlternateContent>
          </a:graphicData>
        </a:graphic>
      </p:graphicFrame>
      <p:grpSp>
        <p:nvGrpSpPr>
          <p:cNvPr id="3" name="Group 2"/>
          <p:cNvGrpSpPr>
            <a:grpSpLocks/>
          </p:cNvGrpSpPr>
          <p:nvPr/>
        </p:nvGrpSpPr>
        <p:grpSpPr bwMode="auto">
          <a:xfrm>
            <a:off x="391216" y="1188289"/>
            <a:ext cx="4940699" cy="3253666"/>
            <a:chOff x="467544" y="1689909"/>
            <a:chExt cx="6750946" cy="4830742"/>
          </a:xfrm>
        </p:grpSpPr>
        <p:pic>
          <p:nvPicPr>
            <p:cNvPr id="59402"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2348880"/>
              <a:ext cx="5518851" cy="417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946795" y="1689909"/>
              <a:ext cx="3271695" cy="64764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grpSp>
      <p:grpSp>
        <p:nvGrpSpPr>
          <p:cNvPr id="8" name="Group 7"/>
          <p:cNvGrpSpPr>
            <a:grpSpLocks/>
          </p:cNvGrpSpPr>
          <p:nvPr/>
        </p:nvGrpSpPr>
        <p:grpSpPr bwMode="auto">
          <a:xfrm>
            <a:off x="936491" y="1659732"/>
            <a:ext cx="7940809" cy="3403555"/>
            <a:chOff x="830833" y="2213721"/>
            <a:chExt cx="8066953" cy="4141999"/>
          </a:xfrm>
        </p:grpSpPr>
        <p:sp>
          <p:nvSpPr>
            <p:cNvPr id="59399" name="TextBox 3"/>
            <p:cNvSpPr txBox="1">
              <a:spLocks noChangeArrowheads="1"/>
            </p:cNvSpPr>
            <p:nvPr/>
          </p:nvSpPr>
          <p:spPr bwMode="auto">
            <a:xfrm>
              <a:off x="4767741" y="2213721"/>
              <a:ext cx="4130045" cy="16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latin typeface="Times New Roman" pitchFamily="18" charset="0"/>
                  <a:cs typeface="Times New Roman" pitchFamily="18" charset="0"/>
                </a:rPr>
                <a:t>If we use the common variable s=sin</a:t>
              </a:r>
              <a:r>
                <a:rPr lang="en-GB" altLang="en-US" sz="1800">
                  <a:latin typeface="Times New Roman" pitchFamily="18" charset="0"/>
                  <a:cs typeface="Times New Roman" pitchFamily="18" charset="0"/>
                  <a:sym typeface="Symbol" pitchFamily="18" charset="2"/>
                </a:rPr>
                <a:t></a:t>
              </a:r>
              <a:r>
                <a:rPr lang="en-GB" altLang="en-US" sz="1800">
                  <a:latin typeface="Times New Roman" pitchFamily="18" charset="0"/>
                  <a:cs typeface="Times New Roman" pitchFamily="18" charset="0"/>
                </a:rPr>
                <a:t>/</a:t>
              </a:r>
              <a:r>
                <a:rPr lang="en-GB" altLang="en-US" sz="1800">
                  <a:latin typeface="Times New Roman" pitchFamily="18" charset="0"/>
                  <a:cs typeface="Times New Roman" pitchFamily="18" charset="0"/>
                  <a:sym typeface="Symbol" pitchFamily="18" charset="2"/>
                </a:rPr>
                <a:t></a:t>
              </a:r>
              <a:r>
                <a:rPr lang="en-GB" altLang="en-US" sz="1800">
                  <a:latin typeface="Times New Roman" pitchFamily="18" charset="0"/>
                  <a:cs typeface="Times New Roman" pitchFamily="18" charset="0"/>
                </a:rPr>
                <a:t>, then the expression of the form factor is the following:</a:t>
              </a:r>
              <a:endParaRPr lang="en-US" altLang="en-US" sz="1350"/>
            </a:p>
          </p:txBody>
        </p:sp>
        <p:graphicFrame>
          <p:nvGraphicFramePr>
            <p:cNvPr id="59400" name="Object 5"/>
            <p:cNvGraphicFramePr>
              <a:graphicFrameLocks noChangeAspect="1"/>
            </p:cNvGraphicFramePr>
            <p:nvPr>
              <p:extLst>
                <p:ext uri="{D42A27DB-BD31-4B8C-83A1-F6EECF244321}">
                  <p14:modId xmlns:p14="http://schemas.microsoft.com/office/powerpoint/2010/main" val="2049076738"/>
                </p:ext>
              </p:extLst>
            </p:nvPr>
          </p:nvGraphicFramePr>
          <p:xfrm>
            <a:off x="4882118" y="3429869"/>
            <a:ext cx="4002766" cy="1727144"/>
          </p:xfrm>
          <a:graphic>
            <a:graphicData uri="http://schemas.openxmlformats.org/presentationml/2006/ole">
              <mc:AlternateContent xmlns:mc="http://schemas.openxmlformats.org/markup-compatibility/2006">
                <mc:Choice xmlns:v="urn:schemas-microsoft-com:vml" Requires="v">
                  <p:oleObj spid="_x0000_s14426" name="Equation" r:id="rId7" imgW="1993680" imgH="838080" progId="Equation.DSMT4">
                    <p:embed/>
                  </p:oleObj>
                </mc:Choice>
                <mc:Fallback>
                  <p:oleObj name="Equation" r:id="rId7" imgW="1993680" imgH="838080" progId="Equation.DSMT4">
                    <p:embed/>
                    <p:pic>
                      <p:nvPicPr>
                        <p:cNvPr id="0" name=""/>
                        <p:cNvPicPr>
                          <a:picLocks noChangeAspect="1" noChangeArrowheads="1"/>
                        </p:cNvPicPr>
                        <p:nvPr/>
                      </p:nvPicPr>
                      <p:blipFill>
                        <a:blip r:embed="rId8"/>
                        <a:srcRect/>
                        <a:stretch>
                          <a:fillRect/>
                        </a:stretch>
                      </p:blipFill>
                      <p:spPr bwMode="auto">
                        <a:xfrm>
                          <a:off x="4882118" y="3429869"/>
                          <a:ext cx="4002766" cy="172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401" name="Object 6"/>
            <p:cNvGraphicFramePr>
              <a:graphicFrameLocks noChangeAspect="1"/>
            </p:cNvGraphicFramePr>
            <p:nvPr>
              <p:extLst>
                <p:ext uri="{D42A27DB-BD31-4B8C-83A1-F6EECF244321}">
                  <p14:modId xmlns:p14="http://schemas.microsoft.com/office/powerpoint/2010/main" val="1069248585"/>
                </p:ext>
              </p:extLst>
            </p:nvPr>
          </p:nvGraphicFramePr>
          <p:xfrm>
            <a:off x="830833" y="5599582"/>
            <a:ext cx="7630814" cy="756138"/>
          </p:xfrm>
          <a:graphic>
            <a:graphicData uri="http://schemas.openxmlformats.org/presentationml/2006/ole">
              <mc:AlternateContent xmlns:mc="http://schemas.openxmlformats.org/markup-compatibility/2006">
                <mc:Choice xmlns:v="urn:schemas-microsoft-com:vml" Requires="v">
                  <p:oleObj spid="_x0000_s14427" name="Equation" r:id="rId9" imgW="5105160" imgH="533160" progId="Equation.DSMT4">
                    <p:embed/>
                  </p:oleObj>
                </mc:Choice>
                <mc:Fallback>
                  <p:oleObj name="Equation" r:id="rId9" imgW="5105160" imgH="533160" progId="Equation.DSMT4">
                    <p:embed/>
                    <p:pic>
                      <p:nvPicPr>
                        <p:cNvPr id="0" name=""/>
                        <p:cNvPicPr>
                          <a:picLocks noChangeAspect="1" noChangeArrowheads="1"/>
                        </p:cNvPicPr>
                        <p:nvPr/>
                      </p:nvPicPr>
                      <p:blipFill>
                        <a:blip r:embed="rId10"/>
                        <a:srcRect/>
                        <a:stretch>
                          <a:fillRect/>
                        </a:stretch>
                      </p:blipFill>
                      <p:spPr bwMode="auto">
                        <a:xfrm>
                          <a:off x="830833" y="5599582"/>
                          <a:ext cx="7630814" cy="756138"/>
                        </a:xfrm>
                        <a:prstGeom prst="rect">
                          <a:avLst/>
                        </a:prstGeom>
                        <a:noFill/>
                        <a:ln>
                          <a:noFill/>
                        </a:ln>
                        <a:extLst/>
                      </p:spPr>
                    </p:pic>
                  </p:oleObj>
                </mc:Fallback>
              </mc:AlternateContent>
            </a:graphicData>
          </a:graphic>
        </p:graphicFrame>
      </p:grpSp>
      <p:sp>
        <p:nvSpPr>
          <p:cNvPr id="12" name="TextBox 3"/>
          <p:cNvSpPr txBox="1">
            <a:spLocks noChangeArrowheads="1"/>
          </p:cNvSpPr>
          <p:nvPr/>
        </p:nvSpPr>
        <p:spPr bwMode="auto">
          <a:xfrm>
            <a:off x="63501" y="100838"/>
            <a:ext cx="90296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3600" b="1" dirty="0">
                <a:solidFill>
                  <a:srgbClr val="FFFF00"/>
                </a:solidFill>
                <a:latin typeface="Times New Roman" pitchFamily="18" charset="0"/>
                <a:cs typeface="Times New Roman" pitchFamily="18" charset="0"/>
              </a:rPr>
              <a:t>Scattering by a collection of magnetic atoms</a:t>
            </a:r>
          </a:p>
        </p:txBody>
      </p:sp>
    </p:spTree>
    <p:extLst>
      <p:ext uri="{BB962C8B-B14F-4D97-AF65-F5344CB8AC3E}">
        <p14:creationId xmlns:p14="http://schemas.microsoft.com/office/powerpoint/2010/main" val="3893624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0">
              <a:schemeClr val="accent1">
                <a:lumMod val="75000"/>
              </a:schemeClr>
            </a:gs>
            <a:gs pos="10000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81922" name="TextBox 13"/>
          <p:cNvSpPr txBox="1">
            <a:spLocks noChangeArrowheads="1"/>
          </p:cNvSpPr>
          <p:nvPr/>
        </p:nvSpPr>
        <p:spPr bwMode="auto">
          <a:xfrm>
            <a:off x="1" y="637144"/>
            <a:ext cx="8969922" cy="47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28" tIns="34265" rIns="68528" bIns="34265">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400" b="1" dirty="0">
                <a:latin typeface="Times New Roman" pitchFamily="18" charset="0"/>
                <a:cs typeface="Times New Roman" pitchFamily="18" charset="0"/>
              </a:rPr>
              <a:t>M</a:t>
            </a:r>
            <a:r>
              <a:rPr lang="en-GB" altLang="en-US" sz="2400" baseline="-25000" dirty="0">
                <a:latin typeface="Times New Roman" pitchFamily="18" charset="0"/>
                <a:cs typeface="Times New Roman" pitchFamily="18" charset="0"/>
                <a:sym typeface="Symbol" pitchFamily="18" charset="2"/>
              </a:rPr>
              <a:t></a:t>
            </a:r>
            <a:r>
              <a:rPr lang="en-GB" altLang="en-US" sz="2400" dirty="0">
                <a:latin typeface="Times New Roman" pitchFamily="18" charset="0"/>
                <a:cs typeface="Times New Roman" pitchFamily="18" charset="0"/>
              </a:rPr>
              <a:t>(</a:t>
            </a:r>
            <a:r>
              <a:rPr lang="en-GB" altLang="en-US" sz="2400" b="1" dirty="0">
                <a:latin typeface="Times New Roman" pitchFamily="18" charset="0"/>
                <a:cs typeface="Times New Roman" pitchFamily="18" charset="0"/>
              </a:rPr>
              <a:t>Q</a:t>
            </a:r>
            <a:r>
              <a:rPr lang="en-GB" altLang="en-US" sz="2400" dirty="0">
                <a:latin typeface="Times New Roman" pitchFamily="18" charset="0"/>
                <a:cs typeface="Times New Roman" pitchFamily="18" charset="0"/>
              </a:rPr>
              <a:t>) is the perpendicular component of the Fourier transform of the magnetisation in the sample to the scattering vector.</a:t>
            </a:r>
          </a:p>
          <a:p>
            <a:pPr eaLnBrk="1" hangingPunct="1">
              <a:spcBef>
                <a:spcPct val="0"/>
              </a:spcBef>
              <a:buFontTx/>
              <a:buNone/>
            </a:pPr>
            <a:endParaRPr lang="en-GB" altLang="en-US" sz="1800" dirty="0">
              <a:latin typeface="Times New Roman" pitchFamily="18" charset="0"/>
              <a:cs typeface="Times New Roman" pitchFamily="18" charset="0"/>
            </a:endParaRPr>
          </a:p>
          <a:p>
            <a:pPr eaLnBrk="1" hangingPunct="1">
              <a:spcBef>
                <a:spcPct val="0"/>
              </a:spcBef>
              <a:buFontTx/>
              <a:buNone/>
            </a:pPr>
            <a:r>
              <a:rPr lang="en-GB" altLang="en-US" sz="1800" dirty="0">
                <a:latin typeface="Times New Roman" pitchFamily="18" charset="0"/>
                <a:cs typeface="Times New Roman" pitchFamily="18" charset="0"/>
              </a:rPr>
              <a:t>					</a:t>
            </a:r>
            <a:endParaRPr lang="en-GB" altLang="en-US" sz="1800" dirty="0" smtClean="0">
              <a:latin typeface="Times New Roman" pitchFamily="18" charset="0"/>
              <a:cs typeface="Times New Roman" pitchFamily="18" charset="0"/>
            </a:endParaRPr>
          </a:p>
          <a:p>
            <a:pPr eaLnBrk="1" hangingPunct="1">
              <a:spcBef>
                <a:spcPct val="0"/>
              </a:spcBef>
              <a:buFontTx/>
              <a:buNone/>
            </a:pPr>
            <a:r>
              <a:rPr lang="en-GB" altLang="en-US" sz="1800" dirty="0" smtClean="0">
                <a:latin typeface="Times New Roman" pitchFamily="18" charset="0"/>
                <a:cs typeface="Times New Roman" pitchFamily="18" charset="0"/>
              </a:rPr>
              <a:t>                                                                                            </a:t>
            </a:r>
            <a:r>
              <a:rPr lang="en-GB" altLang="en-US" sz="2400" dirty="0" smtClean="0">
                <a:latin typeface="Times New Roman" pitchFamily="18" charset="0"/>
                <a:cs typeface="Times New Roman" pitchFamily="18" charset="0"/>
              </a:rPr>
              <a:t>Magnetic </a:t>
            </a:r>
            <a:r>
              <a:rPr lang="en-GB" altLang="en-US" sz="2400" dirty="0">
                <a:latin typeface="Times New Roman" pitchFamily="18" charset="0"/>
                <a:cs typeface="Times New Roman" pitchFamily="18" charset="0"/>
              </a:rPr>
              <a:t>interaction </a:t>
            </a:r>
            <a:r>
              <a:rPr lang="en-GB" altLang="en-US" sz="2400" dirty="0" smtClean="0">
                <a:latin typeface="Times New Roman" pitchFamily="18" charset="0"/>
                <a:cs typeface="Times New Roman" pitchFamily="18" charset="0"/>
              </a:rPr>
              <a:t>vector</a:t>
            </a:r>
            <a:endParaRPr lang="en-GB" altLang="en-US" sz="2400" dirty="0">
              <a:latin typeface="Times New Roman" pitchFamily="18" charset="0"/>
              <a:cs typeface="Times New Roman" pitchFamily="18" charset="0"/>
            </a:endParaRPr>
          </a:p>
          <a:p>
            <a:pPr eaLnBrk="1" hangingPunct="1">
              <a:spcBef>
                <a:spcPct val="0"/>
              </a:spcBef>
              <a:buFontTx/>
              <a:buNone/>
            </a:pPr>
            <a:endParaRPr lang="en-GB" altLang="en-US" sz="1800" dirty="0">
              <a:latin typeface="Times New Roman" pitchFamily="18" charset="0"/>
              <a:cs typeface="Times New Roman" pitchFamily="18" charset="0"/>
            </a:endParaRPr>
          </a:p>
          <a:p>
            <a:pPr eaLnBrk="1" hangingPunct="1">
              <a:spcBef>
                <a:spcPct val="0"/>
              </a:spcBef>
              <a:buFontTx/>
              <a:buNone/>
            </a:pPr>
            <a:endParaRPr lang="en-GB" altLang="en-US" sz="1800" dirty="0">
              <a:latin typeface="Times New Roman" pitchFamily="18" charset="0"/>
              <a:cs typeface="Times New Roman" pitchFamily="18" charset="0"/>
            </a:endParaRPr>
          </a:p>
          <a:p>
            <a:pPr eaLnBrk="1" hangingPunct="1">
              <a:spcBef>
                <a:spcPct val="0"/>
              </a:spcBef>
              <a:buFontTx/>
              <a:buNone/>
            </a:pPr>
            <a:endParaRPr lang="en-GB" altLang="en-US" sz="1800" dirty="0">
              <a:latin typeface="Times New Roman" pitchFamily="18" charset="0"/>
              <a:cs typeface="Times New Roman" pitchFamily="18" charset="0"/>
            </a:endParaRPr>
          </a:p>
          <a:p>
            <a:pPr eaLnBrk="1" hangingPunct="1">
              <a:spcBef>
                <a:spcPct val="0"/>
              </a:spcBef>
              <a:buFontTx/>
              <a:buNone/>
            </a:pPr>
            <a:endParaRPr lang="en-GB" altLang="en-US" sz="1800" dirty="0">
              <a:latin typeface="Times New Roman" pitchFamily="18" charset="0"/>
              <a:cs typeface="Times New Roman" pitchFamily="18" charset="0"/>
            </a:endParaRPr>
          </a:p>
          <a:p>
            <a:pPr eaLnBrk="1" hangingPunct="1">
              <a:spcBef>
                <a:spcPct val="0"/>
              </a:spcBef>
              <a:buFontTx/>
              <a:buNone/>
            </a:pPr>
            <a:endParaRPr lang="en-GB" altLang="en-US" sz="1800" dirty="0">
              <a:latin typeface="Times New Roman" pitchFamily="18" charset="0"/>
              <a:cs typeface="Times New Roman" pitchFamily="18" charset="0"/>
            </a:endParaRPr>
          </a:p>
          <a:p>
            <a:pPr eaLnBrk="1" hangingPunct="1">
              <a:spcBef>
                <a:spcPct val="0"/>
              </a:spcBef>
              <a:buFontTx/>
              <a:buNone/>
            </a:pPr>
            <a:r>
              <a:rPr lang="en-GB" altLang="en-US" sz="2400" dirty="0" smtClean="0">
                <a:latin typeface="Times New Roman" pitchFamily="18" charset="0"/>
                <a:cs typeface="Times New Roman" pitchFamily="18" charset="0"/>
              </a:rPr>
              <a:t>Magnetic </a:t>
            </a:r>
            <a:r>
              <a:rPr lang="en-GB" altLang="en-US" sz="2400" dirty="0">
                <a:latin typeface="Times New Roman" pitchFamily="18" charset="0"/>
                <a:cs typeface="Times New Roman" pitchFamily="18" charset="0"/>
              </a:rPr>
              <a:t>structure factor</a:t>
            </a:r>
            <a:r>
              <a:rPr lang="en-GB" altLang="en-US" sz="2400" dirty="0" smtClean="0">
                <a:latin typeface="Times New Roman" pitchFamily="18" charset="0"/>
                <a:cs typeface="Times New Roman" pitchFamily="18" charset="0"/>
              </a:rPr>
              <a:t>:</a:t>
            </a:r>
          </a:p>
          <a:p>
            <a:pPr eaLnBrk="1" hangingPunct="1">
              <a:spcBef>
                <a:spcPct val="0"/>
              </a:spcBef>
              <a:buFontTx/>
              <a:buNone/>
            </a:pPr>
            <a:endParaRPr lang="en-GB" altLang="en-US" sz="1100" dirty="0">
              <a:latin typeface="Times New Roman" pitchFamily="18" charset="0"/>
              <a:cs typeface="Times New Roman" pitchFamily="18" charset="0"/>
            </a:endParaRPr>
          </a:p>
          <a:p>
            <a:pPr eaLnBrk="1" hangingPunct="1">
              <a:spcBef>
                <a:spcPct val="0"/>
              </a:spcBef>
              <a:buNone/>
            </a:pPr>
            <a:r>
              <a:rPr lang="en-GB" altLang="en-US" sz="2400" b="1" dirty="0">
                <a:solidFill>
                  <a:srgbClr val="FFFF00"/>
                </a:solidFill>
                <a:latin typeface="Times New Roman" pitchFamily="18" charset="0"/>
                <a:cs typeface="Times New Roman" pitchFamily="18" charset="0"/>
              </a:rPr>
              <a:t>Neutrons only see the components of the magnetisation that are perpendicular to the scattering vector</a:t>
            </a:r>
          </a:p>
          <a:p>
            <a:pPr eaLnBrk="1" hangingPunct="1">
              <a:spcBef>
                <a:spcPct val="0"/>
              </a:spcBef>
              <a:buFontTx/>
              <a:buNone/>
            </a:pPr>
            <a:endParaRPr lang="en-GB" altLang="en-US" sz="2400" b="1" dirty="0" smtClean="0">
              <a:solidFill>
                <a:schemeClr val="bg1"/>
              </a:solidFill>
              <a:latin typeface="Times New Roman" pitchFamily="18" charset="0"/>
              <a:cs typeface="Times New Roman" pitchFamily="18" charset="0"/>
            </a:endParaRPr>
          </a:p>
        </p:txBody>
      </p:sp>
      <p:grpSp>
        <p:nvGrpSpPr>
          <p:cNvPr id="81923" name="Group 5"/>
          <p:cNvGrpSpPr>
            <a:grpSpLocks/>
          </p:cNvGrpSpPr>
          <p:nvPr/>
        </p:nvGrpSpPr>
        <p:grpSpPr bwMode="auto">
          <a:xfrm>
            <a:off x="1385646" y="2022873"/>
            <a:ext cx="3608785" cy="1520428"/>
            <a:chOff x="240" y="2016"/>
            <a:chExt cx="3312" cy="1632"/>
          </a:xfrm>
        </p:grpSpPr>
        <p:grpSp>
          <p:nvGrpSpPr>
            <p:cNvPr id="81927" name="Group 6"/>
            <p:cNvGrpSpPr>
              <a:grpSpLocks/>
            </p:cNvGrpSpPr>
            <p:nvPr/>
          </p:nvGrpSpPr>
          <p:grpSpPr bwMode="auto">
            <a:xfrm>
              <a:off x="240" y="2016"/>
              <a:ext cx="3312" cy="1632"/>
              <a:chOff x="384" y="1872"/>
              <a:chExt cx="3312" cy="1632"/>
            </a:xfrm>
          </p:grpSpPr>
          <p:grpSp>
            <p:nvGrpSpPr>
              <p:cNvPr id="81929" name="Group 7"/>
              <p:cNvGrpSpPr>
                <a:grpSpLocks/>
              </p:cNvGrpSpPr>
              <p:nvPr/>
            </p:nvGrpSpPr>
            <p:grpSpPr bwMode="auto">
              <a:xfrm>
                <a:off x="384" y="1872"/>
                <a:ext cx="3312" cy="1632"/>
                <a:chOff x="384" y="1872"/>
                <a:chExt cx="3312" cy="1632"/>
              </a:xfrm>
            </p:grpSpPr>
            <p:grpSp>
              <p:nvGrpSpPr>
                <p:cNvPr id="81933" name="Group 8"/>
                <p:cNvGrpSpPr>
                  <a:grpSpLocks/>
                </p:cNvGrpSpPr>
                <p:nvPr/>
              </p:nvGrpSpPr>
              <p:grpSpPr bwMode="auto">
                <a:xfrm>
                  <a:off x="384" y="1872"/>
                  <a:ext cx="3312" cy="1632"/>
                  <a:chOff x="912" y="1536"/>
                  <a:chExt cx="3312" cy="1632"/>
                </a:xfrm>
              </p:grpSpPr>
              <p:sp>
                <p:nvSpPr>
                  <p:cNvPr id="31" name="AutoShape 9"/>
                  <p:cNvSpPr>
                    <a:spLocks noChangeArrowheads="1"/>
                  </p:cNvSpPr>
                  <p:nvPr/>
                </p:nvSpPr>
                <p:spPr bwMode="auto">
                  <a:xfrm>
                    <a:off x="912" y="2160"/>
                    <a:ext cx="3312" cy="1008"/>
                  </a:xfrm>
                  <a:prstGeom prst="parallelogram">
                    <a:avLst>
                      <a:gd name="adj" fmla="val 82143"/>
                    </a:avLst>
                  </a:prstGeom>
                  <a:solidFill>
                    <a:schemeClr val="accent1">
                      <a:lumMod val="40000"/>
                      <a:lumOff val="60000"/>
                    </a:schemeClr>
                  </a:solidFill>
                  <a:ln w="9525">
                    <a:solidFill>
                      <a:schemeClr val="tx1"/>
                    </a:solidFill>
                    <a:miter lim="800000"/>
                    <a:headEnd/>
                    <a:tailEnd/>
                  </a:ln>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defRPr/>
                    </a:pPr>
                    <a:endParaRPr lang="en-GB" altLang="en-US" sz="1800"/>
                  </a:p>
                </p:txBody>
              </p:sp>
              <p:sp>
                <p:nvSpPr>
                  <p:cNvPr id="81940" name="Line 10"/>
                  <p:cNvSpPr>
                    <a:spLocks noChangeShapeType="1"/>
                  </p:cNvSpPr>
                  <p:nvPr/>
                </p:nvSpPr>
                <p:spPr bwMode="auto">
                  <a:xfrm flipV="1">
                    <a:off x="2640" y="1536"/>
                    <a:ext cx="0" cy="1056"/>
                  </a:xfrm>
                  <a:prstGeom prst="line">
                    <a:avLst/>
                  </a:prstGeom>
                  <a:noFill/>
                  <a:ln w="50800">
                    <a:solidFill>
                      <a:srgbClr val="000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grpSp>
            <p:sp>
              <p:nvSpPr>
                <p:cNvPr id="81934" name="Text Box 11"/>
                <p:cNvSpPr txBox="1">
                  <a:spLocks noChangeArrowheads="1"/>
                </p:cNvSpPr>
                <p:nvPr/>
              </p:nvSpPr>
              <p:spPr bwMode="auto">
                <a:xfrm>
                  <a:off x="2599" y="2028"/>
                  <a:ext cx="40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100" b="1" dirty="0">
                      <a:latin typeface="Times New Roman" pitchFamily="18" charset="0"/>
                    </a:rPr>
                    <a:t>M</a:t>
                  </a:r>
                  <a:endParaRPr lang="en-US" altLang="en-US" sz="2100" dirty="0">
                    <a:latin typeface="Times New Roman" pitchFamily="18" charset="0"/>
                  </a:endParaRPr>
                </a:p>
              </p:txBody>
            </p:sp>
            <p:sp>
              <p:nvSpPr>
                <p:cNvPr id="81935" name="Text Box 12"/>
                <p:cNvSpPr txBox="1">
                  <a:spLocks noChangeArrowheads="1"/>
                </p:cNvSpPr>
                <p:nvPr/>
              </p:nvSpPr>
              <p:spPr bwMode="auto">
                <a:xfrm>
                  <a:off x="2639" y="2961"/>
                  <a:ext cx="68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100" b="1" dirty="0">
                      <a:solidFill>
                        <a:srgbClr val="FF0000"/>
                      </a:solidFill>
                      <a:latin typeface="Times New Roman" pitchFamily="18" charset="0"/>
                    </a:rPr>
                    <a:t>M</a:t>
                  </a:r>
                  <a:r>
                    <a:rPr lang="en-US" altLang="en-US" sz="2100" b="1" baseline="-25000" dirty="0">
                      <a:solidFill>
                        <a:srgbClr val="FF0000"/>
                      </a:solidFill>
                      <a:latin typeface="Times New Roman" pitchFamily="18" charset="0"/>
                      <a:sym typeface="Symbol" pitchFamily="18" charset="2"/>
                    </a:rPr>
                    <a:t> </a:t>
                  </a:r>
                  <a:endParaRPr lang="en-US" altLang="en-US" sz="2100" dirty="0">
                    <a:latin typeface="Times New Roman" pitchFamily="18" charset="0"/>
                  </a:endParaRPr>
                </a:p>
              </p:txBody>
            </p:sp>
            <p:sp>
              <p:nvSpPr>
                <p:cNvPr id="81936" name="Text Box 13"/>
                <p:cNvSpPr txBox="1">
                  <a:spLocks noChangeArrowheads="1"/>
                </p:cNvSpPr>
                <p:nvPr/>
              </p:nvSpPr>
              <p:spPr bwMode="auto">
                <a:xfrm>
                  <a:off x="1248" y="1968"/>
                  <a:ext cx="854"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100" b="1" dirty="0">
                      <a:latin typeface="Times New Roman" pitchFamily="18" charset="0"/>
                    </a:rPr>
                    <a:t>Q=</a:t>
                  </a:r>
                  <a:r>
                    <a:rPr lang="en-US" altLang="en-US" sz="2100" i="1" dirty="0">
                      <a:latin typeface="Times New Roman" pitchFamily="18" charset="0"/>
                    </a:rPr>
                    <a:t>Q</a:t>
                  </a:r>
                  <a:r>
                    <a:rPr lang="en-US" altLang="en-US" sz="2100" b="1" dirty="0">
                      <a:latin typeface="Times New Roman" pitchFamily="18" charset="0"/>
                    </a:rPr>
                    <a:t> e</a:t>
                  </a:r>
                  <a:endParaRPr lang="en-US" altLang="en-US" sz="2100" dirty="0">
                    <a:latin typeface="Times New Roman" pitchFamily="18" charset="0"/>
                  </a:endParaRPr>
                </a:p>
              </p:txBody>
            </p:sp>
            <p:sp>
              <p:nvSpPr>
                <p:cNvPr id="81937" name="Line 14"/>
                <p:cNvSpPr>
                  <a:spLocks noChangeShapeType="1"/>
                </p:cNvSpPr>
                <p:nvPr/>
              </p:nvSpPr>
              <p:spPr bwMode="auto">
                <a:xfrm>
                  <a:off x="576" y="2304"/>
                  <a:ext cx="1536" cy="624"/>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81938" name="Line 15"/>
                <p:cNvSpPr>
                  <a:spLocks noChangeShapeType="1"/>
                </p:cNvSpPr>
                <p:nvPr/>
              </p:nvSpPr>
              <p:spPr bwMode="auto">
                <a:xfrm flipV="1">
                  <a:off x="2112" y="2160"/>
                  <a:ext cx="1248" cy="768"/>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grpSp>
          <p:sp>
            <p:nvSpPr>
              <p:cNvPr id="81930" name="Line 16"/>
              <p:cNvSpPr>
                <a:spLocks noChangeShapeType="1"/>
              </p:cNvSpPr>
              <p:nvPr/>
            </p:nvSpPr>
            <p:spPr bwMode="auto">
              <a:xfrm>
                <a:off x="2112" y="2928"/>
                <a:ext cx="672"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81931" name="Line 17"/>
              <p:cNvSpPr>
                <a:spLocks noChangeShapeType="1"/>
              </p:cNvSpPr>
              <p:nvPr/>
            </p:nvSpPr>
            <p:spPr bwMode="auto">
              <a:xfrm>
                <a:off x="2112" y="2064"/>
                <a:ext cx="57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1932" name="Line 18"/>
              <p:cNvSpPr>
                <a:spLocks noChangeShapeType="1"/>
              </p:cNvSpPr>
              <p:nvPr/>
            </p:nvSpPr>
            <p:spPr bwMode="auto">
              <a:xfrm>
                <a:off x="2688" y="2448"/>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sp>
          <p:nvSpPr>
            <p:cNvPr id="81928" name="Line 19"/>
            <p:cNvSpPr>
              <a:spLocks noChangeShapeType="1"/>
            </p:cNvSpPr>
            <p:nvPr/>
          </p:nvSpPr>
          <p:spPr bwMode="auto">
            <a:xfrm rot="-4767519">
              <a:off x="1968" y="2544"/>
              <a:ext cx="624" cy="52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grpSp>
      <p:sp>
        <p:nvSpPr>
          <p:cNvPr id="81924" name="TextBox 32"/>
          <p:cNvSpPr txBox="1">
            <a:spLocks noChangeArrowheads="1"/>
          </p:cNvSpPr>
          <p:nvPr/>
        </p:nvSpPr>
        <p:spPr bwMode="auto">
          <a:xfrm>
            <a:off x="2565946" y="118289"/>
            <a:ext cx="4918247" cy="62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28" tIns="34265" rIns="68528" bIns="34265">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3600" b="1" dirty="0">
                <a:solidFill>
                  <a:srgbClr val="FFFF00"/>
                </a:solidFill>
                <a:latin typeface="Times New Roman" pitchFamily="18" charset="0"/>
                <a:cs typeface="Times New Roman" pitchFamily="18" charset="0"/>
              </a:rPr>
              <a:t>Magnetic scattering</a:t>
            </a:r>
          </a:p>
        </p:txBody>
      </p:sp>
      <p:graphicFrame>
        <p:nvGraphicFramePr>
          <p:cNvPr id="81926" name="Object 2"/>
          <p:cNvGraphicFramePr>
            <a:graphicFrameLocks noChangeAspect="1"/>
          </p:cNvGraphicFramePr>
          <p:nvPr>
            <p:extLst>
              <p:ext uri="{D42A27DB-BD31-4B8C-83A1-F6EECF244321}">
                <p14:modId xmlns:p14="http://schemas.microsoft.com/office/powerpoint/2010/main" val="798598253"/>
              </p:ext>
            </p:extLst>
          </p:nvPr>
        </p:nvGraphicFramePr>
        <p:xfrm>
          <a:off x="1797050" y="1428750"/>
          <a:ext cx="2786063" cy="450850"/>
        </p:xfrm>
        <a:graphic>
          <a:graphicData uri="http://schemas.openxmlformats.org/presentationml/2006/ole">
            <mc:AlternateContent xmlns:mc="http://schemas.openxmlformats.org/markup-compatibility/2006">
              <mc:Choice xmlns:v="urn:schemas-microsoft-com:vml" Requires="v">
                <p:oleObj spid="_x0000_s15486" name="Equation" r:id="rId4" imgW="1879560" imgH="304560" progId="Equation.DSMT4">
                  <p:embed/>
                </p:oleObj>
              </mc:Choice>
              <mc:Fallback>
                <p:oleObj name="Equation" r:id="rId4" imgW="1879560" imgH="304560" progId="Equation.DSMT4">
                  <p:embed/>
                  <p:pic>
                    <p:nvPicPr>
                      <p:cNvPr id="0" name=""/>
                      <p:cNvPicPr>
                        <a:picLocks noChangeAspect="1" noChangeArrowheads="1"/>
                      </p:cNvPicPr>
                      <p:nvPr/>
                    </p:nvPicPr>
                    <p:blipFill>
                      <a:blip r:embed="rId5"/>
                      <a:srcRect/>
                      <a:stretch>
                        <a:fillRect/>
                      </a:stretch>
                    </p:blipFill>
                    <p:spPr bwMode="auto">
                      <a:xfrm>
                        <a:off x="1797050" y="1428750"/>
                        <a:ext cx="27860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773484472"/>
              </p:ext>
            </p:extLst>
          </p:nvPr>
        </p:nvGraphicFramePr>
        <p:xfrm>
          <a:off x="4692650" y="2220913"/>
          <a:ext cx="4335463" cy="539750"/>
        </p:xfrm>
        <a:graphic>
          <a:graphicData uri="http://schemas.openxmlformats.org/presentationml/2006/ole">
            <mc:AlternateContent xmlns:mc="http://schemas.openxmlformats.org/markup-compatibility/2006">
              <mc:Choice xmlns:v="urn:schemas-microsoft-com:vml" Requires="v">
                <p:oleObj spid="_x0000_s15487" name="Equation" r:id="rId6" imgW="1917360" imgH="228600" progId="Equation.DSMT4">
                  <p:embed/>
                </p:oleObj>
              </mc:Choice>
              <mc:Fallback>
                <p:oleObj name="Equation" r:id="rId6" imgW="1917360" imgH="228600" progId="Equation.DSMT4">
                  <p:embed/>
                  <p:pic>
                    <p:nvPicPr>
                      <p:cNvPr id="0" name=""/>
                      <p:cNvPicPr>
                        <a:picLocks noChangeAspect="1" noChangeArrowheads="1"/>
                      </p:cNvPicPr>
                      <p:nvPr/>
                    </p:nvPicPr>
                    <p:blipFill>
                      <a:blip r:embed="rId7"/>
                      <a:srcRect/>
                      <a:stretch>
                        <a:fillRect/>
                      </a:stretch>
                    </p:blipFill>
                    <p:spPr bwMode="auto">
                      <a:xfrm>
                        <a:off x="4692650" y="2220913"/>
                        <a:ext cx="4335463" cy="539750"/>
                      </a:xfrm>
                      <a:prstGeom prst="rect">
                        <a:avLst/>
                      </a:prstGeom>
                      <a:noFill/>
                      <a:ln>
                        <a:noFill/>
                      </a:ln>
                      <a:effec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70556179"/>
              </p:ext>
            </p:extLst>
          </p:nvPr>
        </p:nvGraphicFramePr>
        <p:xfrm>
          <a:off x="3404077" y="3465928"/>
          <a:ext cx="4343010" cy="844433"/>
        </p:xfrm>
        <a:graphic>
          <a:graphicData uri="http://schemas.openxmlformats.org/presentationml/2006/ole">
            <mc:AlternateContent xmlns:mc="http://schemas.openxmlformats.org/markup-compatibility/2006">
              <mc:Choice xmlns:v="urn:schemas-microsoft-com:vml" Requires="v">
                <p:oleObj spid="_x0000_s15488" name="Equation" r:id="rId8" imgW="2349360" imgH="457200" progId="Equation.DSMT4">
                  <p:embed/>
                </p:oleObj>
              </mc:Choice>
              <mc:Fallback>
                <p:oleObj name="Equation" r:id="rId8" imgW="2349360" imgH="457200" progId="Equation.DSMT4">
                  <p:embed/>
                  <p:pic>
                    <p:nvPicPr>
                      <p:cNvPr id="0" name=""/>
                      <p:cNvPicPr>
                        <a:picLocks noChangeAspect="1" noChangeArrowheads="1"/>
                      </p:cNvPicPr>
                      <p:nvPr/>
                    </p:nvPicPr>
                    <p:blipFill>
                      <a:blip r:embed="rId9"/>
                      <a:srcRect/>
                      <a:stretch>
                        <a:fillRect/>
                      </a:stretch>
                    </p:blipFill>
                    <p:spPr bwMode="auto">
                      <a:xfrm>
                        <a:off x="3404077" y="3465928"/>
                        <a:ext cx="4343010" cy="844433"/>
                      </a:xfrm>
                      <a:prstGeom prst="rect">
                        <a:avLst/>
                      </a:prstGeom>
                      <a:noFill/>
                      <a:ln>
                        <a:noFill/>
                      </a:ln>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864397201"/>
              </p:ext>
            </p:extLst>
          </p:nvPr>
        </p:nvGraphicFramePr>
        <p:xfrm>
          <a:off x="5735638" y="2809875"/>
          <a:ext cx="2432050" cy="757238"/>
        </p:xfrm>
        <a:graphic>
          <a:graphicData uri="http://schemas.openxmlformats.org/presentationml/2006/ole">
            <mc:AlternateContent xmlns:mc="http://schemas.openxmlformats.org/markup-compatibility/2006">
              <mc:Choice xmlns:v="urn:schemas-microsoft-com:vml" Requires="v">
                <p:oleObj spid="_x0000_s15489" name="Equation" r:id="rId10" imgW="1384200" imgH="431640" progId="Equation.DSMT4">
                  <p:embed/>
                </p:oleObj>
              </mc:Choice>
              <mc:Fallback>
                <p:oleObj name="Equation" r:id="rId10" imgW="1384200" imgH="431640" progId="Equation.DSMT4">
                  <p:embed/>
                  <p:pic>
                    <p:nvPicPr>
                      <p:cNvPr id="0" name=""/>
                      <p:cNvPicPr>
                        <a:picLocks noChangeAspect="1" noChangeArrowheads="1"/>
                      </p:cNvPicPr>
                      <p:nvPr/>
                    </p:nvPicPr>
                    <p:blipFill>
                      <a:blip r:embed="rId11"/>
                      <a:srcRect/>
                      <a:stretch>
                        <a:fillRect/>
                      </a:stretch>
                    </p:blipFill>
                    <p:spPr bwMode="auto">
                      <a:xfrm>
                        <a:off x="5735638" y="2809875"/>
                        <a:ext cx="2432050" cy="75723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4201710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0">
              <a:schemeClr val="accent1">
                <a:lumMod val="60000"/>
                <a:lumOff val="40000"/>
              </a:schemeClr>
            </a:gs>
            <a:gs pos="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61442" name="TextBox 3"/>
          <p:cNvSpPr txBox="1">
            <a:spLocks noChangeArrowheads="1"/>
          </p:cNvSpPr>
          <p:nvPr/>
        </p:nvSpPr>
        <p:spPr bwMode="auto">
          <a:xfrm>
            <a:off x="431800" y="141625"/>
            <a:ext cx="8045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3600" b="1" dirty="0">
                <a:solidFill>
                  <a:srgbClr val="FFFF00"/>
                </a:solidFill>
                <a:latin typeface="Times New Roman" pitchFamily="18" charset="0"/>
                <a:cs typeface="Times New Roman" pitchFamily="18" charset="0"/>
              </a:rPr>
              <a:t>Elastic Magnetic Scattering by a </a:t>
            </a:r>
            <a:r>
              <a:rPr lang="en-GB" altLang="en-US" sz="3600" b="1" dirty="0" smtClean="0">
                <a:solidFill>
                  <a:srgbClr val="FFFF00"/>
                </a:solidFill>
                <a:latin typeface="Times New Roman" pitchFamily="18" charset="0"/>
                <a:cs typeface="Times New Roman" pitchFamily="18" charset="0"/>
              </a:rPr>
              <a:t>crystal</a:t>
            </a:r>
            <a:endParaRPr lang="en-GB" altLang="en-US" sz="3600" b="1" dirty="0">
              <a:solidFill>
                <a:srgbClr val="FFFF00"/>
              </a:solidFill>
              <a:latin typeface="Times New Roman" pitchFamily="18" charset="0"/>
              <a:cs typeface="Times New Roman" pitchFamily="18" charset="0"/>
            </a:endParaRPr>
          </a:p>
        </p:txBody>
      </p:sp>
      <p:graphicFrame>
        <p:nvGraphicFramePr>
          <p:cNvPr id="61444" name="Object 11"/>
          <p:cNvGraphicFramePr>
            <a:graphicFrameLocks noChangeAspect="1"/>
          </p:cNvGraphicFramePr>
          <p:nvPr>
            <p:extLst>
              <p:ext uri="{D42A27DB-BD31-4B8C-83A1-F6EECF244321}">
                <p14:modId xmlns:p14="http://schemas.microsoft.com/office/powerpoint/2010/main" val="150115340"/>
              </p:ext>
            </p:extLst>
          </p:nvPr>
        </p:nvGraphicFramePr>
        <p:xfrm>
          <a:off x="1946275" y="2045050"/>
          <a:ext cx="5126037" cy="596900"/>
        </p:xfrm>
        <a:graphic>
          <a:graphicData uri="http://schemas.openxmlformats.org/presentationml/2006/ole">
            <mc:AlternateContent xmlns:mc="http://schemas.openxmlformats.org/markup-compatibility/2006">
              <mc:Choice xmlns:v="urn:schemas-microsoft-com:vml" Requires="v">
                <p:oleObj spid="_x0000_s16476" name="Equation" r:id="rId4" imgW="3162240" imgH="368280" progId="Equation.DSMT4">
                  <p:embed/>
                </p:oleObj>
              </mc:Choice>
              <mc:Fallback>
                <p:oleObj name="Equation" r:id="rId4" imgW="3162240" imgH="368280" progId="Equation.DSMT4">
                  <p:embed/>
                  <p:pic>
                    <p:nvPicPr>
                      <p:cNvPr id="0" name=""/>
                      <p:cNvPicPr>
                        <a:picLocks noChangeAspect="1" noChangeArrowheads="1"/>
                      </p:cNvPicPr>
                      <p:nvPr/>
                    </p:nvPicPr>
                    <p:blipFill>
                      <a:blip r:embed="rId5"/>
                      <a:srcRect/>
                      <a:stretch>
                        <a:fillRect/>
                      </a:stretch>
                    </p:blipFill>
                    <p:spPr bwMode="auto">
                      <a:xfrm>
                        <a:off x="1946275" y="2045050"/>
                        <a:ext cx="512603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5" name="Rectangle 15"/>
          <p:cNvSpPr>
            <a:spLocks noChangeArrowheads="1"/>
          </p:cNvSpPr>
          <p:nvPr/>
        </p:nvSpPr>
        <p:spPr bwMode="auto">
          <a:xfrm>
            <a:off x="679450" y="827247"/>
            <a:ext cx="7785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latin typeface="Times New Roman" pitchFamily="18" charset="0"/>
                <a:cs typeface="Times New Roman" pitchFamily="18" charset="0"/>
              </a:rPr>
              <a:t>For a general magnetic structure that can be described as a Fourier series:</a:t>
            </a:r>
            <a:endParaRPr lang="en-US" altLang="en-US" sz="1800" b="1" i="1" dirty="0"/>
          </a:p>
        </p:txBody>
      </p:sp>
      <p:graphicFrame>
        <p:nvGraphicFramePr>
          <p:cNvPr id="61446" name="Object 2"/>
          <p:cNvGraphicFramePr>
            <a:graphicFrameLocks noChangeAspect="1"/>
          </p:cNvGraphicFramePr>
          <p:nvPr>
            <p:extLst>
              <p:ext uri="{D42A27DB-BD31-4B8C-83A1-F6EECF244321}">
                <p14:modId xmlns:p14="http://schemas.microsoft.com/office/powerpoint/2010/main" val="1757513021"/>
              </p:ext>
            </p:extLst>
          </p:nvPr>
        </p:nvGraphicFramePr>
        <p:xfrm>
          <a:off x="1946275" y="2625725"/>
          <a:ext cx="5499100" cy="1135063"/>
        </p:xfrm>
        <a:graphic>
          <a:graphicData uri="http://schemas.openxmlformats.org/presentationml/2006/ole">
            <mc:AlternateContent xmlns:mc="http://schemas.openxmlformats.org/markup-compatibility/2006">
              <mc:Choice xmlns:v="urn:schemas-microsoft-com:vml" Requires="v">
                <p:oleObj spid="_x0000_s16477" name="Equation" r:id="rId6" imgW="3568680" imgH="736560" progId="Equation.DSMT4">
                  <p:embed/>
                </p:oleObj>
              </mc:Choice>
              <mc:Fallback>
                <p:oleObj name="Equation" r:id="rId6" imgW="3568680" imgH="736560" progId="Equation.DSMT4">
                  <p:embed/>
                  <p:pic>
                    <p:nvPicPr>
                      <p:cNvPr id="0" name=""/>
                      <p:cNvPicPr>
                        <a:picLocks noChangeAspect="1" noChangeArrowheads="1"/>
                      </p:cNvPicPr>
                      <p:nvPr/>
                    </p:nvPicPr>
                    <p:blipFill>
                      <a:blip r:embed="rId7"/>
                      <a:srcRect/>
                      <a:stretch>
                        <a:fillRect/>
                      </a:stretch>
                    </p:blipFill>
                    <p:spPr bwMode="auto">
                      <a:xfrm>
                        <a:off x="1946275" y="2625725"/>
                        <a:ext cx="54991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7" name="Rectangle 14"/>
          <p:cNvSpPr>
            <a:spLocks noChangeArrowheads="1"/>
          </p:cNvSpPr>
          <p:nvPr/>
        </p:nvSpPr>
        <p:spPr bwMode="auto">
          <a:xfrm>
            <a:off x="431800" y="3706416"/>
            <a:ext cx="8369299" cy="1200329"/>
          </a:xfrm>
          <a:prstGeom prst="rect">
            <a:avLst/>
          </a:prstGeom>
          <a:solidFill>
            <a:srgbClr val="FFFF00"/>
          </a:solidFill>
          <a:ln>
            <a:noFill/>
          </a:ln>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dirty="0">
                <a:solidFill>
                  <a:schemeClr val="bg1"/>
                </a:solidFill>
                <a:latin typeface="Times New Roman" pitchFamily="18" charset="0"/>
                <a:cs typeface="Times New Roman" pitchFamily="18" charset="0"/>
              </a:rPr>
              <a:t>The lattice sum is only different from zero when </a:t>
            </a:r>
            <a:r>
              <a:rPr lang="en-GB" altLang="en-US" sz="1800" b="1" dirty="0">
                <a:solidFill>
                  <a:schemeClr val="bg1"/>
                </a:solidFill>
                <a:latin typeface="Times New Roman" pitchFamily="18" charset="0"/>
                <a:cs typeface="Times New Roman" pitchFamily="18" charset="0"/>
              </a:rPr>
              <a:t>h-k</a:t>
            </a:r>
            <a:r>
              <a:rPr lang="en-GB" altLang="en-US" sz="1800" dirty="0">
                <a:solidFill>
                  <a:schemeClr val="bg1"/>
                </a:solidFill>
                <a:latin typeface="Times New Roman" pitchFamily="18" charset="0"/>
                <a:cs typeface="Times New Roman" pitchFamily="18" charset="0"/>
              </a:rPr>
              <a:t> is a reciprocal lattice vector </a:t>
            </a:r>
            <a:r>
              <a:rPr lang="en-GB" altLang="en-US" sz="1800" b="1" dirty="0">
                <a:solidFill>
                  <a:schemeClr val="bg1"/>
                </a:solidFill>
                <a:latin typeface="Times New Roman" pitchFamily="18" charset="0"/>
                <a:cs typeface="Times New Roman" pitchFamily="18" charset="0"/>
              </a:rPr>
              <a:t>H</a:t>
            </a:r>
            <a:r>
              <a:rPr lang="en-GB" altLang="en-US" sz="1800" dirty="0">
                <a:solidFill>
                  <a:schemeClr val="bg1"/>
                </a:solidFill>
                <a:latin typeface="Times New Roman" pitchFamily="18" charset="0"/>
                <a:cs typeface="Times New Roman" pitchFamily="18" charset="0"/>
              </a:rPr>
              <a:t> of the crystallographic lattice. The vector </a:t>
            </a:r>
            <a:r>
              <a:rPr lang="en-GB" altLang="en-US" sz="1800" b="1" dirty="0">
                <a:solidFill>
                  <a:schemeClr val="bg1"/>
                </a:solidFill>
                <a:latin typeface="Times New Roman" pitchFamily="18" charset="0"/>
                <a:cs typeface="Times New Roman" pitchFamily="18" charset="0"/>
              </a:rPr>
              <a:t>M</a:t>
            </a:r>
            <a:r>
              <a:rPr lang="en-GB" altLang="en-US" sz="1800" dirty="0">
                <a:solidFill>
                  <a:schemeClr val="bg1"/>
                </a:solidFill>
                <a:latin typeface="Times New Roman" pitchFamily="18" charset="0"/>
                <a:cs typeface="Times New Roman" pitchFamily="18" charset="0"/>
              </a:rPr>
              <a:t> is then proportional to the </a:t>
            </a:r>
            <a:r>
              <a:rPr lang="en-GB" altLang="en-US" sz="1800" dirty="0">
                <a:solidFill>
                  <a:srgbClr val="FF0000"/>
                </a:solidFill>
                <a:latin typeface="Times New Roman" pitchFamily="18" charset="0"/>
                <a:cs typeface="Times New Roman" pitchFamily="18" charset="0"/>
              </a:rPr>
              <a:t>magnetic structure factor of the unit cell </a:t>
            </a:r>
            <a:r>
              <a:rPr lang="en-GB" altLang="en-US" sz="1800" dirty="0">
                <a:solidFill>
                  <a:schemeClr val="bg1"/>
                </a:solidFill>
                <a:latin typeface="Times New Roman" pitchFamily="18" charset="0"/>
                <a:cs typeface="Times New Roman" pitchFamily="18" charset="0"/>
              </a:rPr>
              <a:t>that now contains the Fourier coefficients </a:t>
            </a:r>
            <a:r>
              <a:rPr lang="en-GB" altLang="en-US" sz="1800" b="1" dirty="0" err="1">
                <a:solidFill>
                  <a:schemeClr val="bg1"/>
                </a:solidFill>
                <a:latin typeface="Times New Roman" pitchFamily="18" charset="0"/>
                <a:cs typeface="Times New Roman" pitchFamily="18" charset="0"/>
              </a:rPr>
              <a:t>S</a:t>
            </a:r>
            <a:r>
              <a:rPr lang="en-GB" altLang="en-US" sz="1800" b="1" baseline="-25000" dirty="0" err="1">
                <a:solidFill>
                  <a:schemeClr val="bg1"/>
                </a:solidFill>
                <a:latin typeface="Times New Roman" pitchFamily="18" charset="0"/>
                <a:cs typeface="Times New Roman" pitchFamily="18" charset="0"/>
              </a:rPr>
              <a:t>k</a:t>
            </a:r>
            <a:r>
              <a:rPr lang="en-GB" altLang="en-US" sz="1800" i="1" baseline="-25000" dirty="0" err="1">
                <a:solidFill>
                  <a:schemeClr val="bg1"/>
                </a:solidFill>
                <a:latin typeface="Times New Roman" pitchFamily="18" charset="0"/>
                <a:cs typeface="Times New Roman" pitchFamily="18" charset="0"/>
              </a:rPr>
              <a:t>j</a:t>
            </a:r>
            <a:r>
              <a:rPr lang="en-GB" altLang="en-US" sz="1800" dirty="0">
                <a:solidFill>
                  <a:schemeClr val="bg1"/>
                </a:solidFill>
                <a:latin typeface="Times New Roman" pitchFamily="18" charset="0"/>
                <a:cs typeface="Times New Roman" pitchFamily="18" charset="0"/>
              </a:rPr>
              <a:t> instead of the magnetic moments </a:t>
            </a:r>
            <a:r>
              <a:rPr lang="en-GB" altLang="en-US" sz="1800" b="1" dirty="0" err="1">
                <a:solidFill>
                  <a:schemeClr val="bg1"/>
                </a:solidFill>
                <a:latin typeface="Times New Roman" pitchFamily="18" charset="0"/>
                <a:cs typeface="Times New Roman" pitchFamily="18" charset="0"/>
              </a:rPr>
              <a:t>m</a:t>
            </a:r>
            <a:r>
              <a:rPr lang="en-GB" altLang="en-US" sz="1800" i="1" baseline="-25000" dirty="0" err="1">
                <a:solidFill>
                  <a:schemeClr val="bg1"/>
                </a:solidFill>
                <a:latin typeface="Times New Roman" pitchFamily="18" charset="0"/>
                <a:cs typeface="Times New Roman" pitchFamily="18" charset="0"/>
              </a:rPr>
              <a:t>j</a:t>
            </a:r>
            <a:r>
              <a:rPr lang="en-GB" altLang="en-US" sz="1800" dirty="0">
                <a:solidFill>
                  <a:schemeClr val="bg1"/>
                </a:solidFill>
                <a:latin typeface="Times New Roman" pitchFamily="18" charset="0"/>
                <a:cs typeface="Times New Roman" pitchFamily="18" charset="0"/>
              </a:rPr>
              <a:t>.</a:t>
            </a:r>
            <a:endParaRPr lang="en-GB" altLang="en-US" sz="1800" i="1" dirty="0">
              <a:solidFill>
                <a:schemeClr val="bg1"/>
              </a:solidFill>
            </a:endParaRPr>
          </a:p>
        </p:txBody>
      </p:sp>
      <p:graphicFrame>
        <p:nvGraphicFramePr>
          <p:cNvPr id="61448" name="Object 1"/>
          <p:cNvGraphicFramePr>
            <a:graphicFrameLocks noChangeAspect="1"/>
          </p:cNvGraphicFramePr>
          <p:nvPr>
            <p:extLst>
              <p:ext uri="{D42A27DB-BD31-4B8C-83A1-F6EECF244321}">
                <p14:modId xmlns:p14="http://schemas.microsoft.com/office/powerpoint/2010/main" val="1244407679"/>
              </p:ext>
            </p:extLst>
          </p:nvPr>
        </p:nvGraphicFramePr>
        <p:xfrm>
          <a:off x="2693367" y="1235870"/>
          <a:ext cx="4143446" cy="825405"/>
        </p:xfrm>
        <a:graphic>
          <a:graphicData uri="http://schemas.openxmlformats.org/presentationml/2006/ole">
            <mc:AlternateContent xmlns:mc="http://schemas.openxmlformats.org/markup-compatibility/2006">
              <mc:Choice xmlns:v="urn:schemas-microsoft-com:vml" Requires="v">
                <p:oleObj spid="_x0000_s16478" name="Equation" r:id="rId8" imgW="1701720" imgH="368280" progId="Equation.DSMT4">
                  <p:embed/>
                </p:oleObj>
              </mc:Choice>
              <mc:Fallback>
                <p:oleObj name="Equation" r:id="rId8" imgW="1701720" imgH="368280" progId="Equation.DSMT4">
                  <p:embed/>
                  <p:pic>
                    <p:nvPicPr>
                      <p:cNvPr id="0" name=""/>
                      <p:cNvPicPr>
                        <a:picLocks noChangeAspect="1" noChangeArrowheads="1"/>
                      </p:cNvPicPr>
                      <p:nvPr/>
                    </p:nvPicPr>
                    <p:blipFill>
                      <a:blip r:embed="rId9"/>
                      <a:srcRect/>
                      <a:stretch>
                        <a:fillRect/>
                      </a:stretch>
                    </p:blipFill>
                    <p:spPr bwMode="auto">
                      <a:xfrm>
                        <a:off x="2693367" y="1235870"/>
                        <a:ext cx="4143446" cy="825405"/>
                      </a:xfrm>
                      <a:prstGeom prst="rect">
                        <a:avLst/>
                      </a:prstGeom>
                      <a:noFill/>
                      <a:ln w="9525">
                        <a:solidFill>
                          <a:srgbClr val="FF0000"/>
                        </a:solidFill>
                        <a:miter lim="800000"/>
                        <a:headEnd/>
                        <a:tailEnd/>
                      </a:ln>
                      <a:extLst/>
                    </p:spPr>
                  </p:pic>
                </p:oleObj>
              </mc:Fallback>
            </mc:AlternateContent>
          </a:graphicData>
        </a:graphic>
      </p:graphicFrame>
    </p:spTree>
    <p:extLst>
      <p:ext uri="{BB962C8B-B14F-4D97-AF65-F5344CB8AC3E}">
        <p14:creationId xmlns:p14="http://schemas.microsoft.com/office/powerpoint/2010/main" val="24445904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0">
              <a:schemeClr val="accent1">
                <a:lumMod val="60000"/>
                <a:lumOff val="40000"/>
              </a:schemeClr>
            </a:gs>
            <a:gs pos="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62467" name="Rectangle 12"/>
          <p:cNvSpPr>
            <a:spLocks noChangeArrowheads="1"/>
          </p:cNvSpPr>
          <p:nvPr/>
        </p:nvSpPr>
        <p:spPr bwMode="auto">
          <a:xfrm>
            <a:off x="241300" y="128685"/>
            <a:ext cx="8750300" cy="62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28" tIns="34265" rIns="68528" bIns="3426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3600" b="1" dirty="0" smtClean="0">
                <a:solidFill>
                  <a:srgbClr val="FFFF00"/>
                </a:solidFill>
                <a:latin typeface="Times New Roman" pitchFamily="18" charset="0"/>
                <a:cs typeface="Times New Roman" pitchFamily="18" charset="0"/>
              </a:rPr>
              <a:t>Diffraction </a:t>
            </a:r>
            <a:r>
              <a:rPr lang="en-GB" altLang="en-US" sz="3600" b="1" dirty="0">
                <a:solidFill>
                  <a:srgbClr val="FFFF00"/>
                </a:solidFill>
                <a:latin typeface="Times New Roman" pitchFamily="18" charset="0"/>
                <a:cs typeface="Times New Roman" pitchFamily="18" charset="0"/>
              </a:rPr>
              <a:t>Patterns of magnetic structures</a:t>
            </a:r>
          </a:p>
        </p:txBody>
      </p:sp>
      <p:sp>
        <p:nvSpPr>
          <p:cNvPr id="62468" name="Text Box 3"/>
          <p:cNvSpPr txBox="1">
            <a:spLocks noChangeArrowheads="1"/>
          </p:cNvSpPr>
          <p:nvPr/>
        </p:nvSpPr>
        <p:spPr bwMode="auto">
          <a:xfrm>
            <a:off x="3977879" y="2718810"/>
            <a:ext cx="3942159" cy="71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8528" tIns="34265" rIns="68528" bIns="34265"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100" b="1">
                <a:latin typeface="Times New Roman" pitchFamily="18" charset="0"/>
              </a:rPr>
              <a:t>Magnetic reflections</a:t>
            </a:r>
            <a:r>
              <a:rPr lang="en-US" altLang="en-US" sz="2100">
                <a:latin typeface="Times New Roman" pitchFamily="18" charset="0"/>
              </a:rPr>
              <a:t>:   indexed  by a set of propagation vectors {</a:t>
            </a:r>
            <a:r>
              <a:rPr lang="en-US" altLang="en-US" sz="2100" b="1">
                <a:latin typeface="Times New Roman" pitchFamily="18" charset="0"/>
              </a:rPr>
              <a:t>k</a:t>
            </a:r>
            <a:r>
              <a:rPr lang="en-US" altLang="en-US" sz="2100">
                <a:latin typeface="Times New Roman" pitchFamily="18" charset="0"/>
              </a:rPr>
              <a:t>}</a:t>
            </a:r>
          </a:p>
        </p:txBody>
      </p:sp>
      <p:sp>
        <p:nvSpPr>
          <p:cNvPr id="62469" name="Text Box 4"/>
          <p:cNvSpPr txBox="1">
            <a:spLocks noChangeArrowheads="1"/>
          </p:cNvSpPr>
          <p:nvPr/>
        </p:nvSpPr>
        <p:spPr bwMode="auto">
          <a:xfrm>
            <a:off x="825500" y="3425502"/>
            <a:ext cx="8166100" cy="136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8528" tIns="34265" rIns="68528" bIns="34265"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100" b="1" dirty="0">
                <a:latin typeface="Times New Roman" pitchFamily="18" charset="0"/>
              </a:rPr>
              <a:t>h    </a:t>
            </a:r>
            <a:r>
              <a:rPr lang="en-US" altLang="en-US" sz="2100" dirty="0">
                <a:latin typeface="Times New Roman" pitchFamily="18" charset="0"/>
              </a:rPr>
              <a:t>is the scattering vector indexing a magnetic reflection   </a:t>
            </a:r>
          </a:p>
          <a:p>
            <a:pPr eaLnBrk="1" hangingPunct="1">
              <a:spcBef>
                <a:spcPct val="0"/>
              </a:spcBef>
              <a:buFontTx/>
              <a:buNone/>
            </a:pPr>
            <a:r>
              <a:rPr lang="en-US" altLang="en-US" sz="2100" b="1" dirty="0">
                <a:solidFill>
                  <a:srgbClr val="00B050"/>
                </a:solidFill>
                <a:latin typeface="Times New Roman" pitchFamily="18" charset="0"/>
              </a:rPr>
              <a:t>H</a:t>
            </a:r>
            <a:r>
              <a:rPr lang="en-US" altLang="en-US" sz="2100" dirty="0">
                <a:latin typeface="Times New Roman" pitchFamily="18" charset="0"/>
              </a:rPr>
              <a:t>   is a reciprocal vector of the crystallographic structure</a:t>
            </a:r>
          </a:p>
          <a:p>
            <a:pPr eaLnBrk="1" hangingPunct="1">
              <a:spcBef>
                <a:spcPct val="0"/>
              </a:spcBef>
              <a:buFontTx/>
              <a:buNone/>
            </a:pPr>
            <a:r>
              <a:rPr lang="en-US" altLang="en-US" sz="2100" b="1" dirty="0">
                <a:solidFill>
                  <a:srgbClr val="FFC000"/>
                </a:solidFill>
                <a:latin typeface="Times New Roman" pitchFamily="18" charset="0"/>
              </a:rPr>
              <a:t>k</a:t>
            </a:r>
            <a:r>
              <a:rPr lang="en-US" altLang="en-US" sz="2100" dirty="0">
                <a:latin typeface="Times New Roman" pitchFamily="18" charset="0"/>
              </a:rPr>
              <a:t>    is one of the propagation vectors of the magnetic structure </a:t>
            </a:r>
          </a:p>
          <a:p>
            <a:pPr eaLnBrk="1" hangingPunct="1">
              <a:spcBef>
                <a:spcPct val="0"/>
              </a:spcBef>
              <a:buFontTx/>
              <a:buNone/>
            </a:pPr>
            <a:r>
              <a:rPr lang="en-US" altLang="en-US" sz="2100" dirty="0">
                <a:latin typeface="Times New Roman" pitchFamily="18" charset="0"/>
              </a:rPr>
              <a:t>     (</a:t>
            </a:r>
            <a:r>
              <a:rPr lang="en-US" altLang="en-US" sz="2100" b="1" dirty="0">
                <a:latin typeface="Times New Roman" pitchFamily="18" charset="0"/>
              </a:rPr>
              <a:t> </a:t>
            </a:r>
            <a:r>
              <a:rPr lang="en-US" altLang="en-US" sz="2100" b="1" dirty="0">
                <a:solidFill>
                  <a:srgbClr val="FFC000"/>
                </a:solidFill>
                <a:latin typeface="Times New Roman" pitchFamily="18" charset="0"/>
              </a:rPr>
              <a:t>k</a:t>
            </a:r>
            <a:r>
              <a:rPr lang="en-US" altLang="en-US" sz="2100" dirty="0">
                <a:latin typeface="Times New Roman" pitchFamily="18" charset="0"/>
              </a:rPr>
              <a:t> </a:t>
            </a:r>
            <a:r>
              <a:rPr lang="en-US" altLang="en-US" sz="2100" dirty="0" smtClean="0">
                <a:latin typeface="Times New Roman" pitchFamily="18" charset="0"/>
              </a:rPr>
              <a:t> is </a:t>
            </a:r>
            <a:r>
              <a:rPr lang="en-US" altLang="en-US" sz="2100" dirty="0">
                <a:latin typeface="Times New Roman" pitchFamily="18" charset="0"/>
              </a:rPr>
              <a:t>reduced to the Brillouin zone)</a:t>
            </a:r>
          </a:p>
        </p:txBody>
      </p:sp>
      <p:sp>
        <p:nvSpPr>
          <p:cNvPr id="62470" name="Text Box 36"/>
          <p:cNvSpPr txBox="1">
            <a:spLocks noChangeArrowheads="1"/>
          </p:cNvSpPr>
          <p:nvPr/>
        </p:nvSpPr>
        <p:spPr bwMode="auto">
          <a:xfrm>
            <a:off x="1181101" y="720329"/>
            <a:ext cx="3105553" cy="39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28" tIns="34265" rIns="68528" bIns="3426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2100">
                <a:latin typeface="Times New Roman" pitchFamily="18" charset="0"/>
              </a:rPr>
              <a:t>Portion of reciprocal space </a:t>
            </a:r>
          </a:p>
        </p:txBody>
      </p:sp>
      <p:grpSp>
        <p:nvGrpSpPr>
          <p:cNvPr id="62471" name="Group 37"/>
          <p:cNvGrpSpPr>
            <a:grpSpLocks/>
          </p:cNvGrpSpPr>
          <p:nvPr/>
        </p:nvGrpSpPr>
        <p:grpSpPr bwMode="auto">
          <a:xfrm>
            <a:off x="5022057" y="1115617"/>
            <a:ext cx="2693903" cy="831056"/>
            <a:chOff x="3488" y="879"/>
            <a:chExt cx="2088" cy="698"/>
          </a:xfrm>
        </p:grpSpPr>
        <p:sp>
          <p:nvSpPr>
            <p:cNvPr id="62506" name="Oval 38"/>
            <p:cNvSpPr>
              <a:spLocks noChangeArrowheads="1"/>
            </p:cNvSpPr>
            <p:nvPr/>
          </p:nvSpPr>
          <p:spPr bwMode="auto">
            <a:xfrm>
              <a:off x="3505" y="1000"/>
              <a:ext cx="109" cy="113"/>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507" name="Oval 39"/>
            <p:cNvSpPr>
              <a:spLocks noChangeArrowheads="1"/>
            </p:cNvSpPr>
            <p:nvPr/>
          </p:nvSpPr>
          <p:spPr bwMode="auto">
            <a:xfrm>
              <a:off x="3488" y="1341"/>
              <a:ext cx="146" cy="156"/>
            </a:xfrm>
            <a:prstGeom prst="ellipse">
              <a:avLst/>
            </a:prstGeom>
            <a:solidFill>
              <a:srgbClr val="CCFFCC"/>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508" name="Text Box 40"/>
            <p:cNvSpPr txBox="1">
              <a:spLocks noChangeArrowheads="1"/>
            </p:cNvSpPr>
            <p:nvPr/>
          </p:nvSpPr>
          <p:spPr bwMode="auto">
            <a:xfrm>
              <a:off x="3707" y="879"/>
              <a:ext cx="1869"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2100">
                  <a:latin typeface="Times New Roman" pitchFamily="18" charset="0"/>
                </a:rPr>
                <a:t>Magnetic reflections</a:t>
              </a:r>
            </a:p>
          </p:txBody>
        </p:sp>
        <p:sp>
          <p:nvSpPr>
            <p:cNvPr id="62509" name="Text Box 41"/>
            <p:cNvSpPr txBox="1">
              <a:spLocks noChangeArrowheads="1"/>
            </p:cNvSpPr>
            <p:nvPr/>
          </p:nvSpPr>
          <p:spPr bwMode="auto">
            <a:xfrm>
              <a:off x="3711" y="1228"/>
              <a:ext cx="1741"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2100">
                  <a:latin typeface="Times New Roman" pitchFamily="18" charset="0"/>
                </a:rPr>
                <a:t>Nuclear reflections</a:t>
              </a:r>
            </a:p>
          </p:txBody>
        </p:sp>
      </p:grpSp>
      <p:grpSp>
        <p:nvGrpSpPr>
          <p:cNvPr id="62472" name="Group 8"/>
          <p:cNvGrpSpPr>
            <a:grpSpLocks/>
          </p:cNvGrpSpPr>
          <p:nvPr/>
        </p:nvGrpSpPr>
        <p:grpSpPr bwMode="auto">
          <a:xfrm>
            <a:off x="1310879" y="1240631"/>
            <a:ext cx="3786689" cy="1943100"/>
            <a:chOff x="223838" y="1654175"/>
            <a:chExt cx="5048130" cy="2590800"/>
          </a:xfrm>
        </p:grpSpPr>
        <p:grpSp>
          <p:nvGrpSpPr>
            <p:cNvPr id="62473" name="Group 5"/>
            <p:cNvGrpSpPr>
              <a:grpSpLocks/>
            </p:cNvGrpSpPr>
            <p:nvPr/>
          </p:nvGrpSpPr>
          <p:grpSpPr bwMode="auto">
            <a:xfrm>
              <a:off x="223838" y="1654175"/>
              <a:ext cx="5048130" cy="2590800"/>
              <a:chOff x="1788" y="1100"/>
              <a:chExt cx="2935" cy="1632"/>
            </a:xfrm>
          </p:grpSpPr>
          <p:sp>
            <p:nvSpPr>
              <p:cNvPr id="62476" name="Text Box 6"/>
              <p:cNvSpPr txBox="1">
                <a:spLocks noChangeArrowheads="1"/>
              </p:cNvSpPr>
              <p:nvPr/>
            </p:nvSpPr>
            <p:spPr bwMode="auto">
              <a:xfrm>
                <a:off x="3843" y="1695"/>
                <a:ext cx="88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100" b="1" dirty="0">
                    <a:latin typeface="Times New Roman" pitchFamily="18" charset="0"/>
                  </a:rPr>
                  <a:t>h = </a:t>
                </a:r>
                <a:r>
                  <a:rPr lang="en-US" altLang="en-US" sz="2100" b="1" dirty="0" err="1">
                    <a:solidFill>
                      <a:srgbClr val="00B050"/>
                    </a:solidFill>
                    <a:latin typeface="Times New Roman" pitchFamily="18" charset="0"/>
                  </a:rPr>
                  <a:t>H</a:t>
                </a:r>
                <a:r>
                  <a:rPr lang="en-US" altLang="en-US" sz="2100" b="1" dirty="0" err="1">
                    <a:latin typeface="Times New Roman" pitchFamily="18" charset="0"/>
                  </a:rPr>
                  <a:t>+</a:t>
                </a:r>
                <a:r>
                  <a:rPr lang="en-US" altLang="en-US" sz="2100" b="1" dirty="0" err="1">
                    <a:solidFill>
                      <a:srgbClr val="FFC000"/>
                    </a:solidFill>
                    <a:latin typeface="Times New Roman" pitchFamily="18" charset="0"/>
                  </a:rPr>
                  <a:t>k</a:t>
                </a:r>
                <a:endParaRPr lang="en-US" altLang="en-US" sz="2100" dirty="0">
                  <a:solidFill>
                    <a:srgbClr val="FFC000"/>
                  </a:solidFill>
                  <a:latin typeface="Times New Roman" pitchFamily="18" charset="0"/>
                </a:endParaRPr>
              </a:p>
            </p:txBody>
          </p:sp>
          <p:sp>
            <p:nvSpPr>
              <p:cNvPr id="62477" name="Oval 7"/>
              <p:cNvSpPr>
                <a:spLocks noChangeArrowheads="1"/>
              </p:cNvSpPr>
              <p:nvPr/>
            </p:nvSpPr>
            <p:spPr bwMode="auto">
              <a:xfrm>
                <a:off x="1921" y="1213"/>
                <a:ext cx="146" cy="156"/>
              </a:xfrm>
              <a:prstGeom prst="ellipse">
                <a:avLst/>
              </a:prstGeom>
              <a:solidFill>
                <a:srgbClr val="CCFFCC"/>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78" name="Oval 8"/>
              <p:cNvSpPr>
                <a:spLocks noChangeArrowheads="1"/>
              </p:cNvSpPr>
              <p:nvPr/>
            </p:nvSpPr>
            <p:spPr bwMode="auto">
              <a:xfrm>
                <a:off x="2650" y="1213"/>
                <a:ext cx="145" cy="156"/>
              </a:xfrm>
              <a:prstGeom prst="ellipse">
                <a:avLst/>
              </a:prstGeom>
              <a:solidFill>
                <a:srgbClr val="CCFFCC"/>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79" name="Oval 9"/>
              <p:cNvSpPr>
                <a:spLocks noChangeArrowheads="1"/>
              </p:cNvSpPr>
              <p:nvPr/>
            </p:nvSpPr>
            <p:spPr bwMode="auto">
              <a:xfrm>
                <a:off x="3378" y="1213"/>
                <a:ext cx="146" cy="156"/>
              </a:xfrm>
              <a:prstGeom prst="ellipse">
                <a:avLst/>
              </a:prstGeom>
              <a:solidFill>
                <a:srgbClr val="CCFFCC"/>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80" name="Oval 10"/>
              <p:cNvSpPr>
                <a:spLocks noChangeArrowheads="1"/>
              </p:cNvSpPr>
              <p:nvPr/>
            </p:nvSpPr>
            <p:spPr bwMode="auto">
              <a:xfrm>
                <a:off x="1921" y="1838"/>
                <a:ext cx="146" cy="156"/>
              </a:xfrm>
              <a:prstGeom prst="ellipse">
                <a:avLst/>
              </a:prstGeom>
              <a:solidFill>
                <a:srgbClr val="CCFFCC"/>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81" name="Oval 11"/>
              <p:cNvSpPr>
                <a:spLocks noChangeArrowheads="1"/>
              </p:cNvSpPr>
              <p:nvPr/>
            </p:nvSpPr>
            <p:spPr bwMode="auto">
              <a:xfrm>
                <a:off x="2650" y="1838"/>
                <a:ext cx="145" cy="156"/>
              </a:xfrm>
              <a:prstGeom prst="ellipse">
                <a:avLst/>
              </a:prstGeom>
              <a:solidFill>
                <a:srgbClr val="CCFFCC"/>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82" name="Oval 12"/>
              <p:cNvSpPr>
                <a:spLocks noChangeArrowheads="1"/>
              </p:cNvSpPr>
              <p:nvPr/>
            </p:nvSpPr>
            <p:spPr bwMode="auto">
              <a:xfrm>
                <a:off x="3378" y="1838"/>
                <a:ext cx="146" cy="156"/>
              </a:xfrm>
              <a:prstGeom prst="ellipse">
                <a:avLst/>
              </a:prstGeom>
              <a:solidFill>
                <a:srgbClr val="CCFFCC"/>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83" name="Oval 13"/>
              <p:cNvSpPr>
                <a:spLocks noChangeArrowheads="1"/>
              </p:cNvSpPr>
              <p:nvPr/>
            </p:nvSpPr>
            <p:spPr bwMode="auto">
              <a:xfrm>
                <a:off x="1921" y="2463"/>
                <a:ext cx="146" cy="156"/>
              </a:xfrm>
              <a:prstGeom prst="ellipse">
                <a:avLst/>
              </a:prstGeom>
              <a:solidFill>
                <a:srgbClr val="CCFFCC"/>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84" name="Oval 14"/>
              <p:cNvSpPr>
                <a:spLocks noChangeArrowheads="1"/>
              </p:cNvSpPr>
              <p:nvPr/>
            </p:nvSpPr>
            <p:spPr bwMode="auto">
              <a:xfrm>
                <a:off x="2650" y="2463"/>
                <a:ext cx="145" cy="156"/>
              </a:xfrm>
              <a:prstGeom prst="ellipse">
                <a:avLst/>
              </a:prstGeom>
              <a:solidFill>
                <a:srgbClr val="CCFFCC"/>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85" name="Oval 15"/>
              <p:cNvSpPr>
                <a:spLocks noChangeArrowheads="1"/>
              </p:cNvSpPr>
              <p:nvPr/>
            </p:nvSpPr>
            <p:spPr bwMode="auto">
              <a:xfrm>
                <a:off x="3378" y="2463"/>
                <a:ext cx="146" cy="156"/>
              </a:xfrm>
              <a:prstGeom prst="ellipse">
                <a:avLst/>
              </a:prstGeom>
              <a:solidFill>
                <a:srgbClr val="CCFFCC"/>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86" name="Oval 16"/>
              <p:cNvSpPr>
                <a:spLocks noChangeArrowheads="1"/>
              </p:cNvSpPr>
              <p:nvPr/>
            </p:nvSpPr>
            <p:spPr bwMode="auto">
              <a:xfrm>
                <a:off x="2542" y="1725"/>
                <a:ext cx="109" cy="112"/>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87" name="Oval 17"/>
              <p:cNvSpPr>
                <a:spLocks noChangeArrowheads="1"/>
              </p:cNvSpPr>
              <p:nvPr/>
            </p:nvSpPr>
            <p:spPr bwMode="auto">
              <a:xfrm>
                <a:off x="2795" y="1995"/>
                <a:ext cx="109" cy="112"/>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88" name="Oval 18"/>
              <p:cNvSpPr>
                <a:spLocks noChangeArrowheads="1"/>
              </p:cNvSpPr>
              <p:nvPr/>
            </p:nvSpPr>
            <p:spPr bwMode="auto">
              <a:xfrm>
                <a:off x="2542" y="1100"/>
                <a:ext cx="109" cy="113"/>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89" name="Oval 19"/>
              <p:cNvSpPr>
                <a:spLocks noChangeArrowheads="1"/>
              </p:cNvSpPr>
              <p:nvPr/>
            </p:nvSpPr>
            <p:spPr bwMode="auto">
              <a:xfrm>
                <a:off x="2795" y="1368"/>
                <a:ext cx="109" cy="113"/>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90" name="Oval 20"/>
              <p:cNvSpPr>
                <a:spLocks noChangeArrowheads="1"/>
              </p:cNvSpPr>
              <p:nvPr/>
            </p:nvSpPr>
            <p:spPr bwMode="auto">
              <a:xfrm>
                <a:off x="3524" y="1995"/>
                <a:ext cx="109" cy="112"/>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91" name="Oval 21"/>
              <p:cNvSpPr>
                <a:spLocks noChangeArrowheads="1"/>
              </p:cNvSpPr>
              <p:nvPr/>
            </p:nvSpPr>
            <p:spPr bwMode="auto">
              <a:xfrm>
                <a:off x="3270" y="1725"/>
                <a:ext cx="109" cy="112"/>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92" name="Oval 22"/>
              <p:cNvSpPr>
                <a:spLocks noChangeArrowheads="1"/>
              </p:cNvSpPr>
              <p:nvPr/>
            </p:nvSpPr>
            <p:spPr bwMode="auto">
              <a:xfrm>
                <a:off x="3524" y="1368"/>
                <a:ext cx="109" cy="113"/>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93" name="Oval 23"/>
              <p:cNvSpPr>
                <a:spLocks noChangeArrowheads="1"/>
              </p:cNvSpPr>
              <p:nvPr/>
            </p:nvSpPr>
            <p:spPr bwMode="auto">
              <a:xfrm>
                <a:off x="3270" y="1100"/>
                <a:ext cx="109" cy="113"/>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94" name="Oval 24"/>
              <p:cNvSpPr>
                <a:spLocks noChangeArrowheads="1"/>
              </p:cNvSpPr>
              <p:nvPr/>
            </p:nvSpPr>
            <p:spPr bwMode="auto">
              <a:xfrm>
                <a:off x="3524" y="2619"/>
                <a:ext cx="109" cy="113"/>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95" name="Oval 25"/>
              <p:cNvSpPr>
                <a:spLocks noChangeArrowheads="1"/>
              </p:cNvSpPr>
              <p:nvPr/>
            </p:nvSpPr>
            <p:spPr bwMode="auto">
              <a:xfrm>
                <a:off x="3270" y="2351"/>
                <a:ext cx="109" cy="113"/>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96" name="Oval 26"/>
              <p:cNvSpPr>
                <a:spLocks noChangeArrowheads="1"/>
              </p:cNvSpPr>
              <p:nvPr/>
            </p:nvSpPr>
            <p:spPr bwMode="auto">
              <a:xfrm>
                <a:off x="1813" y="1725"/>
                <a:ext cx="108" cy="112"/>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97" name="Oval 27"/>
              <p:cNvSpPr>
                <a:spLocks noChangeArrowheads="1"/>
              </p:cNvSpPr>
              <p:nvPr/>
            </p:nvSpPr>
            <p:spPr bwMode="auto">
              <a:xfrm>
                <a:off x="2067" y="1995"/>
                <a:ext cx="109" cy="112"/>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98" name="Oval 28"/>
              <p:cNvSpPr>
                <a:spLocks noChangeArrowheads="1"/>
              </p:cNvSpPr>
              <p:nvPr/>
            </p:nvSpPr>
            <p:spPr bwMode="auto">
              <a:xfrm>
                <a:off x="1788" y="1100"/>
                <a:ext cx="109" cy="113"/>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499" name="Oval 29"/>
              <p:cNvSpPr>
                <a:spLocks noChangeArrowheads="1"/>
              </p:cNvSpPr>
              <p:nvPr/>
            </p:nvSpPr>
            <p:spPr bwMode="auto">
              <a:xfrm>
                <a:off x="2067" y="1368"/>
                <a:ext cx="109" cy="113"/>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500" name="Oval 30"/>
              <p:cNvSpPr>
                <a:spLocks noChangeArrowheads="1"/>
              </p:cNvSpPr>
              <p:nvPr/>
            </p:nvSpPr>
            <p:spPr bwMode="auto">
              <a:xfrm>
                <a:off x="2542" y="2351"/>
                <a:ext cx="109" cy="113"/>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501" name="Oval 31"/>
              <p:cNvSpPr>
                <a:spLocks noChangeArrowheads="1"/>
              </p:cNvSpPr>
              <p:nvPr/>
            </p:nvSpPr>
            <p:spPr bwMode="auto">
              <a:xfrm>
                <a:off x="2795" y="2619"/>
                <a:ext cx="109" cy="113"/>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502" name="Oval 32"/>
              <p:cNvSpPr>
                <a:spLocks noChangeArrowheads="1"/>
              </p:cNvSpPr>
              <p:nvPr/>
            </p:nvSpPr>
            <p:spPr bwMode="auto">
              <a:xfrm>
                <a:off x="1813" y="2351"/>
                <a:ext cx="108" cy="113"/>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503" name="Oval 33"/>
              <p:cNvSpPr>
                <a:spLocks noChangeArrowheads="1"/>
              </p:cNvSpPr>
              <p:nvPr/>
            </p:nvSpPr>
            <p:spPr bwMode="auto">
              <a:xfrm>
                <a:off x="2067" y="2619"/>
                <a:ext cx="109" cy="113"/>
              </a:xfrm>
              <a:prstGeom prst="ellipse">
                <a:avLst/>
              </a:prstGeom>
              <a:solidFill>
                <a:srgbClr val="FF3300"/>
              </a:solidFill>
              <a:ln w="12700">
                <a:solidFill>
                  <a:schemeClr val="accent2"/>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504" name="Rectangle 34"/>
              <p:cNvSpPr>
                <a:spLocks noChangeArrowheads="1"/>
              </p:cNvSpPr>
              <p:nvPr/>
            </p:nvSpPr>
            <p:spPr bwMode="auto">
              <a:xfrm>
                <a:off x="2360" y="1558"/>
                <a:ext cx="720" cy="694"/>
              </a:xfrm>
              <a:prstGeom prst="rect">
                <a:avLst/>
              </a:prstGeom>
              <a:solidFill>
                <a:schemeClr val="hlink">
                  <a:alpha val="50195"/>
                </a:schemeClr>
              </a:solidFill>
              <a:ln w="12700">
                <a:solidFill>
                  <a:schemeClr val="accent2"/>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Comic Sans MS" pitchFamily="66" charset="0"/>
                </a:endParaRPr>
              </a:p>
            </p:txBody>
          </p:sp>
          <p:sp>
            <p:nvSpPr>
              <p:cNvPr id="62505" name="Line 35"/>
              <p:cNvSpPr>
                <a:spLocks noChangeShapeType="1"/>
              </p:cNvSpPr>
              <p:nvPr/>
            </p:nvSpPr>
            <p:spPr bwMode="auto">
              <a:xfrm>
                <a:off x="3542" y="1855"/>
                <a:ext cx="144" cy="148"/>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grpSp>
        <p:cxnSp>
          <p:nvCxnSpPr>
            <p:cNvPr id="3" name="Straight Arrow Connector 2"/>
            <p:cNvCxnSpPr>
              <a:endCxn id="62482" idx="2"/>
            </p:cNvCxnSpPr>
            <p:nvPr/>
          </p:nvCxnSpPr>
          <p:spPr>
            <a:xfrm flipV="1">
              <a:off x="1826963" y="2949575"/>
              <a:ext cx="1131710" cy="635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62490" idx="2"/>
            </p:cNvCxnSpPr>
            <p:nvPr/>
          </p:nvCxnSpPr>
          <p:spPr>
            <a:xfrm>
              <a:off x="1831724" y="2949575"/>
              <a:ext cx="1377735" cy="2143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14180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75000">
              <a:schemeClr val="accent1">
                <a:lumMod val="60000"/>
                <a:lumOff val="40000"/>
              </a:schemeClr>
            </a:gs>
            <a:gs pos="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63491" name="Rectangle 12"/>
          <p:cNvSpPr>
            <a:spLocks noChangeArrowheads="1"/>
          </p:cNvSpPr>
          <p:nvPr/>
        </p:nvSpPr>
        <p:spPr bwMode="auto">
          <a:xfrm>
            <a:off x="213916" y="120459"/>
            <a:ext cx="8737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3600" b="1" dirty="0">
                <a:solidFill>
                  <a:srgbClr val="FFFF00"/>
                </a:solidFill>
                <a:latin typeface="Times New Roman" pitchFamily="18" charset="0"/>
                <a:cs typeface="Times New Roman" pitchFamily="18" charset="0"/>
              </a:rPr>
              <a:t>Diffraction </a:t>
            </a:r>
            <a:r>
              <a:rPr lang="en-GB" altLang="en-US" sz="3600" b="1" dirty="0" smtClean="0">
                <a:solidFill>
                  <a:srgbClr val="FFFF00"/>
                </a:solidFill>
                <a:latin typeface="Times New Roman" pitchFamily="18" charset="0"/>
                <a:cs typeface="Times New Roman" pitchFamily="18" charset="0"/>
              </a:rPr>
              <a:t>Patterns </a:t>
            </a:r>
            <a:r>
              <a:rPr lang="en-GB" altLang="en-US" sz="3600" b="1" dirty="0">
                <a:solidFill>
                  <a:srgbClr val="FFFF00"/>
                </a:solidFill>
                <a:latin typeface="Times New Roman" pitchFamily="18" charset="0"/>
                <a:cs typeface="Times New Roman" pitchFamily="18" charset="0"/>
              </a:rPr>
              <a:t>of magnetic structures</a:t>
            </a:r>
          </a:p>
        </p:txBody>
      </p:sp>
      <p:graphicFrame>
        <p:nvGraphicFramePr>
          <p:cNvPr id="63492" name="Object 3"/>
          <p:cNvGraphicFramePr>
            <a:graphicFrameLocks noChangeAspect="1"/>
          </p:cNvGraphicFramePr>
          <p:nvPr/>
        </p:nvGraphicFramePr>
        <p:xfrm>
          <a:off x="1720454" y="694135"/>
          <a:ext cx="5724525" cy="4205288"/>
        </p:xfrm>
        <a:graphic>
          <a:graphicData uri="http://schemas.openxmlformats.org/presentationml/2006/ole">
            <mc:AlternateContent xmlns:mc="http://schemas.openxmlformats.org/markup-compatibility/2006">
              <mc:Choice xmlns:v="urn:schemas-microsoft-com:vml" Requires="v">
                <p:oleObj spid="_x0000_s17440" name="Image bitmap" r:id="rId4" imgW="11923810" imgH="8764223" progId="Paint.Picture">
                  <p:embed/>
                </p:oleObj>
              </mc:Choice>
              <mc:Fallback>
                <p:oleObj name="Image bitmap" r:id="rId4" imgW="11923810" imgH="876422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454" y="694135"/>
                        <a:ext cx="5724525" cy="420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1" name="Group 4"/>
          <p:cNvGrpSpPr>
            <a:grpSpLocks/>
          </p:cNvGrpSpPr>
          <p:nvPr/>
        </p:nvGrpSpPr>
        <p:grpSpPr bwMode="auto">
          <a:xfrm>
            <a:off x="1223963" y="1866900"/>
            <a:ext cx="2708672" cy="1246585"/>
            <a:chOff x="299" y="1568"/>
            <a:chExt cx="2275" cy="1047"/>
          </a:xfrm>
        </p:grpSpPr>
        <p:sp>
          <p:nvSpPr>
            <p:cNvPr id="63500" name="Text Box 5"/>
            <p:cNvSpPr txBox="1">
              <a:spLocks noChangeArrowheads="1"/>
            </p:cNvSpPr>
            <p:nvPr/>
          </p:nvSpPr>
          <p:spPr bwMode="auto">
            <a:xfrm>
              <a:off x="299" y="1568"/>
              <a:ext cx="1339"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dirty="0">
                  <a:solidFill>
                    <a:schemeClr val="bg1"/>
                  </a:solidFill>
                  <a:latin typeface="Comic Sans MS" pitchFamily="66" charset="0"/>
                </a:rPr>
                <a:t>Cu</a:t>
              </a:r>
              <a:r>
                <a:rPr lang="en-GB" altLang="en-US" sz="1800" baseline="30000" dirty="0">
                  <a:solidFill>
                    <a:schemeClr val="bg1"/>
                  </a:solidFill>
                  <a:latin typeface="Comic Sans MS" pitchFamily="66" charset="0"/>
                </a:rPr>
                <a:t>2+</a:t>
              </a:r>
              <a:r>
                <a:rPr lang="en-GB" altLang="en-US" sz="1800" dirty="0">
                  <a:solidFill>
                    <a:schemeClr val="bg1"/>
                  </a:solidFill>
                  <a:latin typeface="Comic Sans MS" pitchFamily="66" charset="0"/>
                </a:rPr>
                <a:t> ordering</a:t>
              </a:r>
            </a:p>
          </p:txBody>
        </p:sp>
        <p:sp>
          <p:nvSpPr>
            <p:cNvPr id="63501" name="Line 6"/>
            <p:cNvSpPr>
              <a:spLocks noChangeShapeType="1"/>
            </p:cNvSpPr>
            <p:nvPr/>
          </p:nvSpPr>
          <p:spPr bwMode="auto">
            <a:xfrm>
              <a:off x="572" y="1796"/>
              <a:ext cx="1319" cy="41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63502" name="Line 7"/>
            <p:cNvSpPr>
              <a:spLocks noChangeShapeType="1"/>
            </p:cNvSpPr>
            <p:nvPr/>
          </p:nvSpPr>
          <p:spPr bwMode="auto">
            <a:xfrm>
              <a:off x="526" y="1796"/>
              <a:ext cx="1547" cy="546"/>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63503" name="Line 8"/>
            <p:cNvSpPr>
              <a:spLocks noChangeShapeType="1"/>
            </p:cNvSpPr>
            <p:nvPr/>
          </p:nvSpPr>
          <p:spPr bwMode="auto">
            <a:xfrm>
              <a:off x="481" y="1796"/>
              <a:ext cx="2093" cy="819"/>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grpSp>
      <p:grpSp>
        <p:nvGrpSpPr>
          <p:cNvPr id="56" name="Group 9"/>
          <p:cNvGrpSpPr>
            <a:grpSpLocks/>
          </p:cNvGrpSpPr>
          <p:nvPr/>
        </p:nvGrpSpPr>
        <p:grpSpPr bwMode="auto">
          <a:xfrm>
            <a:off x="2253854" y="946547"/>
            <a:ext cx="2925365" cy="975122"/>
            <a:chOff x="1163" y="795"/>
            <a:chExt cx="2458" cy="819"/>
          </a:xfrm>
        </p:grpSpPr>
        <p:sp>
          <p:nvSpPr>
            <p:cNvPr id="63496" name="Text Box 10"/>
            <p:cNvSpPr txBox="1">
              <a:spLocks noChangeArrowheads="1"/>
            </p:cNvSpPr>
            <p:nvPr/>
          </p:nvSpPr>
          <p:spPr bwMode="auto">
            <a:xfrm>
              <a:off x="1163" y="840"/>
              <a:ext cx="137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dirty="0">
                  <a:solidFill>
                    <a:schemeClr val="bg1"/>
                  </a:solidFill>
                  <a:latin typeface="Comic Sans MS" pitchFamily="66" charset="0"/>
                </a:rPr>
                <a:t>Ho</a:t>
              </a:r>
              <a:r>
                <a:rPr lang="en-GB" altLang="en-US" sz="1800" baseline="30000" dirty="0">
                  <a:solidFill>
                    <a:schemeClr val="bg1"/>
                  </a:solidFill>
                  <a:latin typeface="Comic Sans MS" pitchFamily="66" charset="0"/>
                </a:rPr>
                <a:t>3+</a:t>
              </a:r>
              <a:r>
                <a:rPr lang="en-GB" altLang="en-US" sz="1800" dirty="0">
                  <a:solidFill>
                    <a:schemeClr val="bg1"/>
                  </a:solidFill>
                  <a:latin typeface="Comic Sans MS" pitchFamily="66" charset="0"/>
                </a:rPr>
                <a:t> ordering</a:t>
              </a:r>
            </a:p>
          </p:txBody>
        </p:sp>
        <p:sp>
          <p:nvSpPr>
            <p:cNvPr id="63497" name="Line 11"/>
            <p:cNvSpPr>
              <a:spLocks noChangeShapeType="1"/>
            </p:cNvSpPr>
            <p:nvPr/>
          </p:nvSpPr>
          <p:spPr bwMode="auto">
            <a:xfrm>
              <a:off x="1436" y="1068"/>
              <a:ext cx="956" cy="54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63498" name="Line 12"/>
            <p:cNvSpPr>
              <a:spLocks noChangeShapeType="1"/>
            </p:cNvSpPr>
            <p:nvPr/>
          </p:nvSpPr>
          <p:spPr bwMode="auto">
            <a:xfrm>
              <a:off x="1436" y="1068"/>
              <a:ext cx="1411" cy="22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63499" name="Line 13"/>
            <p:cNvSpPr>
              <a:spLocks noChangeShapeType="1"/>
            </p:cNvSpPr>
            <p:nvPr/>
          </p:nvSpPr>
          <p:spPr bwMode="auto">
            <a:xfrm flipV="1">
              <a:off x="1436" y="795"/>
              <a:ext cx="2185" cy="27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grpSp>
      <p:sp>
        <p:nvSpPr>
          <p:cNvPr id="61" name="Text Box 14"/>
          <p:cNvSpPr txBox="1">
            <a:spLocks noChangeArrowheads="1"/>
          </p:cNvSpPr>
          <p:nvPr/>
        </p:nvSpPr>
        <p:spPr bwMode="auto">
          <a:xfrm>
            <a:off x="5496928" y="1053649"/>
            <a:ext cx="236101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dirty="0">
                <a:solidFill>
                  <a:schemeClr val="bg1"/>
                </a:solidFill>
                <a:latin typeface="Comic Sans MS" pitchFamily="66" charset="0"/>
              </a:rPr>
              <a:t>Notice the decrease of the paramagnetic background on Ho</a:t>
            </a:r>
            <a:r>
              <a:rPr lang="en-GB" altLang="en-US" sz="1800" baseline="30000" dirty="0">
                <a:solidFill>
                  <a:schemeClr val="bg1"/>
                </a:solidFill>
                <a:latin typeface="Comic Sans MS" pitchFamily="66" charset="0"/>
              </a:rPr>
              <a:t>3+</a:t>
            </a:r>
            <a:r>
              <a:rPr lang="en-GB" altLang="en-US" sz="1800" dirty="0">
                <a:solidFill>
                  <a:schemeClr val="bg1"/>
                </a:solidFill>
                <a:latin typeface="Comic Sans MS" pitchFamily="66" charset="0"/>
              </a:rPr>
              <a:t> ordering</a:t>
            </a:r>
          </a:p>
        </p:txBody>
      </p:sp>
    </p:spTree>
    <p:extLst>
      <p:ext uri="{BB962C8B-B14F-4D97-AF65-F5344CB8AC3E}">
        <p14:creationId xmlns:p14="http://schemas.microsoft.com/office/powerpoint/2010/main" val="1377456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dissolve">
                                      <p:cBhvr>
                                        <p:cTn id="1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325" y="141480"/>
            <a:ext cx="6229350" cy="515690"/>
          </a:xfrm>
        </p:spPr>
        <p:txBody>
          <a:bodyPr/>
          <a:lstStyle/>
          <a:p>
            <a:r>
              <a:rPr lang="en-GB" b="1" dirty="0" smtClean="0"/>
              <a:t>Magnetic refinement on D2B</a:t>
            </a:r>
            <a:endParaRPr lang="en-GB" b="1" dirty="0"/>
          </a:p>
        </p:txBody>
      </p:sp>
      <p:pic>
        <p:nvPicPr>
          <p:cNvPr id="3" name="Picture 2"/>
          <p:cNvPicPr>
            <a:picLocks noChangeAspect="1"/>
          </p:cNvPicPr>
          <p:nvPr/>
        </p:nvPicPr>
        <p:blipFill>
          <a:blip r:embed="rId2"/>
          <a:stretch>
            <a:fillRect/>
          </a:stretch>
        </p:blipFill>
        <p:spPr>
          <a:xfrm>
            <a:off x="1143000" y="808420"/>
            <a:ext cx="6858000" cy="4301613"/>
          </a:xfrm>
          <a:prstGeom prst="rect">
            <a:avLst/>
          </a:prstGeom>
        </p:spPr>
      </p:pic>
      <p:pic>
        <p:nvPicPr>
          <p:cNvPr id="4" name="Picture 3"/>
          <p:cNvPicPr>
            <a:picLocks noChangeAspect="1"/>
          </p:cNvPicPr>
          <p:nvPr/>
        </p:nvPicPr>
        <p:blipFill>
          <a:blip r:embed="rId3"/>
          <a:stretch>
            <a:fillRect/>
          </a:stretch>
        </p:blipFill>
        <p:spPr>
          <a:xfrm>
            <a:off x="1817694" y="1815666"/>
            <a:ext cx="5177619" cy="3327834"/>
          </a:xfrm>
          <a:prstGeom prst="rect">
            <a:avLst/>
          </a:prstGeom>
        </p:spPr>
      </p:pic>
    </p:spTree>
    <p:extLst>
      <p:ext uri="{BB962C8B-B14F-4D97-AF65-F5344CB8AC3E}">
        <p14:creationId xmlns:p14="http://schemas.microsoft.com/office/powerpoint/2010/main" val="251484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8"/>
          </p:nvPr>
        </p:nvSpPr>
        <p:spPr>
          <a:xfrm>
            <a:off x="274988" y="113758"/>
            <a:ext cx="8727371" cy="668927"/>
          </a:xfrm>
        </p:spPr>
        <p:txBody>
          <a:bodyPr>
            <a:normAutofit/>
          </a:bodyPr>
          <a:lstStyle/>
          <a:p>
            <a:r>
              <a:rPr lang="en-US" altLang="en-US" b="1" dirty="0" smtClean="0">
                <a:latin typeface="+mj-lt"/>
              </a:rPr>
              <a:t>Outline</a:t>
            </a:r>
            <a:endParaRPr lang="fr-FR" altLang="en-US" b="1" dirty="0">
              <a:latin typeface="+mj-lt"/>
            </a:endParaRPr>
          </a:p>
        </p:txBody>
      </p:sp>
      <p:sp>
        <p:nvSpPr>
          <p:cNvPr id="4" name="TextBox 3"/>
          <p:cNvSpPr txBox="1"/>
          <p:nvPr/>
        </p:nvSpPr>
        <p:spPr>
          <a:xfrm>
            <a:off x="543560" y="1206500"/>
            <a:ext cx="7868920" cy="2246769"/>
          </a:xfrm>
          <a:prstGeom prst="rect">
            <a:avLst/>
          </a:prstGeom>
          <a:noFill/>
        </p:spPr>
        <p:txBody>
          <a:bodyPr wrap="square" rtlCol="0">
            <a:spAutoFit/>
          </a:bodyPr>
          <a:lstStyle/>
          <a:p>
            <a:pPr marL="342900" indent="-342900">
              <a:buFont typeface="+mj-lt"/>
              <a:buAutoNum type="arabicPeriod"/>
            </a:pPr>
            <a:r>
              <a:rPr lang="en-GB" sz="2800" b="1" dirty="0">
                <a:solidFill>
                  <a:schemeClr val="bg1">
                    <a:lumMod val="75000"/>
                  </a:schemeClr>
                </a:solidFill>
                <a:latin typeface="+mj-lt"/>
              </a:rPr>
              <a:t>Characteristics of neutrons for diffraction</a:t>
            </a:r>
          </a:p>
          <a:p>
            <a:pPr marL="342900" indent="-342900">
              <a:buFont typeface="+mj-lt"/>
              <a:buAutoNum type="arabicPeriod"/>
            </a:pPr>
            <a:r>
              <a:rPr lang="en-US" sz="2800" b="1" dirty="0">
                <a:solidFill>
                  <a:schemeClr val="bg1">
                    <a:lumMod val="75000"/>
                  </a:schemeClr>
                </a:solidFill>
                <a:sym typeface="Wingdings 3" pitchFamily="18" charset="2"/>
              </a:rPr>
              <a:t>Diffraction equations: Laue conditions </a:t>
            </a:r>
            <a:endParaRPr lang="en-US" sz="2800" b="1" dirty="0" smtClean="0">
              <a:solidFill>
                <a:schemeClr val="bg1">
                  <a:lumMod val="75000"/>
                </a:schemeClr>
              </a:solidFill>
              <a:sym typeface="Wingdings 3" pitchFamily="18" charset="2"/>
            </a:endParaRPr>
          </a:p>
          <a:p>
            <a:pPr marL="342900" indent="-342900">
              <a:buFont typeface="+mj-lt"/>
              <a:buAutoNum type="arabicPeriod"/>
            </a:pPr>
            <a:r>
              <a:rPr lang="en-US" sz="2800" b="1" dirty="0">
                <a:solidFill>
                  <a:schemeClr val="bg1">
                    <a:lumMod val="75000"/>
                  </a:schemeClr>
                </a:solidFill>
                <a:sym typeface="Wingdings 3" pitchFamily="18" charset="2"/>
              </a:rPr>
              <a:t>Comparison neutrons – synchrotron X-rays </a:t>
            </a:r>
            <a:endParaRPr lang="en-US" sz="2800" b="1" dirty="0" smtClean="0">
              <a:solidFill>
                <a:schemeClr val="bg1">
                  <a:lumMod val="75000"/>
                </a:schemeClr>
              </a:solidFill>
              <a:sym typeface="Wingdings 3" pitchFamily="18" charset="2"/>
            </a:endParaRPr>
          </a:p>
          <a:p>
            <a:pPr marL="342900" indent="-342900">
              <a:buFont typeface="+mj-lt"/>
              <a:buAutoNum type="arabicPeriod"/>
            </a:pPr>
            <a:r>
              <a:rPr lang="en-US" sz="2800" b="1" dirty="0">
                <a:solidFill>
                  <a:schemeClr val="bg1">
                    <a:lumMod val="75000"/>
                  </a:schemeClr>
                </a:solidFill>
                <a:sym typeface="Wingdings 3" pitchFamily="18" charset="2"/>
              </a:rPr>
              <a:t>Magnetic neutron diffraction </a:t>
            </a:r>
            <a:endParaRPr lang="en-US" sz="2800" b="1" dirty="0" smtClean="0">
              <a:solidFill>
                <a:schemeClr val="bg1">
                  <a:lumMod val="75000"/>
                </a:schemeClr>
              </a:solidFill>
              <a:sym typeface="Wingdings 3" pitchFamily="18" charset="2"/>
            </a:endParaRPr>
          </a:p>
          <a:p>
            <a:pPr marL="342900" indent="-342900">
              <a:buFont typeface="+mj-lt"/>
              <a:buAutoNum type="arabicPeriod"/>
            </a:pPr>
            <a:r>
              <a:rPr lang="en-US" sz="2800" b="1" dirty="0">
                <a:sym typeface="Wingdings 3" pitchFamily="18" charset="2"/>
              </a:rPr>
              <a:t>Examples of neutron diffraction studies</a:t>
            </a:r>
            <a:endParaRPr lang="en-GB" sz="2800" b="1" dirty="0" smtClean="0">
              <a:latin typeface="+mj-lt"/>
            </a:endParaRPr>
          </a:p>
        </p:txBody>
      </p:sp>
    </p:spTree>
    <p:extLst>
      <p:ext uri="{BB962C8B-B14F-4D97-AF65-F5344CB8AC3E}">
        <p14:creationId xmlns:p14="http://schemas.microsoft.com/office/powerpoint/2010/main" val="29295469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3"/>
          <p:cNvSpPr txBox="1">
            <a:spLocks noChangeArrowheads="1"/>
          </p:cNvSpPr>
          <p:nvPr/>
        </p:nvSpPr>
        <p:spPr bwMode="auto">
          <a:xfrm>
            <a:off x="1331640" y="195486"/>
            <a:ext cx="3942438" cy="789552"/>
          </a:xfrm>
          <a:prstGeom prst="rect">
            <a:avLst/>
          </a:prstGeom>
          <a:noFill/>
          <a:ln w="9525">
            <a:noFill/>
            <a:miter lim="800000"/>
            <a:headEnd/>
            <a:tailEnd/>
          </a:ln>
        </p:spPr>
        <p:txBody>
          <a:bodyPr vert="horz" wrap="square" lIns="0" tIns="34290" rIns="0" bIns="0" numCol="1" anchor="b" anchorCtr="0" compatLnSpc="1">
            <a:prstTxWarp prst="textNoShape">
              <a:avLst/>
            </a:prstTxWarp>
          </a:bodyPr>
          <a:lstStyle/>
          <a:p>
            <a:pPr defTabSz="685800" eaLnBrk="0" fontAlgn="base" hangingPunct="0">
              <a:spcBef>
                <a:spcPct val="0"/>
              </a:spcBef>
              <a:spcAft>
                <a:spcPct val="0"/>
              </a:spcAft>
              <a:defRPr/>
            </a:pPr>
            <a:r>
              <a:rPr lang="en-US" sz="2400" b="1" dirty="0">
                <a:solidFill>
                  <a:srgbClr val="FFFF00"/>
                </a:solidFill>
                <a:latin typeface="+mj-lt"/>
                <a:ea typeface="+mj-ea"/>
                <a:cs typeface="+mj-cs"/>
              </a:rPr>
              <a:t>Two Axes </a:t>
            </a:r>
            <a:r>
              <a:rPr lang="en-US" sz="2400" b="1" dirty="0" err="1">
                <a:solidFill>
                  <a:srgbClr val="FFFF00"/>
                </a:solidFill>
                <a:latin typeface="+mj-lt"/>
                <a:ea typeface="+mj-ea"/>
                <a:cs typeface="+mj-cs"/>
              </a:rPr>
              <a:t>Diffractometers</a:t>
            </a:r>
            <a:r>
              <a:rPr lang="en-US" sz="2400" b="1" dirty="0">
                <a:solidFill>
                  <a:srgbClr val="FFFF00"/>
                </a:solidFill>
                <a:latin typeface="+mj-lt"/>
                <a:ea typeface="+mj-ea"/>
                <a:cs typeface="+mj-cs"/>
              </a:rPr>
              <a:t>: Powders and Liquids</a:t>
            </a:r>
            <a:endParaRPr lang="fr-FR" sz="2400" b="1" dirty="0">
              <a:solidFill>
                <a:srgbClr val="FFFF00"/>
              </a:solidFill>
              <a:latin typeface="+mj-lt"/>
              <a:ea typeface="+mj-ea"/>
              <a:cs typeface="+mj-cs"/>
            </a:endParaRPr>
          </a:p>
        </p:txBody>
      </p:sp>
      <p:pic>
        <p:nvPicPr>
          <p:cNvPr id="19" name="Picture 11" descr="D20.jpg"/>
          <p:cNvPicPr>
            <a:picLocks noChangeAspect="1"/>
          </p:cNvPicPr>
          <p:nvPr/>
        </p:nvPicPr>
        <p:blipFill>
          <a:blip r:embed="rId3"/>
          <a:srcRect/>
          <a:stretch>
            <a:fillRect/>
          </a:stretch>
        </p:blipFill>
        <p:spPr bwMode="auto">
          <a:xfrm>
            <a:off x="5436097" y="627535"/>
            <a:ext cx="2418566" cy="2833817"/>
          </a:xfrm>
          <a:prstGeom prst="rect">
            <a:avLst/>
          </a:prstGeom>
          <a:noFill/>
          <a:ln w="9525">
            <a:noFill/>
            <a:miter lim="800000"/>
            <a:headEnd/>
            <a:tailEnd/>
          </a:ln>
        </p:spPr>
      </p:pic>
      <p:pic>
        <p:nvPicPr>
          <p:cNvPr id="20" name="Picture 19" descr="reac_2d.jpg"/>
          <p:cNvPicPr>
            <a:picLocks noChangeAspect="1"/>
          </p:cNvPicPr>
          <p:nvPr/>
        </p:nvPicPr>
        <p:blipFill>
          <a:blip r:embed="rId4"/>
          <a:srcRect/>
          <a:stretch>
            <a:fillRect/>
          </a:stretch>
        </p:blipFill>
        <p:spPr bwMode="auto">
          <a:xfrm>
            <a:off x="3167845" y="3389709"/>
            <a:ext cx="2946797" cy="1753791"/>
          </a:xfrm>
          <a:prstGeom prst="rect">
            <a:avLst/>
          </a:prstGeom>
          <a:noFill/>
          <a:ln w="9525">
            <a:noFill/>
            <a:miter lim="800000"/>
            <a:headEnd/>
            <a:tailEnd/>
          </a:ln>
        </p:spPr>
      </p:pic>
      <p:pic>
        <p:nvPicPr>
          <p:cNvPr id="21" name="Picture 17" descr="XRay_clip_image002.jpg"/>
          <p:cNvPicPr>
            <a:picLocks noChangeAspect="1"/>
          </p:cNvPicPr>
          <p:nvPr/>
        </p:nvPicPr>
        <p:blipFill>
          <a:blip r:embed="rId5"/>
          <a:srcRect/>
          <a:stretch>
            <a:fillRect/>
          </a:stretch>
        </p:blipFill>
        <p:spPr bwMode="auto">
          <a:xfrm rot="21540000">
            <a:off x="1281315" y="1170446"/>
            <a:ext cx="1769146" cy="1548002"/>
          </a:xfrm>
          <a:prstGeom prst="rect">
            <a:avLst/>
          </a:prstGeom>
          <a:noFill/>
          <a:ln w="9525">
            <a:noFill/>
            <a:miter lim="800000"/>
            <a:headEnd/>
            <a:tailEnd/>
          </a:ln>
        </p:spPr>
      </p:pic>
      <p:pic>
        <p:nvPicPr>
          <p:cNvPr id="22" name="Picture 16" descr="debye-scherre.gif"/>
          <p:cNvPicPr>
            <a:picLocks noChangeAspect="1"/>
          </p:cNvPicPr>
          <p:nvPr/>
        </p:nvPicPr>
        <p:blipFill>
          <a:blip r:embed="rId6"/>
          <a:srcRect/>
          <a:stretch>
            <a:fillRect/>
          </a:stretch>
        </p:blipFill>
        <p:spPr bwMode="auto">
          <a:xfrm>
            <a:off x="3113838" y="1329612"/>
            <a:ext cx="2186546" cy="1084863"/>
          </a:xfrm>
          <a:prstGeom prst="rect">
            <a:avLst/>
          </a:prstGeom>
          <a:noFill/>
          <a:ln w="9525">
            <a:noFill/>
            <a:miter lim="800000"/>
            <a:headEnd/>
            <a:tailEnd/>
          </a:ln>
        </p:spPr>
      </p:pic>
      <p:pic>
        <p:nvPicPr>
          <p:cNvPr id="23" name="Picture 10"/>
          <p:cNvPicPr>
            <a:picLocks noChangeAspect="1" noChangeArrowheads="1"/>
          </p:cNvPicPr>
          <p:nvPr/>
        </p:nvPicPr>
        <p:blipFill>
          <a:blip r:embed="rId7"/>
          <a:srcRect/>
          <a:stretch>
            <a:fillRect/>
          </a:stretch>
        </p:blipFill>
        <p:spPr bwMode="auto">
          <a:xfrm>
            <a:off x="1143000" y="2949792"/>
            <a:ext cx="2052228" cy="2052228"/>
          </a:xfrm>
          <a:prstGeom prst="rect">
            <a:avLst/>
          </a:prstGeom>
          <a:noFill/>
          <a:ln w="12700">
            <a:noFill/>
            <a:miter lim="800000"/>
            <a:headEnd/>
            <a:tailEnd/>
          </a:ln>
        </p:spPr>
      </p:pic>
      <p:pic>
        <p:nvPicPr>
          <p:cNvPr id="24" name="Picture 23" descr="container.jpg"/>
          <p:cNvPicPr>
            <a:picLocks noChangeAspect="1"/>
          </p:cNvPicPr>
          <p:nvPr/>
        </p:nvPicPr>
        <p:blipFill>
          <a:blip r:embed="rId8"/>
          <a:srcRect/>
          <a:stretch>
            <a:fillRect/>
          </a:stretch>
        </p:blipFill>
        <p:spPr bwMode="auto">
          <a:xfrm>
            <a:off x="6570222" y="3759883"/>
            <a:ext cx="750094" cy="1088231"/>
          </a:xfrm>
          <a:prstGeom prst="rect">
            <a:avLst/>
          </a:prstGeom>
          <a:noFill/>
          <a:ln w="9525">
            <a:noFill/>
            <a:miter lim="800000"/>
            <a:headEnd/>
            <a:tailEnd/>
          </a:ln>
        </p:spPr>
      </p:pic>
      <p:grpSp>
        <p:nvGrpSpPr>
          <p:cNvPr id="27" name="Group 26"/>
          <p:cNvGrpSpPr/>
          <p:nvPr/>
        </p:nvGrpSpPr>
        <p:grpSpPr>
          <a:xfrm>
            <a:off x="2735796" y="1059582"/>
            <a:ext cx="2700301" cy="2750898"/>
            <a:chOff x="5646082" y="1052736"/>
            <a:chExt cx="3298513" cy="3347700"/>
          </a:xfrm>
          <a:solidFill>
            <a:schemeClr val="tx1"/>
          </a:solidFill>
        </p:grpSpPr>
        <p:pic>
          <p:nvPicPr>
            <p:cNvPr id="25" name="Picture 13" descr="D2B.jpg"/>
            <p:cNvPicPr>
              <a:picLocks noChangeAspect="1"/>
            </p:cNvPicPr>
            <p:nvPr/>
          </p:nvPicPr>
          <p:blipFill>
            <a:blip r:embed="rId9"/>
            <a:srcRect/>
            <a:stretch>
              <a:fillRect/>
            </a:stretch>
          </p:blipFill>
          <p:spPr bwMode="auto">
            <a:xfrm>
              <a:off x="5652120" y="1052736"/>
              <a:ext cx="3292475" cy="3286125"/>
            </a:xfrm>
            <a:prstGeom prst="rect">
              <a:avLst/>
            </a:prstGeom>
            <a:grpFill/>
            <a:ln w="9525">
              <a:noFill/>
              <a:miter lim="800000"/>
              <a:headEnd/>
              <a:tailEnd/>
            </a:ln>
          </p:spPr>
        </p:pic>
        <p:sp>
          <p:nvSpPr>
            <p:cNvPr id="26" name="TextBox 25"/>
            <p:cNvSpPr txBox="1"/>
            <p:nvPr/>
          </p:nvSpPr>
          <p:spPr>
            <a:xfrm>
              <a:off x="5646082" y="4035252"/>
              <a:ext cx="2018044" cy="365184"/>
            </a:xfrm>
            <a:prstGeom prst="rect">
              <a:avLst/>
            </a:prstGeom>
            <a:grpFill/>
          </p:spPr>
          <p:txBody>
            <a:bodyPr wrap="none" rtlCol="0">
              <a:spAutoFit/>
            </a:bodyPr>
            <a:lstStyle/>
            <a:p>
              <a:r>
                <a:rPr lang="en-GB" sz="1350" b="1" dirty="0">
                  <a:solidFill>
                    <a:schemeClr val="bg1"/>
                  </a:solidFill>
                </a:rPr>
                <a:t>High Resolution </a:t>
              </a:r>
              <a:r>
                <a:rPr lang="en-GB" sz="1350" b="1" dirty="0">
                  <a:solidFill>
                    <a:srgbClr val="C00000"/>
                  </a:solidFill>
                </a:rPr>
                <a:t>D2B</a:t>
              </a:r>
            </a:p>
          </p:txBody>
        </p:sp>
      </p:grpSp>
      <p:sp>
        <p:nvSpPr>
          <p:cNvPr id="28" name="Rectangle 27"/>
          <p:cNvSpPr/>
          <p:nvPr/>
        </p:nvSpPr>
        <p:spPr>
          <a:xfrm>
            <a:off x="5436096" y="681540"/>
            <a:ext cx="1286250" cy="300082"/>
          </a:xfrm>
          <a:prstGeom prst="rect">
            <a:avLst/>
          </a:prstGeom>
        </p:spPr>
        <p:txBody>
          <a:bodyPr wrap="none">
            <a:spAutoFit/>
          </a:bodyPr>
          <a:lstStyle/>
          <a:p>
            <a:r>
              <a:rPr lang="en-GB" sz="1350" b="1" dirty="0">
                <a:solidFill>
                  <a:schemeClr val="bg1"/>
                </a:solidFill>
              </a:rPr>
              <a:t>Low Resolution</a:t>
            </a:r>
          </a:p>
        </p:txBody>
      </p:sp>
      <p:sp>
        <p:nvSpPr>
          <p:cNvPr id="2" name="TextBox 1"/>
          <p:cNvSpPr txBox="1"/>
          <p:nvPr/>
        </p:nvSpPr>
        <p:spPr>
          <a:xfrm>
            <a:off x="5976156" y="985038"/>
            <a:ext cx="470000" cy="300082"/>
          </a:xfrm>
          <a:prstGeom prst="rect">
            <a:avLst/>
          </a:prstGeom>
          <a:noFill/>
        </p:spPr>
        <p:txBody>
          <a:bodyPr wrap="none" rtlCol="0">
            <a:spAutoFit/>
          </a:bodyPr>
          <a:lstStyle/>
          <a:p>
            <a:r>
              <a:rPr lang="en-US" sz="1350" b="1" dirty="0">
                <a:solidFill>
                  <a:srgbClr val="C00000"/>
                </a:solidFill>
              </a:rPr>
              <a:t>D20</a:t>
            </a:r>
          </a:p>
        </p:txBody>
      </p:sp>
    </p:spTree>
    <p:extLst>
      <p:ext uri="{BB962C8B-B14F-4D97-AF65-F5344CB8AC3E}">
        <p14:creationId xmlns:p14="http://schemas.microsoft.com/office/powerpoint/2010/main" val="28107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0">
              <a:schemeClr val="accent1">
                <a:lumMod val="75000"/>
              </a:schemeClr>
            </a:gs>
            <a:gs pos="10000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1871700" y="141480"/>
            <a:ext cx="4879032" cy="1026114"/>
          </a:xfrm>
          <a:prstGeom prst="rect">
            <a:avLst/>
          </a:prstGeom>
          <a:noFill/>
          <a:ln w="9525">
            <a:noFill/>
            <a:miter lim="800000"/>
            <a:headEnd/>
            <a:tailEnd/>
          </a:ln>
        </p:spPr>
        <p:txBody>
          <a:bodyPr lIns="0" rIns="0" bIns="0" anchor="b"/>
          <a:lstStyle/>
          <a:p>
            <a:pPr eaLnBrk="0" hangingPunct="0">
              <a:spcBef>
                <a:spcPct val="50000"/>
              </a:spcBef>
              <a:defRPr/>
            </a:pPr>
            <a:r>
              <a:rPr lang="en-US" sz="2700" b="1" kern="0" dirty="0">
                <a:solidFill>
                  <a:srgbClr val="FFFF00"/>
                </a:solidFill>
              </a:rPr>
              <a:t>Particle-wave properties </a:t>
            </a:r>
            <a:r>
              <a:rPr lang="en-GB" sz="2700" b="1" dirty="0">
                <a:solidFill>
                  <a:srgbClr val="FFFF00"/>
                </a:solidFill>
                <a:latin typeface="+mj-lt"/>
                <a:ea typeface="+mj-ea"/>
                <a:cs typeface="+mj-cs"/>
              </a:rPr>
              <a:t>energy-velocity-wavelength ...</a:t>
            </a:r>
          </a:p>
        </p:txBody>
      </p:sp>
      <p:sp>
        <p:nvSpPr>
          <p:cNvPr id="28" name="Rectangle 3"/>
          <p:cNvSpPr>
            <a:spLocks noChangeArrowheads="1"/>
          </p:cNvSpPr>
          <p:nvPr/>
        </p:nvSpPr>
        <p:spPr bwMode="auto">
          <a:xfrm>
            <a:off x="1333500" y="1428750"/>
            <a:ext cx="6159104" cy="369332"/>
          </a:xfrm>
          <a:prstGeom prst="rect">
            <a:avLst/>
          </a:prstGeom>
          <a:noFill/>
          <a:ln w="9525">
            <a:noFill/>
            <a:miter lim="800000"/>
            <a:headEnd/>
            <a:tailEnd/>
          </a:ln>
          <a:effectLst/>
        </p:spPr>
        <p:txBody>
          <a:bodyPr>
            <a:spAutoFit/>
          </a:bodyPr>
          <a:lstStyle/>
          <a:p>
            <a:pPr defTabSz="685800">
              <a:spcBef>
                <a:spcPct val="50000"/>
              </a:spcBef>
              <a:defRPr/>
            </a:pPr>
            <a:r>
              <a:rPr lang="en-US" b="1" kern="0" dirty="0">
                <a:solidFill>
                  <a:srgbClr val="FFFFFF"/>
                </a:solidFill>
                <a:latin typeface="Comic Sans MS" pitchFamily="66" charset="0"/>
              </a:rPr>
              <a:t>kinetic energy (E)    velocity (v)    temperature (T).</a:t>
            </a:r>
          </a:p>
        </p:txBody>
      </p:sp>
      <p:sp>
        <p:nvSpPr>
          <p:cNvPr id="29" name="Rectangle 4"/>
          <p:cNvSpPr>
            <a:spLocks noChangeArrowheads="1"/>
          </p:cNvSpPr>
          <p:nvPr/>
        </p:nvSpPr>
        <p:spPr bwMode="auto">
          <a:xfrm>
            <a:off x="4139804" y="4213622"/>
            <a:ext cx="2372765" cy="415498"/>
          </a:xfrm>
          <a:prstGeom prst="rect">
            <a:avLst/>
          </a:prstGeom>
          <a:noFill/>
          <a:ln w="9525">
            <a:noFill/>
            <a:miter lim="800000"/>
            <a:headEnd/>
            <a:tailEnd/>
          </a:ln>
          <a:effectLst/>
        </p:spPr>
        <p:txBody>
          <a:bodyPr wrap="none">
            <a:spAutoFit/>
          </a:bodyPr>
          <a:lstStyle/>
          <a:p>
            <a:pPr defTabSz="685800">
              <a:defRPr/>
            </a:pPr>
            <a:r>
              <a:rPr lang="en-US" sz="1500" b="1" kern="0">
                <a:solidFill>
                  <a:srgbClr val="000000"/>
                </a:solidFill>
                <a:latin typeface="Comic Sans MS" pitchFamily="66" charset="0"/>
              </a:rPr>
              <a:t> </a:t>
            </a:r>
            <a:r>
              <a:rPr lang="en-US" sz="2100" b="1" kern="0">
                <a:solidFill>
                  <a:srgbClr val="FFFF00"/>
                </a:solidFill>
                <a:latin typeface="Comic Sans MS" pitchFamily="66" charset="0"/>
              </a:rPr>
              <a:t>k= 2</a:t>
            </a:r>
            <a:r>
              <a:rPr lang="en-US" sz="2100" b="1" kern="0">
                <a:solidFill>
                  <a:srgbClr val="FFFF00"/>
                </a:solidFill>
                <a:latin typeface="Symbol" pitchFamily="18" charset="2"/>
              </a:rPr>
              <a:t>p</a:t>
            </a:r>
            <a:r>
              <a:rPr lang="en-US" sz="2100" b="1" kern="0">
                <a:solidFill>
                  <a:srgbClr val="FFFF00"/>
                </a:solidFill>
                <a:latin typeface="Comic Sans MS" pitchFamily="66" charset="0"/>
              </a:rPr>
              <a:t>/</a:t>
            </a:r>
            <a:r>
              <a:rPr lang="en-US" sz="2100" b="1" kern="0">
                <a:solidFill>
                  <a:srgbClr val="FFFF00"/>
                </a:solidFill>
                <a:latin typeface="Symbol" pitchFamily="18" charset="2"/>
              </a:rPr>
              <a:t>l </a:t>
            </a:r>
            <a:r>
              <a:rPr lang="en-US" sz="2100" b="1" kern="0">
                <a:solidFill>
                  <a:srgbClr val="FFFF00"/>
                </a:solidFill>
                <a:latin typeface="Comic Sans MS" pitchFamily="66" charset="0"/>
              </a:rPr>
              <a:t>= m</a:t>
            </a:r>
            <a:r>
              <a:rPr lang="en-US" sz="2100" b="1" kern="0" baseline="-25000">
                <a:solidFill>
                  <a:srgbClr val="FFFF00"/>
                </a:solidFill>
                <a:latin typeface="Comic Sans MS" pitchFamily="66" charset="0"/>
              </a:rPr>
              <a:t>n</a:t>
            </a:r>
            <a:r>
              <a:rPr lang="en-US" sz="2100" b="1" kern="0">
                <a:solidFill>
                  <a:srgbClr val="FFFF00"/>
                </a:solidFill>
                <a:latin typeface="Comic Sans MS" pitchFamily="66" charset="0"/>
              </a:rPr>
              <a:t>v/ħ</a:t>
            </a:r>
          </a:p>
        </p:txBody>
      </p:sp>
      <p:sp>
        <p:nvSpPr>
          <p:cNvPr id="30" name="Rectangle 5"/>
          <p:cNvSpPr>
            <a:spLocks noChangeArrowheads="1"/>
          </p:cNvSpPr>
          <p:nvPr/>
        </p:nvSpPr>
        <p:spPr bwMode="auto">
          <a:xfrm>
            <a:off x="1390650" y="2534841"/>
            <a:ext cx="6643165" cy="415498"/>
          </a:xfrm>
          <a:prstGeom prst="rect">
            <a:avLst/>
          </a:prstGeom>
          <a:noFill/>
          <a:ln w="9525">
            <a:noFill/>
            <a:miter lim="800000"/>
            <a:headEnd/>
            <a:tailEnd/>
          </a:ln>
          <a:effectLst/>
        </p:spPr>
        <p:txBody>
          <a:bodyPr wrap="none">
            <a:spAutoFit/>
          </a:bodyPr>
          <a:lstStyle/>
          <a:p>
            <a:pPr defTabSz="685800">
              <a:defRPr/>
            </a:pPr>
            <a:r>
              <a:rPr lang="en-US" sz="2100" b="1" kern="0" dirty="0">
                <a:solidFill>
                  <a:srgbClr val="FFFF00"/>
                </a:solidFill>
                <a:latin typeface="Comic Sans MS" pitchFamily="66" charset="0"/>
              </a:rPr>
              <a:t>E= m</a:t>
            </a:r>
            <a:r>
              <a:rPr lang="en-US" sz="2100" b="1" kern="0" baseline="-25000" dirty="0">
                <a:solidFill>
                  <a:srgbClr val="FFFF00"/>
                </a:solidFill>
                <a:latin typeface="Comic Sans MS" pitchFamily="66" charset="0"/>
              </a:rPr>
              <a:t>n</a:t>
            </a:r>
            <a:r>
              <a:rPr lang="en-US" sz="2100" b="1" kern="0" dirty="0">
                <a:solidFill>
                  <a:srgbClr val="FFFF00"/>
                </a:solidFill>
                <a:latin typeface="Comic Sans MS" pitchFamily="66" charset="0"/>
              </a:rPr>
              <a:t>v</a:t>
            </a:r>
            <a:r>
              <a:rPr lang="es-ES_tradnl" sz="2100" b="1" kern="0" baseline="30000" dirty="0">
                <a:solidFill>
                  <a:srgbClr val="FFFF00"/>
                </a:solidFill>
                <a:latin typeface="Comic Sans MS" pitchFamily="66" charset="0"/>
              </a:rPr>
              <a:t>2</a:t>
            </a:r>
            <a:r>
              <a:rPr lang="en-US" sz="2100" b="1" kern="0" dirty="0">
                <a:solidFill>
                  <a:srgbClr val="FFFF00"/>
                </a:solidFill>
                <a:latin typeface="Comic Sans MS" pitchFamily="66" charset="0"/>
              </a:rPr>
              <a:t>/2= k</a:t>
            </a:r>
            <a:r>
              <a:rPr lang="es-ES_tradnl" sz="2100" b="1" kern="0" baseline="-25000" dirty="0">
                <a:solidFill>
                  <a:srgbClr val="FFFF00"/>
                </a:solidFill>
                <a:latin typeface="Comic Sans MS" pitchFamily="66" charset="0"/>
              </a:rPr>
              <a:t>B</a:t>
            </a:r>
            <a:r>
              <a:rPr lang="en-US" sz="2100" b="1" kern="0" dirty="0">
                <a:solidFill>
                  <a:srgbClr val="FFFF00"/>
                </a:solidFill>
                <a:latin typeface="Comic Sans MS" pitchFamily="66" charset="0"/>
              </a:rPr>
              <a:t> T = p</a:t>
            </a:r>
            <a:r>
              <a:rPr lang="es-ES_tradnl" sz="2100" b="1" kern="0" baseline="30000" dirty="0">
                <a:solidFill>
                  <a:srgbClr val="FFFF00"/>
                </a:solidFill>
                <a:latin typeface="Comic Sans MS" pitchFamily="66" charset="0"/>
              </a:rPr>
              <a:t>2</a:t>
            </a:r>
            <a:r>
              <a:rPr lang="en-US" sz="2100" b="1" kern="0" dirty="0">
                <a:solidFill>
                  <a:srgbClr val="FFFF00"/>
                </a:solidFill>
                <a:latin typeface="Comic Sans MS" pitchFamily="66" charset="0"/>
              </a:rPr>
              <a:t>/2m</a:t>
            </a:r>
            <a:r>
              <a:rPr lang="en-US" sz="2100" b="1" kern="0" baseline="-25000" dirty="0">
                <a:solidFill>
                  <a:srgbClr val="FFFF00"/>
                </a:solidFill>
                <a:latin typeface="Comic Sans MS" pitchFamily="66" charset="0"/>
              </a:rPr>
              <a:t>n</a:t>
            </a:r>
            <a:r>
              <a:rPr lang="en-US" sz="2100" b="1" kern="0" dirty="0">
                <a:solidFill>
                  <a:srgbClr val="FFFF00"/>
                </a:solidFill>
                <a:latin typeface="Comic Sans MS" pitchFamily="66" charset="0"/>
              </a:rPr>
              <a:t>=</a:t>
            </a:r>
            <a:r>
              <a:rPr lang="en-US" sz="2100" kern="0" dirty="0">
                <a:solidFill>
                  <a:sysClr val="windowText" lastClr="000000"/>
                </a:solidFill>
                <a:latin typeface="Comic Sans MS" pitchFamily="66" charset="0"/>
              </a:rPr>
              <a:t> </a:t>
            </a:r>
            <a:r>
              <a:rPr lang="en-US" sz="2100" b="1" kern="0" dirty="0">
                <a:solidFill>
                  <a:srgbClr val="FFFF00"/>
                </a:solidFill>
                <a:latin typeface="Comic Sans MS" pitchFamily="66" charset="0"/>
              </a:rPr>
              <a:t>(</a:t>
            </a:r>
            <a:r>
              <a:rPr lang="en-US" sz="2100" b="1" kern="0" dirty="0" err="1">
                <a:solidFill>
                  <a:srgbClr val="FFFF00"/>
                </a:solidFill>
                <a:latin typeface="Comic Sans MS" pitchFamily="66" charset="0"/>
              </a:rPr>
              <a:t>ħk</a:t>
            </a:r>
            <a:r>
              <a:rPr lang="en-US" sz="2100" b="1" kern="0" dirty="0">
                <a:solidFill>
                  <a:srgbClr val="FFFF00"/>
                </a:solidFill>
                <a:latin typeface="Comic Sans MS" pitchFamily="66" charset="0"/>
              </a:rPr>
              <a:t>)</a:t>
            </a:r>
            <a:r>
              <a:rPr lang="es-ES_tradnl" sz="2100" b="1" kern="0" baseline="30000" dirty="0">
                <a:solidFill>
                  <a:srgbClr val="FFFF00"/>
                </a:solidFill>
                <a:latin typeface="Comic Sans MS" pitchFamily="66" charset="0"/>
              </a:rPr>
              <a:t>2</a:t>
            </a:r>
            <a:r>
              <a:rPr lang="en-US" sz="2100" b="1" kern="0" dirty="0">
                <a:solidFill>
                  <a:srgbClr val="FFFF00"/>
                </a:solidFill>
                <a:latin typeface="Comic Sans MS" pitchFamily="66" charset="0"/>
              </a:rPr>
              <a:t>/2m</a:t>
            </a:r>
            <a:r>
              <a:rPr lang="en-US" sz="2100" b="1" kern="0" baseline="-25000" dirty="0">
                <a:solidFill>
                  <a:srgbClr val="FFFF00"/>
                </a:solidFill>
                <a:latin typeface="Comic Sans MS" pitchFamily="66" charset="0"/>
              </a:rPr>
              <a:t>n</a:t>
            </a:r>
            <a:r>
              <a:rPr lang="en-US" sz="2100" b="1" kern="0" dirty="0">
                <a:solidFill>
                  <a:srgbClr val="FFFF00"/>
                </a:solidFill>
                <a:latin typeface="Comic Sans MS" pitchFamily="66" charset="0"/>
              </a:rPr>
              <a:t>=(h/</a:t>
            </a:r>
            <a:r>
              <a:rPr lang="en-US" sz="2100" b="1" kern="0" dirty="0">
                <a:solidFill>
                  <a:srgbClr val="FFFF00"/>
                </a:solidFill>
                <a:latin typeface="Symbol" pitchFamily="18" charset="2"/>
              </a:rPr>
              <a:t>l)</a:t>
            </a:r>
            <a:r>
              <a:rPr lang="es-ES_tradnl" sz="2100" b="1" kern="0" baseline="30000" dirty="0">
                <a:solidFill>
                  <a:srgbClr val="FFFF00"/>
                </a:solidFill>
                <a:latin typeface="Comic Sans MS" pitchFamily="66" charset="0"/>
              </a:rPr>
              <a:t>2</a:t>
            </a:r>
            <a:r>
              <a:rPr lang="en-US" sz="2100" b="1" kern="0" dirty="0">
                <a:solidFill>
                  <a:srgbClr val="FFFF00"/>
                </a:solidFill>
                <a:latin typeface="Comic Sans MS" pitchFamily="66" charset="0"/>
              </a:rPr>
              <a:t>/2m</a:t>
            </a:r>
            <a:r>
              <a:rPr lang="en-US" sz="2100" b="1" kern="0" baseline="-25000" dirty="0">
                <a:solidFill>
                  <a:srgbClr val="FFFF00"/>
                </a:solidFill>
                <a:latin typeface="Comic Sans MS" pitchFamily="66" charset="0"/>
              </a:rPr>
              <a:t>n</a:t>
            </a:r>
            <a:r>
              <a:rPr lang="en-US" sz="2100" kern="0" dirty="0">
                <a:solidFill>
                  <a:sysClr val="windowText" lastClr="000000"/>
                </a:solidFill>
                <a:latin typeface="Comic Sans MS" pitchFamily="66" charset="0"/>
              </a:rPr>
              <a:t> </a:t>
            </a:r>
          </a:p>
        </p:txBody>
      </p:sp>
      <p:sp>
        <p:nvSpPr>
          <p:cNvPr id="31" name="Line 6"/>
          <p:cNvSpPr>
            <a:spLocks noChangeShapeType="1"/>
          </p:cNvSpPr>
          <p:nvPr/>
        </p:nvSpPr>
        <p:spPr bwMode="auto">
          <a:xfrm flipH="1">
            <a:off x="1565673" y="1714500"/>
            <a:ext cx="421481" cy="857250"/>
          </a:xfrm>
          <a:prstGeom prst="line">
            <a:avLst/>
          </a:prstGeom>
          <a:noFill/>
          <a:ln w="28575">
            <a:solidFill>
              <a:srgbClr val="FF9900"/>
            </a:solidFill>
            <a:round/>
            <a:headEnd/>
            <a:tailEnd type="triangle" w="med" len="med"/>
          </a:ln>
          <a:effectLst/>
        </p:spPr>
        <p:txBody>
          <a:bodyPr wrap="none"/>
          <a:lstStyle/>
          <a:p>
            <a:pPr defTabSz="685800">
              <a:defRPr/>
            </a:pPr>
            <a:endParaRPr lang="en-GB" sz="1350" kern="0">
              <a:solidFill>
                <a:sysClr val="windowText" lastClr="000000"/>
              </a:solidFill>
            </a:endParaRPr>
          </a:p>
        </p:txBody>
      </p:sp>
      <p:sp>
        <p:nvSpPr>
          <p:cNvPr id="32" name="Line 7"/>
          <p:cNvSpPr>
            <a:spLocks noChangeShapeType="1"/>
          </p:cNvSpPr>
          <p:nvPr/>
        </p:nvSpPr>
        <p:spPr bwMode="auto">
          <a:xfrm flipH="1">
            <a:off x="2514600" y="1714500"/>
            <a:ext cx="1409700" cy="857250"/>
          </a:xfrm>
          <a:prstGeom prst="line">
            <a:avLst/>
          </a:prstGeom>
          <a:noFill/>
          <a:ln w="28575">
            <a:solidFill>
              <a:srgbClr val="FF9900"/>
            </a:solidFill>
            <a:round/>
            <a:headEnd/>
            <a:tailEnd type="triangle" w="med" len="med"/>
          </a:ln>
          <a:effectLst/>
        </p:spPr>
        <p:txBody>
          <a:bodyPr wrap="none"/>
          <a:lstStyle/>
          <a:p>
            <a:pPr defTabSz="685800">
              <a:defRPr/>
            </a:pPr>
            <a:endParaRPr lang="en-GB" sz="1350" kern="0">
              <a:solidFill>
                <a:sysClr val="windowText" lastClr="000000"/>
              </a:solidFill>
            </a:endParaRPr>
          </a:p>
        </p:txBody>
      </p:sp>
      <p:sp>
        <p:nvSpPr>
          <p:cNvPr id="33" name="Rectangle 8"/>
          <p:cNvSpPr>
            <a:spLocks noChangeArrowheads="1"/>
          </p:cNvSpPr>
          <p:nvPr/>
        </p:nvSpPr>
        <p:spPr bwMode="auto">
          <a:xfrm>
            <a:off x="2357755" y="4245936"/>
            <a:ext cx="1893467" cy="369332"/>
          </a:xfrm>
          <a:prstGeom prst="rect">
            <a:avLst/>
          </a:prstGeom>
          <a:noFill/>
          <a:ln w="9525">
            <a:noFill/>
            <a:miter lim="800000"/>
            <a:headEnd/>
            <a:tailEnd/>
          </a:ln>
          <a:effectLst/>
        </p:spPr>
        <p:txBody>
          <a:bodyPr wrap="none">
            <a:spAutoFit/>
          </a:bodyPr>
          <a:lstStyle/>
          <a:p>
            <a:pPr defTabSz="685800">
              <a:spcBef>
                <a:spcPct val="50000"/>
              </a:spcBef>
              <a:defRPr/>
            </a:pPr>
            <a:r>
              <a:rPr lang="en-US" b="1" kern="0" dirty="0" err="1">
                <a:solidFill>
                  <a:srgbClr val="FFFFFF"/>
                </a:solidFill>
                <a:latin typeface="Comic Sans MS" pitchFamily="66" charset="0"/>
              </a:rPr>
              <a:t>wavevector</a:t>
            </a:r>
            <a:r>
              <a:rPr lang="en-US" b="1" kern="0" dirty="0">
                <a:solidFill>
                  <a:srgbClr val="FFFFFF"/>
                </a:solidFill>
                <a:latin typeface="Comic Sans MS" pitchFamily="66" charset="0"/>
              </a:rPr>
              <a:t> (k)</a:t>
            </a:r>
            <a:r>
              <a:rPr lang="en-US" sz="1500" b="1" kern="0" dirty="0">
                <a:solidFill>
                  <a:sysClr val="windowText" lastClr="000000"/>
                </a:solidFill>
                <a:latin typeface="Comic Sans MS" pitchFamily="66" charset="0"/>
              </a:rPr>
              <a:t> </a:t>
            </a:r>
          </a:p>
        </p:txBody>
      </p:sp>
      <p:sp>
        <p:nvSpPr>
          <p:cNvPr id="34" name="Line 9"/>
          <p:cNvSpPr>
            <a:spLocks noChangeShapeType="1"/>
          </p:cNvSpPr>
          <p:nvPr/>
        </p:nvSpPr>
        <p:spPr bwMode="auto">
          <a:xfrm flipH="1">
            <a:off x="3675460" y="1771650"/>
            <a:ext cx="1922859" cy="800100"/>
          </a:xfrm>
          <a:prstGeom prst="line">
            <a:avLst/>
          </a:prstGeom>
          <a:noFill/>
          <a:ln w="28575">
            <a:solidFill>
              <a:srgbClr val="FF9900"/>
            </a:solidFill>
            <a:round/>
            <a:headEnd/>
            <a:tailEnd type="triangle" w="med" len="med"/>
          </a:ln>
          <a:effectLst/>
        </p:spPr>
        <p:txBody>
          <a:bodyPr wrap="none"/>
          <a:lstStyle/>
          <a:p>
            <a:pPr defTabSz="685800">
              <a:defRPr/>
            </a:pPr>
            <a:endParaRPr lang="en-GB" sz="1350" kern="0">
              <a:solidFill>
                <a:sysClr val="windowText" lastClr="000000"/>
              </a:solidFill>
            </a:endParaRPr>
          </a:p>
        </p:txBody>
      </p:sp>
      <p:sp>
        <p:nvSpPr>
          <p:cNvPr id="35" name="Line 10"/>
          <p:cNvSpPr>
            <a:spLocks noChangeShapeType="1"/>
          </p:cNvSpPr>
          <p:nvPr/>
        </p:nvSpPr>
        <p:spPr bwMode="auto">
          <a:xfrm flipV="1">
            <a:off x="3437335" y="3745707"/>
            <a:ext cx="1081088" cy="550069"/>
          </a:xfrm>
          <a:prstGeom prst="line">
            <a:avLst/>
          </a:prstGeom>
          <a:noFill/>
          <a:ln w="28575">
            <a:solidFill>
              <a:srgbClr val="FF9900"/>
            </a:solidFill>
            <a:round/>
            <a:headEnd/>
            <a:tailEnd type="triangle" w="med" len="med"/>
          </a:ln>
          <a:effectLst/>
        </p:spPr>
        <p:txBody>
          <a:bodyPr wrap="none"/>
          <a:lstStyle/>
          <a:p>
            <a:pPr defTabSz="685800">
              <a:defRPr/>
            </a:pPr>
            <a:endParaRPr lang="en-GB" sz="1350" kern="0">
              <a:solidFill>
                <a:sysClr val="windowText" lastClr="000000"/>
              </a:solidFill>
            </a:endParaRPr>
          </a:p>
        </p:txBody>
      </p:sp>
      <p:sp>
        <p:nvSpPr>
          <p:cNvPr id="36" name="Line 11"/>
          <p:cNvSpPr>
            <a:spLocks noChangeShapeType="1"/>
          </p:cNvSpPr>
          <p:nvPr/>
        </p:nvSpPr>
        <p:spPr bwMode="auto">
          <a:xfrm flipH="1" flipV="1">
            <a:off x="7018735" y="3020616"/>
            <a:ext cx="473869" cy="760809"/>
          </a:xfrm>
          <a:prstGeom prst="line">
            <a:avLst/>
          </a:prstGeom>
          <a:noFill/>
          <a:ln w="28575">
            <a:solidFill>
              <a:srgbClr val="FF9900"/>
            </a:solidFill>
            <a:round/>
            <a:headEnd/>
            <a:tailEnd type="triangle" w="med" len="med"/>
          </a:ln>
          <a:effectLst/>
        </p:spPr>
        <p:txBody>
          <a:bodyPr wrap="none"/>
          <a:lstStyle/>
          <a:p>
            <a:pPr defTabSz="685800">
              <a:defRPr/>
            </a:pPr>
            <a:endParaRPr lang="en-GB" sz="1350" kern="0">
              <a:solidFill>
                <a:sysClr val="windowText" lastClr="000000"/>
              </a:solidFill>
            </a:endParaRPr>
          </a:p>
        </p:txBody>
      </p:sp>
      <p:sp>
        <p:nvSpPr>
          <p:cNvPr id="37" name="Line 12"/>
          <p:cNvSpPr>
            <a:spLocks noChangeShapeType="1"/>
          </p:cNvSpPr>
          <p:nvPr/>
        </p:nvSpPr>
        <p:spPr bwMode="auto">
          <a:xfrm flipV="1">
            <a:off x="2736057" y="2924175"/>
            <a:ext cx="1188244" cy="523875"/>
          </a:xfrm>
          <a:prstGeom prst="line">
            <a:avLst/>
          </a:prstGeom>
          <a:noFill/>
          <a:ln w="28575">
            <a:solidFill>
              <a:srgbClr val="FF9900"/>
            </a:solidFill>
            <a:round/>
            <a:headEnd/>
            <a:tailEnd type="triangle" w="med" len="med"/>
          </a:ln>
          <a:effectLst/>
        </p:spPr>
        <p:txBody>
          <a:bodyPr wrap="none"/>
          <a:lstStyle/>
          <a:p>
            <a:pPr defTabSz="685800">
              <a:defRPr/>
            </a:pPr>
            <a:endParaRPr lang="en-GB" sz="1350" kern="0">
              <a:solidFill>
                <a:sysClr val="windowText" lastClr="000000"/>
              </a:solidFill>
            </a:endParaRPr>
          </a:p>
        </p:txBody>
      </p:sp>
      <p:sp>
        <p:nvSpPr>
          <p:cNvPr id="38" name="Rectangle 13"/>
          <p:cNvSpPr>
            <a:spLocks noChangeArrowheads="1"/>
          </p:cNvSpPr>
          <p:nvPr/>
        </p:nvSpPr>
        <p:spPr bwMode="auto">
          <a:xfrm>
            <a:off x="6192180" y="3745706"/>
            <a:ext cx="1786066" cy="369332"/>
          </a:xfrm>
          <a:prstGeom prst="rect">
            <a:avLst/>
          </a:prstGeom>
          <a:noFill/>
          <a:ln w="9525">
            <a:noFill/>
            <a:miter lim="800000"/>
            <a:headEnd/>
            <a:tailEnd/>
          </a:ln>
          <a:effectLst/>
        </p:spPr>
        <p:txBody>
          <a:bodyPr wrap="none">
            <a:spAutoFit/>
          </a:bodyPr>
          <a:lstStyle/>
          <a:p>
            <a:pPr defTabSz="685800">
              <a:spcBef>
                <a:spcPct val="50000"/>
              </a:spcBef>
              <a:defRPr/>
            </a:pPr>
            <a:r>
              <a:rPr lang="en-US" b="1" kern="0" dirty="0">
                <a:solidFill>
                  <a:srgbClr val="FFFFFF"/>
                </a:solidFill>
                <a:latin typeface="Comic Sans MS" pitchFamily="66" charset="0"/>
              </a:rPr>
              <a:t>wavelength (</a:t>
            </a:r>
            <a:r>
              <a:rPr lang="en-US" b="1" kern="0" dirty="0">
                <a:solidFill>
                  <a:srgbClr val="FFFFFF"/>
                </a:solidFill>
                <a:latin typeface="Symbol" pitchFamily="18" charset="2"/>
              </a:rPr>
              <a:t>l</a:t>
            </a:r>
            <a:r>
              <a:rPr lang="en-US" b="1" kern="0" dirty="0">
                <a:solidFill>
                  <a:srgbClr val="FFFFFF"/>
                </a:solidFill>
                <a:latin typeface="Comic Sans MS" pitchFamily="66" charset="0"/>
              </a:rPr>
              <a:t>)</a:t>
            </a:r>
          </a:p>
        </p:txBody>
      </p:sp>
      <p:sp>
        <p:nvSpPr>
          <p:cNvPr id="39" name="Rectangle 15"/>
          <p:cNvSpPr>
            <a:spLocks noChangeArrowheads="1"/>
          </p:cNvSpPr>
          <p:nvPr/>
        </p:nvSpPr>
        <p:spPr bwMode="auto">
          <a:xfrm>
            <a:off x="1227535" y="3448050"/>
            <a:ext cx="1816523" cy="369332"/>
          </a:xfrm>
          <a:prstGeom prst="rect">
            <a:avLst/>
          </a:prstGeom>
          <a:noFill/>
          <a:ln w="9525">
            <a:noFill/>
            <a:miter lim="800000"/>
            <a:headEnd/>
            <a:tailEnd/>
          </a:ln>
          <a:effectLst/>
        </p:spPr>
        <p:txBody>
          <a:bodyPr wrap="none">
            <a:spAutoFit/>
          </a:bodyPr>
          <a:lstStyle/>
          <a:p>
            <a:pPr defTabSz="685800">
              <a:spcBef>
                <a:spcPct val="50000"/>
              </a:spcBef>
              <a:defRPr/>
            </a:pPr>
            <a:r>
              <a:rPr lang="en-US" b="1" kern="0" dirty="0">
                <a:solidFill>
                  <a:srgbClr val="FFFFFF"/>
                </a:solidFill>
                <a:latin typeface="Comic Sans MS" pitchFamily="66" charset="0"/>
              </a:rPr>
              <a:t>momentum (p) </a:t>
            </a:r>
          </a:p>
        </p:txBody>
      </p:sp>
      <p:sp>
        <p:nvSpPr>
          <p:cNvPr id="40" name="Rectangle 16"/>
          <p:cNvSpPr>
            <a:spLocks noChangeArrowheads="1"/>
          </p:cNvSpPr>
          <p:nvPr/>
        </p:nvSpPr>
        <p:spPr bwMode="auto">
          <a:xfrm>
            <a:off x="1565672" y="3870722"/>
            <a:ext cx="1111202" cy="415498"/>
          </a:xfrm>
          <a:prstGeom prst="rect">
            <a:avLst/>
          </a:prstGeom>
          <a:noFill/>
          <a:ln w="9525">
            <a:noFill/>
            <a:miter lim="800000"/>
            <a:headEnd/>
            <a:tailEnd/>
          </a:ln>
          <a:effectLst/>
        </p:spPr>
        <p:txBody>
          <a:bodyPr wrap="none">
            <a:spAutoFit/>
          </a:bodyPr>
          <a:lstStyle/>
          <a:p>
            <a:pPr defTabSz="685800">
              <a:defRPr/>
            </a:pPr>
            <a:r>
              <a:rPr lang="en-US" sz="2100" b="1" kern="0">
                <a:solidFill>
                  <a:srgbClr val="FFFF00"/>
                </a:solidFill>
                <a:latin typeface="Comic Sans MS" pitchFamily="66" charset="0"/>
              </a:rPr>
              <a:t>ħ=h/2</a:t>
            </a:r>
            <a:r>
              <a:rPr lang="en-US" sz="2100" b="1" kern="0">
                <a:solidFill>
                  <a:srgbClr val="FFFF00"/>
                </a:solidFill>
                <a:latin typeface="Symbol" pitchFamily="18" charset="2"/>
              </a:rPr>
              <a:t>p</a:t>
            </a:r>
            <a:endParaRPr lang="fr-FR" sz="2100" b="1" kern="0">
              <a:solidFill>
                <a:srgbClr val="FFFF00"/>
              </a:solidFill>
              <a:latin typeface="Symbol" pitchFamily="18" charset="2"/>
            </a:endParaRPr>
          </a:p>
        </p:txBody>
      </p:sp>
      <p:sp>
        <p:nvSpPr>
          <p:cNvPr id="41" name="Rectangle 17"/>
          <p:cNvSpPr>
            <a:spLocks noChangeArrowheads="1"/>
          </p:cNvSpPr>
          <p:nvPr/>
        </p:nvSpPr>
        <p:spPr bwMode="auto">
          <a:xfrm>
            <a:off x="2949179" y="3401616"/>
            <a:ext cx="1864613" cy="415498"/>
          </a:xfrm>
          <a:prstGeom prst="rect">
            <a:avLst/>
          </a:prstGeom>
          <a:noFill/>
          <a:ln w="9525">
            <a:noFill/>
            <a:miter lim="800000"/>
            <a:headEnd/>
            <a:tailEnd/>
          </a:ln>
          <a:effectLst/>
        </p:spPr>
        <p:txBody>
          <a:bodyPr wrap="none">
            <a:spAutoFit/>
          </a:bodyPr>
          <a:lstStyle/>
          <a:p>
            <a:pPr defTabSz="685800">
              <a:defRPr/>
            </a:pPr>
            <a:r>
              <a:rPr lang="en-US" sz="2100" b="1" kern="0" dirty="0">
                <a:solidFill>
                  <a:srgbClr val="FFFF00"/>
                </a:solidFill>
                <a:latin typeface="Comic Sans MS" pitchFamily="66" charset="0"/>
              </a:rPr>
              <a:t>p= m</a:t>
            </a:r>
            <a:r>
              <a:rPr lang="en-US" sz="2100" b="1" kern="0" baseline="-25000" dirty="0">
                <a:solidFill>
                  <a:srgbClr val="FFFF00"/>
                </a:solidFill>
                <a:latin typeface="Comic Sans MS" pitchFamily="66" charset="0"/>
              </a:rPr>
              <a:t>n</a:t>
            </a:r>
            <a:r>
              <a:rPr lang="en-US" sz="2100" b="1" kern="0" dirty="0">
                <a:solidFill>
                  <a:srgbClr val="FFFF00"/>
                </a:solidFill>
                <a:latin typeface="Comic Sans MS" pitchFamily="66" charset="0"/>
              </a:rPr>
              <a:t>v </a:t>
            </a:r>
            <a:r>
              <a:rPr lang="es-ES_tradnl" sz="2100" b="1" kern="0" dirty="0">
                <a:solidFill>
                  <a:srgbClr val="FFFF00"/>
                </a:solidFill>
                <a:latin typeface="Comic Sans MS" pitchFamily="66" charset="0"/>
              </a:rPr>
              <a:t>= </a:t>
            </a:r>
            <a:r>
              <a:rPr lang="en-US" sz="2100" b="1" kern="0" dirty="0">
                <a:solidFill>
                  <a:srgbClr val="FFFF00"/>
                </a:solidFill>
                <a:latin typeface="Comic Sans MS" pitchFamily="66" charset="0"/>
              </a:rPr>
              <a:t>ħ k</a:t>
            </a:r>
            <a:endParaRPr lang="fr-FR" sz="2100" b="1" kern="0" dirty="0">
              <a:solidFill>
                <a:srgbClr val="FFFF00"/>
              </a:solidFill>
              <a:latin typeface="Comic Sans MS" pitchFamily="66" charset="0"/>
            </a:endParaRPr>
          </a:p>
        </p:txBody>
      </p:sp>
    </p:spTree>
    <p:extLst>
      <p:ext uri="{BB962C8B-B14F-4D97-AF65-F5344CB8AC3E}">
        <p14:creationId xmlns:p14="http://schemas.microsoft.com/office/powerpoint/2010/main" val="7618384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Line 7"/>
          <p:cNvSpPr>
            <a:spLocks noChangeShapeType="1"/>
          </p:cNvSpPr>
          <p:nvPr/>
        </p:nvSpPr>
        <p:spPr bwMode="auto">
          <a:xfrm>
            <a:off x="2519772" y="1483314"/>
            <a:ext cx="228600" cy="2114550"/>
          </a:xfrm>
          <a:prstGeom prst="line">
            <a:avLst/>
          </a:prstGeom>
          <a:noFill/>
          <a:ln w="76200">
            <a:solidFill>
              <a:srgbClr val="006699"/>
            </a:solidFill>
            <a:round/>
            <a:headEnd/>
            <a:tailEnd type="triangle" w="med" len="med"/>
          </a:ln>
          <a:effectLst/>
        </p:spPr>
        <p:txBody>
          <a:bodyPr wrap="none" lIns="0" rIns="0" anchor="ctr">
            <a:spAutoFit/>
          </a:bodyPr>
          <a:lstStyle/>
          <a:p>
            <a:pPr defTabSz="685800">
              <a:defRPr/>
            </a:pPr>
            <a:endParaRPr lang="en-GB" sz="1350" kern="0">
              <a:solidFill>
                <a:sysClr val="windowText" lastClr="000000"/>
              </a:solidFill>
            </a:endParaRPr>
          </a:p>
        </p:txBody>
      </p:sp>
      <p:sp>
        <p:nvSpPr>
          <p:cNvPr id="21" name="Rectangle 2"/>
          <p:cNvSpPr txBox="1">
            <a:spLocks noChangeArrowheads="1"/>
          </p:cNvSpPr>
          <p:nvPr/>
        </p:nvSpPr>
        <p:spPr bwMode="auto">
          <a:xfrm>
            <a:off x="1143000" y="141481"/>
            <a:ext cx="6201947" cy="651272"/>
          </a:xfrm>
          <a:prstGeom prst="rect">
            <a:avLst/>
          </a:prstGeom>
          <a:noFill/>
          <a:ln>
            <a:miter lim="800000"/>
            <a:headEnd/>
            <a:tailEnd/>
          </a:ln>
        </p:spPr>
        <p:txBody>
          <a:bodyPr vert="horz" wrap="square" lIns="93074" tIns="46537" rIns="93074" bIns="46537" numCol="1" anchor="t" anchorCtr="0" compatLnSpc="1">
            <a:prstTxWarp prst="textNoShape">
              <a:avLst/>
            </a:prstTxWarp>
          </a:bodyPr>
          <a:lstStyle/>
          <a:p>
            <a:pPr algn="r" defTabSz="685800" fontAlgn="base">
              <a:spcBef>
                <a:spcPct val="0"/>
              </a:spcBef>
              <a:spcAft>
                <a:spcPct val="0"/>
              </a:spcAft>
              <a:defRPr/>
            </a:pPr>
            <a:r>
              <a:rPr lang="en-GB" altLang="es-ES_tradnl" sz="2700" b="1" i="1" kern="0" dirty="0">
                <a:solidFill>
                  <a:srgbClr val="FFFF00"/>
                </a:solidFill>
                <a:latin typeface="Helvetica Neue Light"/>
                <a:ea typeface="+mj-ea"/>
                <a:cs typeface="+mj-cs"/>
                <a:sym typeface="Helvetica Neue Light" charset="0"/>
              </a:rPr>
              <a:t>Real time powder diffraction on D1B</a:t>
            </a:r>
          </a:p>
        </p:txBody>
      </p:sp>
      <p:pic>
        <p:nvPicPr>
          <p:cNvPr id="23" name="Picture 3"/>
          <p:cNvPicPr>
            <a:picLocks noChangeAspect="1" noChangeArrowheads="1"/>
          </p:cNvPicPr>
          <p:nvPr/>
        </p:nvPicPr>
        <p:blipFill>
          <a:blip r:embed="rId3">
            <a:grayscl/>
          </a:blip>
          <a:srcRect r="8607" b="11856"/>
          <a:stretch>
            <a:fillRect/>
          </a:stretch>
        </p:blipFill>
        <p:spPr bwMode="auto">
          <a:xfrm>
            <a:off x="1642887" y="1059582"/>
            <a:ext cx="5089353" cy="3975906"/>
          </a:xfrm>
          <a:prstGeom prst="rect">
            <a:avLst/>
          </a:prstGeom>
          <a:noFill/>
          <a:ln w="12700">
            <a:noFill/>
            <a:miter lim="800000"/>
            <a:headEnd/>
            <a:tailEnd/>
          </a:ln>
        </p:spPr>
      </p:pic>
      <p:sp>
        <p:nvSpPr>
          <p:cNvPr id="24" name="Line 6"/>
          <p:cNvSpPr>
            <a:spLocks noChangeShapeType="1"/>
          </p:cNvSpPr>
          <p:nvPr/>
        </p:nvSpPr>
        <p:spPr bwMode="auto">
          <a:xfrm flipH="1" flipV="1">
            <a:off x="2437323" y="3013343"/>
            <a:ext cx="289400" cy="434929"/>
          </a:xfrm>
          <a:prstGeom prst="line">
            <a:avLst/>
          </a:prstGeom>
          <a:noFill/>
          <a:ln w="38100">
            <a:solidFill>
              <a:srgbClr val="FF3300"/>
            </a:solidFill>
            <a:round/>
            <a:headEnd/>
            <a:tailEnd type="triangle" w="med" len="med"/>
          </a:ln>
        </p:spPr>
        <p:txBody>
          <a:bodyPr wrap="none" lIns="93098" tIns="46549" rIns="93098" bIns="46549" anchor="ctr"/>
          <a:lstStyle/>
          <a:p>
            <a:pPr defTabSz="685800">
              <a:defRPr/>
            </a:pPr>
            <a:endParaRPr lang="en-GB" sz="1350" kern="0">
              <a:solidFill>
                <a:sysClr val="windowText" lastClr="000000"/>
              </a:solidFill>
            </a:endParaRPr>
          </a:p>
        </p:txBody>
      </p:sp>
      <p:sp>
        <p:nvSpPr>
          <p:cNvPr id="25" name="Text Box 7"/>
          <p:cNvSpPr txBox="1">
            <a:spLocks noChangeArrowheads="1"/>
          </p:cNvSpPr>
          <p:nvPr/>
        </p:nvSpPr>
        <p:spPr bwMode="auto">
          <a:xfrm>
            <a:off x="1223628" y="2571750"/>
            <a:ext cx="1162314" cy="578755"/>
          </a:xfrm>
          <a:prstGeom prst="rect">
            <a:avLst/>
          </a:prstGeom>
          <a:solidFill>
            <a:srgbClr val="FFFF99"/>
          </a:solidFill>
          <a:ln w="12700">
            <a:noFill/>
            <a:miter lim="800000"/>
            <a:headEnd/>
            <a:tailEnd/>
          </a:ln>
          <a:effectLst>
            <a:outerShdw dist="107763" sx="1000" sy="1000" algn="ctr" rotWithShape="0">
              <a:srgbClr val="FFFFFF"/>
            </a:outerShdw>
          </a:effectLst>
        </p:spPr>
        <p:txBody>
          <a:bodyPr wrap="square" lIns="93098" tIns="46549" rIns="93098" bIns="46549">
            <a:spAutoFit/>
          </a:bodyPr>
          <a:lstStyle/>
          <a:p>
            <a:pPr defTabSz="685800">
              <a:defRPr/>
            </a:pPr>
            <a:r>
              <a:rPr lang="es-ES_tradnl" altLang="es-ES_tradnl" sz="1575" b="1" kern="0" dirty="0">
                <a:solidFill>
                  <a:sysClr val="windowText" lastClr="000000"/>
                </a:solidFill>
                <a:latin typeface="Times" pitchFamily="18" charset="0"/>
              </a:rPr>
              <a:t>MoO</a:t>
            </a:r>
            <a:r>
              <a:rPr lang="es-ES_tradnl" altLang="es-ES_tradnl" sz="1575" b="1" kern="0" baseline="-25000" dirty="0">
                <a:solidFill>
                  <a:sysClr val="windowText" lastClr="000000"/>
                </a:solidFill>
                <a:latin typeface="Times" pitchFamily="18" charset="0"/>
              </a:rPr>
              <a:t>3</a:t>
            </a:r>
            <a:r>
              <a:rPr lang="es-ES_tradnl" altLang="es-ES_tradnl" sz="1575" b="1" kern="0" dirty="0">
                <a:solidFill>
                  <a:sysClr val="windowText" lastClr="000000"/>
                </a:solidFill>
                <a:latin typeface="Times" pitchFamily="18" charset="0"/>
              </a:rPr>
              <a:t>·H</a:t>
            </a:r>
            <a:r>
              <a:rPr lang="es-ES_tradnl" altLang="es-ES_tradnl" sz="1575" b="1" kern="0" baseline="-25000" dirty="0">
                <a:solidFill>
                  <a:sysClr val="windowText" lastClr="000000"/>
                </a:solidFill>
                <a:latin typeface="Times" pitchFamily="18" charset="0"/>
              </a:rPr>
              <a:t>2</a:t>
            </a:r>
            <a:r>
              <a:rPr lang="es-ES_tradnl" altLang="es-ES_tradnl" sz="1575" b="1" kern="0" dirty="0">
                <a:solidFill>
                  <a:sysClr val="windowText" lastClr="000000"/>
                </a:solidFill>
                <a:latin typeface="Times" pitchFamily="18" charset="0"/>
              </a:rPr>
              <a:t>O</a:t>
            </a:r>
          </a:p>
          <a:p>
            <a:pPr defTabSz="685800">
              <a:defRPr/>
            </a:pPr>
            <a:r>
              <a:rPr lang="es-ES_tradnl" altLang="es-ES_tradnl" sz="1575" b="1" kern="0" dirty="0">
                <a:solidFill>
                  <a:sysClr val="windowText" lastClr="000000"/>
                </a:solidFill>
                <a:latin typeface="Times" pitchFamily="18" charset="0"/>
              </a:rPr>
              <a:t>T = 60 ºC</a:t>
            </a:r>
          </a:p>
        </p:txBody>
      </p:sp>
      <p:sp>
        <p:nvSpPr>
          <p:cNvPr id="26" name="Line 8"/>
          <p:cNvSpPr>
            <a:spLocks noChangeShapeType="1"/>
          </p:cNvSpPr>
          <p:nvPr/>
        </p:nvSpPr>
        <p:spPr bwMode="auto">
          <a:xfrm flipH="1" flipV="1">
            <a:off x="2437322" y="3634279"/>
            <a:ext cx="383742" cy="433562"/>
          </a:xfrm>
          <a:prstGeom prst="line">
            <a:avLst/>
          </a:prstGeom>
          <a:noFill/>
          <a:ln w="38100">
            <a:solidFill>
              <a:srgbClr val="FF3300"/>
            </a:solidFill>
            <a:round/>
            <a:headEnd/>
            <a:tailEnd type="triangle" w="med" len="med"/>
          </a:ln>
        </p:spPr>
        <p:txBody>
          <a:bodyPr wrap="none" lIns="93098" tIns="46549" rIns="93098" bIns="46549" anchor="ctr"/>
          <a:lstStyle/>
          <a:p>
            <a:pPr defTabSz="685800">
              <a:defRPr/>
            </a:pPr>
            <a:endParaRPr lang="en-GB" sz="1350" kern="0">
              <a:solidFill>
                <a:sysClr val="windowText" lastClr="000000"/>
              </a:solidFill>
            </a:endParaRPr>
          </a:p>
        </p:txBody>
      </p:sp>
      <p:sp>
        <p:nvSpPr>
          <p:cNvPr id="27" name="Text Box 9"/>
          <p:cNvSpPr txBox="1">
            <a:spLocks noChangeArrowheads="1"/>
          </p:cNvSpPr>
          <p:nvPr/>
        </p:nvSpPr>
        <p:spPr bwMode="auto">
          <a:xfrm>
            <a:off x="1249446" y="3273828"/>
            <a:ext cx="1162314" cy="578755"/>
          </a:xfrm>
          <a:prstGeom prst="rect">
            <a:avLst/>
          </a:prstGeom>
          <a:solidFill>
            <a:srgbClr val="FFCCCC"/>
          </a:solidFill>
          <a:ln w="12700">
            <a:noFill/>
            <a:miter lim="800000"/>
            <a:headEnd/>
            <a:tailEnd/>
          </a:ln>
          <a:effectLst>
            <a:outerShdw sx="1000" sy="1000" algn="ctr" rotWithShape="0">
              <a:srgbClr val="FFFFFF"/>
            </a:outerShdw>
          </a:effectLst>
        </p:spPr>
        <p:txBody>
          <a:bodyPr wrap="square" lIns="93098" tIns="46549" rIns="93098" bIns="46549">
            <a:spAutoFit/>
          </a:bodyPr>
          <a:lstStyle/>
          <a:p>
            <a:pPr defTabSz="685800">
              <a:defRPr/>
            </a:pPr>
            <a:r>
              <a:rPr lang="es-ES_tradnl" altLang="es-ES_tradnl" sz="1575" b="1" kern="0" dirty="0">
                <a:solidFill>
                  <a:sysClr val="windowText" lastClr="000000"/>
                </a:solidFill>
                <a:latin typeface="Times" pitchFamily="18" charset="0"/>
              </a:rPr>
              <a:t>MoO</a:t>
            </a:r>
            <a:r>
              <a:rPr lang="es-ES_tradnl" altLang="es-ES_tradnl" sz="1575" b="1" kern="0" baseline="-25000" dirty="0">
                <a:solidFill>
                  <a:sysClr val="windowText" lastClr="000000"/>
                </a:solidFill>
                <a:latin typeface="Times" pitchFamily="18" charset="0"/>
              </a:rPr>
              <a:t>3</a:t>
            </a:r>
            <a:endParaRPr lang="es-ES_tradnl" altLang="es-ES_tradnl" sz="1575" b="1" kern="0" dirty="0">
              <a:solidFill>
                <a:sysClr val="windowText" lastClr="000000"/>
              </a:solidFill>
              <a:latin typeface="Times" pitchFamily="18" charset="0"/>
            </a:endParaRPr>
          </a:p>
          <a:p>
            <a:pPr defTabSz="685800">
              <a:defRPr/>
            </a:pPr>
            <a:r>
              <a:rPr lang="es-ES_tradnl" altLang="es-ES_tradnl" sz="1575" b="1" kern="0" dirty="0">
                <a:solidFill>
                  <a:sysClr val="windowText" lastClr="000000"/>
                </a:solidFill>
                <a:latin typeface="Times" pitchFamily="18" charset="0"/>
              </a:rPr>
              <a:t>T = 150 ºC</a:t>
            </a:r>
          </a:p>
        </p:txBody>
      </p:sp>
      <p:sp>
        <p:nvSpPr>
          <p:cNvPr id="28" name="Line 10"/>
          <p:cNvSpPr>
            <a:spLocks noChangeShapeType="1"/>
          </p:cNvSpPr>
          <p:nvPr/>
        </p:nvSpPr>
        <p:spPr bwMode="auto">
          <a:xfrm flipH="1" flipV="1">
            <a:off x="2437322" y="2455320"/>
            <a:ext cx="346769" cy="558022"/>
          </a:xfrm>
          <a:prstGeom prst="line">
            <a:avLst/>
          </a:prstGeom>
          <a:noFill/>
          <a:ln w="38100">
            <a:solidFill>
              <a:srgbClr val="FF3300"/>
            </a:solidFill>
            <a:round/>
            <a:headEnd/>
            <a:tailEnd type="triangle" w="med" len="med"/>
          </a:ln>
        </p:spPr>
        <p:txBody>
          <a:bodyPr wrap="none" lIns="93098" tIns="46549" rIns="93098" bIns="46549" anchor="ctr"/>
          <a:lstStyle/>
          <a:p>
            <a:pPr defTabSz="685800">
              <a:defRPr/>
            </a:pPr>
            <a:endParaRPr lang="en-GB" sz="1350" kern="0">
              <a:solidFill>
                <a:sysClr val="windowText" lastClr="000000"/>
              </a:solidFill>
            </a:endParaRPr>
          </a:p>
        </p:txBody>
      </p:sp>
      <p:sp>
        <p:nvSpPr>
          <p:cNvPr id="29" name="Text Box 11"/>
          <p:cNvSpPr txBox="1">
            <a:spLocks noChangeArrowheads="1"/>
          </p:cNvSpPr>
          <p:nvPr/>
        </p:nvSpPr>
        <p:spPr bwMode="auto">
          <a:xfrm>
            <a:off x="1277634" y="1869672"/>
            <a:ext cx="1350150" cy="578755"/>
          </a:xfrm>
          <a:prstGeom prst="rect">
            <a:avLst/>
          </a:prstGeom>
          <a:solidFill>
            <a:srgbClr val="33CCCC"/>
          </a:solidFill>
          <a:ln w="12700">
            <a:noFill/>
            <a:miter lim="800000"/>
            <a:headEnd/>
            <a:tailEnd/>
          </a:ln>
          <a:effectLst>
            <a:outerShdw dist="107763" sx="1000" sy="1000" algn="ctr" rotWithShape="0">
              <a:srgbClr val="FFFFFF"/>
            </a:outerShdw>
          </a:effectLst>
        </p:spPr>
        <p:txBody>
          <a:bodyPr wrap="square" lIns="93098" tIns="46549" rIns="93098" bIns="46549">
            <a:spAutoFit/>
          </a:bodyPr>
          <a:lstStyle/>
          <a:p>
            <a:pPr defTabSz="685800">
              <a:defRPr/>
            </a:pPr>
            <a:r>
              <a:rPr lang="es-ES_tradnl" altLang="es-ES_tradnl" sz="1575" b="1" kern="0" dirty="0">
                <a:solidFill>
                  <a:sysClr val="windowText" lastClr="000000"/>
                </a:solidFill>
                <a:latin typeface="Times" pitchFamily="18" charset="0"/>
              </a:rPr>
              <a:t>MoO</a:t>
            </a:r>
            <a:r>
              <a:rPr lang="es-ES_tradnl" altLang="es-ES_tradnl" sz="1575" b="1" kern="0" baseline="-25000" dirty="0">
                <a:solidFill>
                  <a:sysClr val="windowText" lastClr="000000"/>
                </a:solidFill>
                <a:latin typeface="Times" pitchFamily="18" charset="0"/>
              </a:rPr>
              <a:t>3</a:t>
            </a:r>
            <a:r>
              <a:rPr lang="es-ES_tradnl" altLang="es-ES_tradnl" sz="1575" b="1" kern="0" dirty="0">
                <a:solidFill>
                  <a:sysClr val="windowText" lastClr="000000"/>
                </a:solidFill>
                <a:latin typeface="Times" pitchFamily="18" charset="0"/>
              </a:rPr>
              <a:t>·2H</a:t>
            </a:r>
            <a:r>
              <a:rPr lang="es-ES_tradnl" altLang="es-ES_tradnl" sz="1575" b="1" kern="0" baseline="-25000" dirty="0">
                <a:solidFill>
                  <a:sysClr val="windowText" lastClr="000000"/>
                </a:solidFill>
                <a:latin typeface="Times" pitchFamily="18" charset="0"/>
              </a:rPr>
              <a:t>2</a:t>
            </a:r>
            <a:r>
              <a:rPr lang="es-ES_tradnl" altLang="es-ES_tradnl" sz="1575" b="1" kern="0" dirty="0">
                <a:solidFill>
                  <a:sysClr val="windowText" lastClr="000000"/>
                </a:solidFill>
                <a:latin typeface="Times" pitchFamily="18" charset="0"/>
              </a:rPr>
              <a:t>O</a:t>
            </a:r>
          </a:p>
          <a:p>
            <a:pPr defTabSz="685800">
              <a:defRPr/>
            </a:pPr>
            <a:r>
              <a:rPr lang="es-ES_tradnl" altLang="es-ES_tradnl" sz="1575" b="1" kern="0" dirty="0">
                <a:solidFill>
                  <a:sysClr val="windowText" lastClr="000000"/>
                </a:solidFill>
                <a:latin typeface="Times" pitchFamily="18" charset="0"/>
              </a:rPr>
              <a:t>RT </a:t>
            </a:r>
          </a:p>
        </p:txBody>
      </p:sp>
      <p:sp>
        <p:nvSpPr>
          <p:cNvPr id="30" name="Rectangle 13"/>
          <p:cNvSpPr>
            <a:spLocks noChangeArrowheads="1"/>
          </p:cNvSpPr>
          <p:nvPr/>
        </p:nvSpPr>
        <p:spPr bwMode="auto">
          <a:xfrm>
            <a:off x="1143000" y="735547"/>
            <a:ext cx="6704409" cy="301732"/>
          </a:xfrm>
          <a:prstGeom prst="rect">
            <a:avLst/>
          </a:prstGeom>
          <a:noFill/>
          <a:ln w="9525">
            <a:noFill/>
            <a:miter lim="800000"/>
            <a:headEnd/>
            <a:tailEnd/>
          </a:ln>
        </p:spPr>
        <p:txBody>
          <a:bodyPr wrap="square" lIns="93074" tIns="46537" rIns="93074" bIns="46537">
            <a:spAutoFit/>
          </a:bodyPr>
          <a:lstStyle/>
          <a:p>
            <a:pPr defTabSz="685800">
              <a:defRPr/>
            </a:pPr>
            <a:r>
              <a:rPr lang="en-GB" altLang="es-ES_tradnl" sz="1350" kern="0" dirty="0"/>
              <a:t>Dehydration of MoO</a:t>
            </a:r>
            <a:r>
              <a:rPr lang="en-GB" altLang="es-ES_tradnl" sz="1350" kern="0" baseline="-25000" dirty="0"/>
              <a:t>3</a:t>
            </a:r>
            <a:r>
              <a:rPr lang="en-GB" altLang="es-ES_tradnl" sz="1350" kern="0" dirty="0"/>
              <a:t>·2H</a:t>
            </a:r>
            <a:r>
              <a:rPr lang="en-GB" altLang="es-ES_tradnl" sz="1350" kern="0" baseline="-25000" dirty="0"/>
              <a:t>2</a:t>
            </a:r>
            <a:r>
              <a:rPr lang="en-GB" altLang="es-ES_tradnl" sz="1350" kern="0" dirty="0"/>
              <a:t>O [N. </a:t>
            </a:r>
            <a:r>
              <a:rPr lang="en-GB" altLang="es-ES_tradnl" sz="1350" kern="0" dirty="0" err="1"/>
              <a:t>Boudjada</a:t>
            </a:r>
            <a:r>
              <a:rPr lang="en-GB" altLang="es-ES_tradnl" sz="1350" kern="0" dirty="0"/>
              <a:t> et al</a:t>
            </a:r>
            <a:r>
              <a:rPr lang="en-GB" altLang="es-ES_tradnl" sz="1350" i="1" kern="0" dirty="0"/>
              <a:t>.</a:t>
            </a:r>
            <a:r>
              <a:rPr lang="en-GB" altLang="es-ES_tradnl" sz="1350" kern="0" dirty="0"/>
              <a:t>; </a:t>
            </a:r>
            <a:r>
              <a:rPr lang="en-GB" altLang="es-ES_tradnl" sz="1350" i="1" kern="0" dirty="0"/>
              <a:t>J. Solid State Chem.</a:t>
            </a:r>
            <a:r>
              <a:rPr lang="en-GB" altLang="es-ES_tradnl" sz="1350" kern="0" dirty="0"/>
              <a:t> </a:t>
            </a:r>
            <a:r>
              <a:rPr lang="en-GB" altLang="es-ES_tradnl" sz="1350" b="1" kern="0" dirty="0"/>
              <a:t>105</a:t>
            </a:r>
            <a:r>
              <a:rPr lang="en-GB" altLang="es-ES_tradnl" sz="1350" kern="0" dirty="0"/>
              <a:t>, 211 (1993)]</a:t>
            </a:r>
            <a:endParaRPr lang="en-GB" sz="1350" kern="0" dirty="0"/>
          </a:p>
        </p:txBody>
      </p:sp>
      <p:sp>
        <p:nvSpPr>
          <p:cNvPr id="31" name="Text Box 5"/>
          <p:cNvSpPr txBox="1">
            <a:spLocks noChangeArrowheads="1"/>
          </p:cNvSpPr>
          <p:nvPr/>
        </p:nvSpPr>
        <p:spPr bwMode="auto">
          <a:xfrm>
            <a:off x="3383868" y="1437624"/>
            <a:ext cx="2586131" cy="821105"/>
          </a:xfrm>
          <a:prstGeom prst="rect">
            <a:avLst/>
          </a:prstGeom>
          <a:solidFill>
            <a:srgbClr val="FFFFCC"/>
          </a:solidFill>
          <a:ln w="12700">
            <a:noFill/>
            <a:miter lim="800000"/>
            <a:headEnd/>
            <a:tailEnd/>
          </a:ln>
          <a:effectLst>
            <a:outerShdw dist="107763" dir="2700000" algn="ctr" rotWithShape="0">
              <a:srgbClr val="FFFFFF"/>
            </a:outerShdw>
          </a:effectLst>
        </p:spPr>
        <p:txBody>
          <a:bodyPr wrap="square" lIns="93074" tIns="46537" rIns="93074" bIns="46537">
            <a:spAutoFit/>
          </a:bodyPr>
          <a:lstStyle/>
          <a:p>
            <a:pPr defTabSz="685800">
              <a:defRPr/>
            </a:pPr>
            <a:r>
              <a:rPr lang="en-GB" altLang="es-ES_tradnl" sz="1575" b="1" kern="0" dirty="0">
                <a:solidFill>
                  <a:sysClr val="windowText" lastClr="000000"/>
                </a:solidFill>
              </a:rPr>
              <a:t>RT to 400 ºC in vacuum.  </a:t>
            </a:r>
          </a:p>
          <a:p>
            <a:pPr defTabSz="685800">
              <a:defRPr/>
            </a:pPr>
            <a:r>
              <a:rPr lang="en-GB" altLang="es-ES_tradnl" sz="1575" b="1" kern="0" dirty="0">
                <a:solidFill>
                  <a:sysClr val="windowText" lastClr="000000"/>
                </a:solidFill>
              </a:rPr>
              <a:t>Diffraction pattern / 3 minutes. </a:t>
            </a:r>
          </a:p>
        </p:txBody>
      </p:sp>
      <p:pic>
        <p:nvPicPr>
          <p:cNvPr id="32" name="Picture 12"/>
          <p:cNvPicPr>
            <a:picLocks noChangeAspect="1" noChangeArrowheads="1"/>
          </p:cNvPicPr>
          <p:nvPr/>
        </p:nvPicPr>
        <p:blipFill>
          <a:blip r:embed="rId4"/>
          <a:srcRect l="13719" r="13902" b="16541"/>
          <a:stretch>
            <a:fillRect/>
          </a:stretch>
        </p:blipFill>
        <p:spPr bwMode="auto">
          <a:xfrm>
            <a:off x="6300622" y="1059582"/>
            <a:ext cx="1619750" cy="2700300"/>
          </a:xfrm>
          <a:prstGeom prst="rect">
            <a:avLst/>
          </a:prstGeom>
          <a:noFill/>
          <a:ln w="12700">
            <a:noFill/>
            <a:miter lim="800000"/>
            <a:headEnd/>
            <a:tailEnd/>
          </a:ln>
        </p:spPr>
      </p:pic>
    </p:spTree>
    <p:extLst>
      <p:ext uri="{BB962C8B-B14F-4D97-AF65-F5344CB8AC3E}">
        <p14:creationId xmlns:p14="http://schemas.microsoft.com/office/powerpoint/2010/main" val="3430357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bwMode="auto">
          <a:xfrm>
            <a:off x="7625953" y="4882754"/>
            <a:ext cx="214313" cy="160734"/>
          </a:xfrm>
          <a:ln>
            <a:miter lim="800000"/>
            <a:headEnd/>
            <a:tailEnd/>
          </a:ln>
        </p:spPr>
        <p:txBody>
          <a:bodyPr wrap="square" numCol="1" anchorCtr="0" compatLnSpc="1">
            <a:prstTxWarp prst="textNoShape">
              <a:avLst/>
            </a:prstTxWarp>
          </a:bodyPr>
          <a:lstStyle/>
          <a:p>
            <a:pPr algn="l" fontAlgn="base">
              <a:spcBef>
                <a:spcPct val="0"/>
              </a:spcBef>
              <a:spcAft>
                <a:spcPct val="0"/>
              </a:spcAft>
              <a:defRPr/>
            </a:pPr>
            <a:fld id="{E093E651-82C4-4F58-AEF5-CE1A8F889E70}" type="slidenum">
              <a:rPr lang="en-US" b="1" smtClean="0">
                <a:solidFill>
                  <a:schemeClr val="bg1"/>
                </a:solidFill>
              </a:rPr>
              <a:pPr algn="l" fontAlgn="base">
                <a:spcBef>
                  <a:spcPct val="0"/>
                </a:spcBef>
                <a:spcAft>
                  <a:spcPct val="0"/>
                </a:spcAft>
                <a:defRPr/>
              </a:pPr>
              <a:t>41</a:t>
            </a:fld>
            <a:endParaRPr lang="en-US" b="1" dirty="0" smtClean="0">
              <a:solidFill>
                <a:schemeClr val="bg1"/>
              </a:solidFill>
            </a:endParaRPr>
          </a:p>
        </p:txBody>
      </p:sp>
      <p:sp>
        <p:nvSpPr>
          <p:cNvPr id="49" name="Rectangle 3"/>
          <p:cNvSpPr txBox="1">
            <a:spLocks noChangeArrowheads="1"/>
          </p:cNvSpPr>
          <p:nvPr/>
        </p:nvSpPr>
        <p:spPr bwMode="auto">
          <a:xfrm>
            <a:off x="1385646" y="141480"/>
            <a:ext cx="6324600" cy="451247"/>
          </a:xfrm>
          <a:prstGeom prst="rect">
            <a:avLst/>
          </a:prstGeom>
          <a:noFill/>
          <a:ln w="9525">
            <a:noFill/>
            <a:miter lim="800000"/>
            <a:headEnd/>
            <a:tailEnd/>
          </a:ln>
        </p:spPr>
        <p:txBody>
          <a:bodyPr vert="horz" wrap="square" lIns="0" tIns="34290" rIns="0" bIns="0" numCol="1" anchor="b" anchorCtr="0" compatLnSpc="1">
            <a:prstTxWarp prst="textNoShape">
              <a:avLst/>
            </a:prstTxWarp>
          </a:bodyPr>
          <a:lstStyle/>
          <a:p>
            <a:pPr defTabSz="685800" eaLnBrk="0" fontAlgn="base" hangingPunct="0">
              <a:spcBef>
                <a:spcPct val="0"/>
              </a:spcBef>
              <a:spcAft>
                <a:spcPct val="0"/>
              </a:spcAft>
              <a:defRPr/>
            </a:pPr>
            <a:r>
              <a:rPr lang="en-US" sz="2400" b="1" dirty="0">
                <a:solidFill>
                  <a:srgbClr val="FFFF00"/>
                </a:solidFill>
                <a:latin typeface="+mj-lt"/>
                <a:ea typeface="+mj-ea"/>
                <a:cs typeface="+mj-cs"/>
              </a:rPr>
              <a:t>Some Applications: Liquid state </a:t>
            </a:r>
            <a:r>
              <a:rPr lang="en-US" sz="2400" b="1" dirty="0">
                <a:solidFill>
                  <a:srgbClr val="FFFF00"/>
                </a:solidFill>
                <a:latin typeface="+mj-lt"/>
                <a:ea typeface="+mj-ea"/>
                <a:cs typeface="+mj-cs"/>
                <a:sym typeface="Symbol"/>
              </a:rPr>
              <a:t></a:t>
            </a:r>
            <a:r>
              <a:rPr lang="en-US" sz="2400" b="1" dirty="0">
                <a:solidFill>
                  <a:srgbClr val="FFFF00"/>
                </a:solidFill>
                <a:latin typeface="+mj-lt"/>
                <a:ea typeface="+mj-ea"/>
                <a:cs typeface="+mj-cs"/>
              </a:rPr>
              <a:t> D4</a:t>
            </a:r>
            <a:endParaRPr lang="fr-FR" sz="2400" b="1" dirty="0">
              <a:solidFill>
                <a:srgbClr val="FFFF00"/>
              </a:solidFill>
              <a:latin typeface="+mj-lt"/>
              <a:ea typeface="+mj-ea"/>
              <a:cs typeface="+mj-cs"/>
            </a:endParaRPr>
          </a:p>
        </p:txBody>
      </p:sp>
      <p:grpSp>
        <p:nvGrpSpPr>
          <p:cNvPr id="83" name="Group 2"/>
          <p:cNvGrpSpPr>
            <a:grpSpLocks/>
          </p:cNvGrpSpPr>
          <p:nvPr/>
        </p:nvGrpSpPr>
        <p:grpSpPr bwMode="auto">
          <a:xfrm>
            <a:off x="1288257" y="3003947"/>
            <a:ext cx="6712744" cy="1889522"/>
            <a:chOff x="113" y="2478"/>
            <a:chExt cx="5489" cy="1587"/>
          </a:xfrm>
        </p:grpSpPr>
        <p:sp>
          <p:nvSpPr>
            <p:cNvPr id="84" name="AutoShape 3"/>
            <p:cNvSpPr>
              <a:spLocks noChangeArrowheads="1"/>
            </p:cNvSpPr>
            <p:nvPr/>
          </p:nvSpPr>
          <p:spPr bwMode="auto">
            <a:xfrm>
              <a:off x="113" y="3657"/>
              <a:ext cx="5489" cy="408"/>
            </a:xfrm>
            <a:prstGeom prst="roundRect">
              <a:avLst>
                <a:gd name="adj" fmla="val 23843"/>
              </a:avLst>
            </a:prstGeom>
            <a:solidFill>
              <a:srgbClr val="99CC00"/>
            </a:solidFill>
            <a:ln w="9525">
              <a:noFill/>
              <a:round/>
              <a:headEnd/>
              <a:tailEnd/>
            </a:ln>
            <a:effectLst/>
          </p:spPr>
          <p:txBody>
            <a:bodyPr wrap="none" anchor="ctr"/>
            <a:lstStyle/>
            <a:p>
              <a:pPr defTabSz="685800">
                <a:defRPr/>
              </a:pPr>
              <a:endParaRPr lang="en-GB" sz="1350" kern="0">
                <a:solidFill>
                  <a:sysClr val="windowText" lastClr="000000"/>
                </a:solidFill>
              </a:endParaRPr>
            </a:p>
          </p:txBody>
        </p:sp>
        <p:sp>
          <p:nvSpPr>
            <p:cNvPr id="85" name="AutoShape 4"/>
            <p:cNvSpPr>
              <a:spLocks noChangeArrowheads="1"/>
            </p:cNvSpPr>
            <p:nvPr/>
          </p:nvSpPr>
          <p:spPr bwMode="auto">
            <a:xfrm>
              <a:off x="113" y="2478"/>
              <a:ext cx="1270" cy="1496"/>
            </a:xfrm>
            <a:prstGeom prst="roundRect">
              <a:avLst>
                <a:gd name="adj" fmla="val 7875"/>
              </a:avLst>
            </a:prstGeom>
            <a:solidFill>
              <a:srgbClr val="99CC00"/>
            </a:solidFill>
            <a:ln w="9525">
              <a:noFill/>
              <a:round/>
              <a:headEnd/>
              <a:tailEnd/>
            </a:ln>
            <a:effectLst/>
          </p:spPr>
          <p:txBody>
            <a:bodyPr wrap="none" anchor="ctr"/>
            <a:lstStyle/>
            <a:p>
              <a:pPr defTabSz="685800">
                <a:defRPr/>
              </a:pPr>
              <a:endParaRPr lang="en-GB" sz="1350" kern="0">
                <a:solidFill>
                  <a:sysClr val="windowText" lastClr="000000"/>
                </a:solidFill>
              </a:endParaRPr>
            </a:p>
          </p:txBody>
        </p:sp>
      </p:grpSp>
      <p:sp>
        <p:nvSpPr>
          <p:cNvPr id="86" name="AutoShape 5"/>
          <p:cNvSpPr>
            <a:spLocks noChangeArrowheads="1"/>
          </p:cNvSpPr>
          <p:nvPr/>
        </p:nvSpPr>
        <p:spPr bwMode="auto">
          <a:xfrm>
            <a:off x="1216819" y="797719"/>
            <a:ext cx="6784181" cy="1715170"/>
          </a:xfrm>
          <a:prstGeom prst="roundRect">
            <a:avLst>
              <a:gd name="adj" fmla="val 16667"/>
            </a:avLst>
          </a:prstGeom>
          <a:solidFill>
            <a:srgbClr val="000000"/>
          </a:solidFill>
          <a:ln w="9525">
            <a:solidFill>
              <a:srgbClr val="000000"/>
            </a:solidFill>
            <a:round/>
            <a:headEnd/>
            <a:tailEnd/>
          </a:ln>
          <a:effectLst/>
        </p:spPr>
        <p:txBody>
          <a:bodyPr wrap="none" anchor="ctr"/>
          <a:lstStyle/>
          <a:p>
            <a:pPr defTabSz="685800">
              <a:defRPr/>
            </a:pPr>
            <a:endParaRPr lang="en-GB" sz="1350" kern="0">
              <a:solidFill>
                <a:sysClr val="windowText" lastClr="000000"/>
              </a:solidFill>
            </a:endParaRPr>
          </a:p>
        </p:txBody>
      </p:sp>
      <p:grpSp>
        <p:nvGrpSpPr>
          <p:cNvPr id="87" name="Group 7"/>
          <p:cNvGrpSpPr>
            <a:grpSpLocks/>
          </p:cNvGrpSpPr>
          <p:nvPr/>
        </p:nvGrpSpPr>
        <p:grpSpPr bwMode="auto">
          <a:xfrm>
            <a:off x="1464469" y="909638"/>
            <a:ext cx="1395413" cy="1687115"/>
            <a:chOff x="249" y="632"/>
            <a:chExt cx="1134" cy="1417"/>
          </a:xfrm>
        </p:grpSpPr>
        <p:pic>
          <p:nvPicPr>
            <p:cNvPr id="88" name="Picture 8" descr="Earthbig"/>
            <p:cNvPicPr>
              <a:picLocks noChangeAspect="1" noChangeArrowheads="1"/>
            </p:cNvPicPr>
            <p:nvPr/>
          </p:nvPicPr>
          <p:blipFill>
            <a:blip r:embed="rId3" cstate="print"/>
            <a:srcRect/>
            <a:stretch>
              <a:fillRect/>
            </a:stretch>
          </p:blipFill>
          <p:spPr bwMode="auto">
            <a:xfrm>
              <a:off x="249" y="632"/>
              <a:ext cx="1134" cy="1123"/>
            </a:xfrm>
            <a:prstGeom prst="rect">
              <a:avLst/>
            </a:prstGeom>
            <a:noFill/>
          </p:spPr>
        </p:pic>
        <p:sp>
          <p:nvSpPr>
            <p:cNvPr id="89" name="Text Box 9"/>
            <p:cNvSpPr txBox="1">
              <a:spLocks noChangeArrowheads="1"/>
            </p:cNvSpPr>
            <p:nvPr/>
          </p:nvSpPr>
          <p:spPr bwMode="auto">
            <a:xfrm>
              <a:off x="578" y="1797"/>
              <a:ext cx="502" cy="252"/>
            </a:xfrm>
            <a:prstGeom prst="rect">
              <a:avLst/>
            </a:prstGeom>
            <a:noFill/>
            <a:ln w="9525">
              <a:noFill/>
              <a:miter lim="800000"/>
              <a:headEnd/>
              <a:tailEnd/>
            </a:ln>
            <a:effectLst/>
          </p:spPr>
          <p:txBody>
            <a:bodyPr wrap="none">
              <a:spAutoFit/>
            </a:bodyPr>
            <a:lstStyle/>
            <a:p>
              <a:pPr eaLnBrk="1" hangingPunct="1"/>
              <a:r>
                <a:rPr lang="en-US" sz="1350" b="1">
                  <a:solidFill>
                    <a:srgbClr val="FFFFCC"/>
                  </a:solidFill>
                  <a:latin typeface="Times New Roman" pitchFamily="18" charset="0"/>
                </a:rPr>
                <a:t>Earth</a:t>
              </a:r>
            </a:p>
          </p:txBody>
        </p:sp>
      </p:grpSp>
      <p:grpSp>
        <p:nvGrpSpPr>
          <p:cNvPr id="90" name="Group 10"/>
          <p:cNvGrpSpPr>
            <a:grpSpLocks/>
          </p:cNvGrpSpPr>
          <p:nvPr/>
        </p:nvGrpSpPr>
        <p:grpSpPr bwMode="auto">
          <a:xfrm>
            <a:off x="3059832" y="931069"/>
            <a:ext cx="1351360" cy="1665684"/>
            <a:chOff x="1623" y="650"/>
            <a:chExt cx="1088" cy="1399"/>
          </a:xfrm>
        </p:grpSpPr>
        <p:pic>
          <p:nvPicPr>
            <p:cNvPr id="91" name="Picture 11" descr="mars"/>
            <p:cNvPicPr>
              <a:picLocks noChangeAspect="1" noChangeArrowheads="1"/>
            </p:cNvPicPr>
            <p:nvPr/>
          </p:nvPicPr>
          <p:blipFill>
            <a:blip r:embed="rId4" cstate="print"/>
            <a:srcRect/>
            <a:stretch>
              <a:fillRect/>
            </a:stretch>
          </p:blipFill>
          <p:spPr bwMode="auto">
            <a:xfrm>
              <a:off x="1623" y="650"/>
              <a:ext cx="1088" cy="1088"/>
            </a:xfrm>
            <a:prstGeom prst="rect">
              <a:avLst/>
            </a:prstGeom>
            <a:noFill/>
          </p:spPr>
        </p:pic>
        <p:sp>
          <p:nvSpPr>
            <p:cNvPr id="92" name="Text Box 12"/>
            <p:cNvSpPr txBox="1">
              <a:spLocks noChangeArrowheads="1"/>
            </p:cNvSpPr>
            <p:nvPr/>
          </p:nvSpPr>
          <p:spPr bwMode="auto">
            <a:xfrm>
              <a:off x="1945" y="1797"/>
              <a:ext cx="466" cy="252"/>
            </a:xfrm>
            <a:prstGeom prst="rect">
              <a:avLst/>
            </a:prstGeom>
            <a:noFill/>
            <a:ln w="9525">
              <a:noFill/>
              <a:miter lim="800000"/>
              <a:headEnd/>
              <a:tailEnd/>
            </a:ln>
            <a:effectLst/>
          </p:spPr>
          <p:txBody>
            <a:bodyPr wrap="none">
              <a:spAutoFit/>
            </a:bodyPr>
            <a:lstStyle/>
            <a:p>
              <a:pPr eaLnBrk="1" hangingPunct="1"/>
              <a:r>
                <a:rPr lang="en-US" sz="1350" b="1">
                  <a:solidFill>
                    <a:srgbClr val="FFFFCC"/>
                  </a:solidFill>
                  <a:latin typeface="Times New Roman" pitchFamily="18" charset="0"/>
                </a:rPr>
                <a:t>Mars</a:t>
              </a:r>
            </a:p>
          </p:txBody>
        </p:sp>
      </p:grpSp>
      <p:grpSp>
        <p:nvGrpSpPr>
          <p:cNvPr id="93" name="Group 13"/>
          <p:cNvGrpSpPr>
            <a:grpSpLocks/>
          </p:cNvGrpSpPr>
          <p:nvPr/>
        </p:nvGrpSpPr>
        <p:grpSpPr bwMode="auto">
          <a:xfrm>
            <a:off x="4626006" y="931069"/>
            <a:ext cx="1343025" cy="1665684"/>
            <a:chOff x="3053" y="650"/>
            <a:chExt cx="1088" cy="1399"/>
          </a:xfrm>
        </p:grpSpPr>
        <p:pic>
          <p:nvPicPr>
            <p:cNvPr id="94" name="Picture 14" descr="PIA00583"/>
            <p:cNvPicPr>
              <a:picLocks noChangeAspect="1" noChangeArrowheads="1"/>
            </p:cNvPicPr>
            <p:nvPr/>
          </p:nvPicPr>
          <p:blipFill>
            <a:blip r:embed="rId5" cstate="print"/>
            <a:srcRect/>
            <a:stretch>
              <a:fillRect/>
            </a:stretch>
          </p:blipFill>
          <p:spPr bwMode="auto">
            <a:xfrm>
              <a:off x="3053" y="650"/>
              <a:ext cx="1088" cy="1088"/>
            </a:xfrm>
            <a:prstGeom prst="rect">
              <a:avLst/>
            </a:prstGeom>
            <a:noFill/>
            <a:ln w="9525">
              <a:noFill/>
              <a:miter lim="800000"/>
              <a:headEnd/>
              <a:tailEnd/>
            </a:ln>
          </p:spPr>
        </p:pic>
        <p:sp>
          <p:nvSpPr>
            <p:cNvPr id="95" name="Text Box 15"/>
            <p:cNvSpPr txBox="1">
              <a:spLocks noChangeArrowheads="1"/>
            </p:cNvSpPr>
            <p:nvPr/>
          </p:nvSpPr>
          <p:spPr bwMode="auto">
            <a:xfrm>
              <a:off x="3475" y="1797"/>
              <a:ext cx="274" cy="252"/>
            </a:xfrm>
            <a:prstGeom prst="rect">
              <a:avLst/>
            </a:prstGeom>
            <a:noFill/>
            <a:ln w="9525">
              <a:noFill/>
              <a:miter lim="800000"/>
              <a:headEnd/>
              <a:tailEnd/>
            </a:ln>
            <a:effectLst/>
          </p:spPr>
          <p:txBody>
            <a:bodyPr wrap="none">
              <a:spAutoFit/>
            </a:bodyPr>
            <a:lstStyle/>
            <a:p>
              <a:pPr eaLnBrk="1" hangingPunct="1"/>
              <a:r>
                <a:rPr lang="en-US" sz="1350" b="1">
                  <a:solidFill>
                    <a:srgbClr val="FFFFCC"/>
                  </a:solidFill>
                  <a:latin typeface="Times New Roman" pitchFamily="18" charset="0"/>
                </a:rPr>
                <a:t>Io</a:t>
              </a:r>
            </a:p>
          </p:txBody>
        </p:sp>
      </p:grpSp>
      <p:grpSp>
        <p:nvGrpSpPr>
          <p:cNvPr id="96" name="Group 16"/>
          <p:cNvGrpSpPr>
            <a:grpSpLocks/>
          </p:cNvGrpSpPr>
          <p:nvPr/>
        </p:nvGrpSpPr>
        <p:grpSpPr bwMode="auto">
          <a:xfrm>
            <a:off x="6300192" y="903685"/>
            <a:ext cx="1400175" cy="1693068"/>
            <a:chOff x="4390" y="627"/>
            <a:chExt cx="1134" cy="1422"/>
          </a:xfrm>
        </p:grpSpPr>
        <p:pic>
          <p:nvPicPr>
            <p:cNvPr id="97" name="Picture 17" descr="ganymede"/>
            <p:cNvPicPr>
              <a:picLocks noChangeAspect="1" noChangeArrowheads="1"/>
            </p:cNvPicPr>
            <p:nvPr/>
          </p:nvPicPr>
          <p:blipFill>
            <a:blip r:embed="rId6"/>
            <a:srcRect/>
            <a:stretch>
              <a:fillRect/>
            </a:stretch>
          </p:blipFill>
          <p:spPr bwMode="auto">
            <a:xfrm>
              <a:off x="4390" y="627"/>
              <a:ext cx="1134" cy="1134"/>
            </a:xfrm>
            <a:prstGeom prst="rect">
              <a:avLst/>
            </a:prstGeom>
            <a:noFill/>
          </p:spPr>
        </p:pic>
        <p:sp>
          <p:nvSpPr>
            <p:cNvPr id="98" name="Text Box 18"/>
            <p:cNvSpPr txBox="1">
              <a:spLocks noChangeArrowheads="1"/>
            </p:cNvSpPr>
            <p:nvPr/>
          </p:nvSpPr>
          <p:spPr bwMode="auto">
            <a:xfrm>
              <a:off x="4567" y="1797"/>
              <a:ext cx="796" cy="252"/>
            </a:xfrm>
            <a:prstGeom prst="rect">
              <a:avLst/>
            </a:prstGeom>
            <a:noFill/>
            <a:ln w="9525">
              <a:noFill/>
              <a:miter lim="800000"/>
              <a:headEnd/>
              <a:tailEnd/>
            </a:ln>
            <a:effectLst/>
          </p:spPr>
          <p:txBody>
            <a:bodyPr wrap="none">
              <a:spAutoFit/>
            </a:bodyPr>
            <a:lstStyle/>
            <a:p>
              <a:pPr eaLnBrk="1" hangingPunct="1"/>
              <a:r>
                <a:rPr lang="en-US" sz="1350" b="1">
                  <a:solidFill>
                    <a:srgbClr val="FFFFCC"/>
                  </a:solidFill>
                  <a:latin typeface="Times New Roman" pitchFamily="18" charset="0"/>
                </a:rPr>
                <a:t>Ganymede</a:t>
              </a:r>
            </a:p>
          </p:txBody>
        </p:sp>
      </p:grpSp>
      <p:pic>
        <p:nvPicPr>
          <p:cNvPr id="99" name="Picture 19" descr="AACHCOQ0"/>
          <p:cNvPicPr>
            <a:picLocks noChangeAspect="1" noChangeArrowheads="1"/>
          </p:cNvPicPr>
          <p:nvPr/>
        </p:nvPicPr>
        <p:blipFill>
          <a:blip r:embed="rId7"/>
          <a:srcRect/>
          <a:stretch>
            <a:fillRect/>
          </a:stretch>
        </p:blipFill>
        <p:spPr bwMode="auto">
          <a:xfrm>
            <a:off x="1468041" y="3112294"/>
            <a:ext cx="1341834" cy="1241822"/>
          </a:xfrm>
          <a:prstGeom prst="rect">
            <a:avLst/>
          </a:prstGeom>
          <a:noFill/>
          <a:ln w="9525">
            <a:noFill/>
            <a:miter lim="800000"/>
            <a:headEnd/>
            <a:tailEnd/>
          </a:ln>
          <a:effectLst/>
        </p:spPr>
      </p:pic>
      <p:pic>
        <p:nvPicPr>
          <p:cNvPr id="100" name="Picture 20" descr="marsint"/>
          <p:cNvPicPr>
            <a:picLocks noChangeAspect="1" noChangeArrowheads="1"/>
          </p:cNvPicPr>
          <p:nvPr/>
        </p:nvPicPr>
        <p:blipFill>
          <a:blip r:embed="rId8" cstate="print"/>
          <a:srcRect l="8237" r="8237"/>
          <a:stretch>
            <a:fillRect/>
          </a:stretch>
        </p:blipFill>
        <p:spPr bwMode="auto">
          <a:xfrm>
            <a:off x="2951820" y="3127772"/>
            <a:ext cx="1462088" cy="1209675"/>
          </a:xfrm>
          <a:prstGeom prst="rect">
            <a:avLst/>
          </a:prstGeom>
          <a:noFill/>
          <a:ln w="9525">
            <a:noFill/>
            <a:miter lim="800000"/>
            <a:headEnd/>
            <a:tailEnd/>
          </a:ln>
        </p:spPr>
      </p:pic>
      <p:pic>
        <p:nvPicPr>
          <p:cNvPr id="101" name="Picture 21" descr="ganyint"/>
          <p:cNvPicPr>
            <a:picLocks noChangeAspect="1" noChangeArrowheads="1"/>
          </p:cNvPicPr>
          <p:nvPr/>
        </p:nvPicPr>
        <p:blipFill>
          <a:blip r:embed="rId9" cstate="print"/>
          <a:srcRect l="13135" t="5913" r="13135" b="11168"/>
          <a:stretch>
            <a:fillRect/>
          </a:stretch>
        </p:blipFill>
        <p:spPr bwMode="auto">
          <a:xfrm>
            <a:off x="6246186" y="3136107"/>
            <a:ext cx="1462088" cy="1194197"/>
          </a:xfrm>
          <a:prstGeom prst="rect">
            <a:avLst/>
          </a:prstGeom>
          <a:noFill/>
          <a:ln w="9525">
            <a:noFill/>
            <a:miter lim="800000"/>
            <a:headEnd/>
            <a:tailEnd/>
          </a:ln>
        </p:spPr>
      </p:pic>
      <p:pic>
        <p:nvPicPr>
          <p:cNvPr id="102" name="Picture 22" descr="ioint"/>
          <p:cNvPicPr>
            <a:picLocks noChangeAspect="1" noChangeArrowheads="1"/>
          </p:cNvPicPr>
          <p:nvPr/>
        </p:nvPicPr>
        <p:blipFill>
          <a:blip r:embed="rId10" cstate="print"/>
          <a:srcRect l="12769" t="5592" r="14046" b="9587"/>
          <a:stretch>
            <a:fillRect/>
          </a:stretch>
        </p:blipFill>
        <p:spPr bwMode="auto">
          <a:xfrm>
            <a:off x="4572000" y="3134916"/>
            <a:ext cx="1404938" cy="1196578"/>
          </a:xfrm>
          <a:prstGeom prst="rect">
            <a:avLst/>
          </a:prstGeom>
          <a:noFill/>
          <a:ln w="9525">
            <a:noFill/>
            <a:miter lim="800000"/>
            <a:headEnd/>
            <a:tailEnd/>
          </a:ln>
        </p:spPr>
      </p:pic>
      <p:sp>
        <p:nvSpPr>
          <p:cNvPr id="103" name="Text Box 23"/>
          <p:cNvSpPr txBox="1">
            <a:spLocks noChangeArrowheads="1"/>
          </p:cNvSpPr>
          <p:nvPr/>
        </p:nvSpPr>
        <p:spPr bwMode="auto">
          <a:xfrm>
            <a:off x="1231106" y="2616994"/>
            <a:ext cx="2776722" cy="323165"/>
          </a:xfrm>
          <a:prstGeom prst="rect">
            <a:avLst/>
          </a:prstGeom>
          <a:noFill/>
          <a:ln w="9525">
            <a:noFill/>
            <a:miter lim="800000"/>
            <a:headEnd/>
            <a:tailEnd/>
          </a:ln>
          <a:effectLst/>
        </p:spPr>
        <p:txBody>
          <a:bodyPr wrap="none">
            <a:spAutoFit/>
          </a:bodyPr>
          <a:lstStyle/>
          <a:p>
            <a:pPr eaLnBrk="1" hangingPunct="1"/>
            <a:r>
              <a:rPr lang="en-US" sz="1500" b="1" dirty="0">
                <a:solidFill>
                  <a:srgbClr val="FFFF00"/>
                </a:solidFill>
                <a:latin typeface="Times New Roman" pitchFamily="18" charset="0"/>
              </a:rPr>
              <a:t>What they have in common …?</a:t>
            </a:r>
          </a:p>
        </p:txBody>
      </p:sp>
      <p:sp>
        <p:nvSpPr>
          <p:cNvPr id="104" name="Text Box 24"/>
          <p:cNvSpPr txBox="1">
            <a:spLocks noChangeArrowheads="1"/>
          </p:cNvSpPr>
          <p:nvPr/>
        </p:nvSpPr>
        <p:spPr bwMode="auto">
          <a:xfrm>
            <a:off x="1337073" y="4487466"/>
            <a:ext cx="3511731" cy="323165"/>
          </a:xfrm>
          <a:prstGeom prst="rect">
            <a:avLst/>
          </a:prstGeom>
          <a:noFill/>
          <a:ln w="9525">
            <a:noFill/>
            <a:miter lim="800000"/>
            <a:headEnd/>
            <a:tailEnd/>
          </a:ln>
          <a:effectLst/>
        </p:spPr>
        <p:txBody>
          <a:bodyPr wrap="none">
            <a:spAutoFit/>
          </a:bodyPr>
          <a:lstStyle/>
          <a:p>
            <a:r>
              <a:rPr lang="en-US" sz="1500" b="1" dirty="0">
                <a:solidFill>
                  <a:srgbClr val="CC3300"/>
                </a:solidFill>
                <a:latin typeface="Times New Roman" pitchFamily="18" charset="0"/>
              </a:rPr>
              <a:t>Fluid Outer Core: from 3000 to 5200 km</a:t>
            </a:r>
          </a:p>
        </p:txBody>
      </p:sp>
      <p:sp>
        <p:nvSpPr>
          <p:cNvPr id="105" name="Text Box 25"/>
          <p:cNvSpPr txBox="1">
            <a:spLocks noChangeArrowheads="1"/>
          </p:cNvSpPr>
          <p:nvPr/>
        </p:nvSpPr>
        <p:spPr bwMode="auto">
          <a:xfrm>
            <a:off x="5323866" y="4487466"/>
            <a:ext cx="2350323" cy="323165"/>
          </a:xfrm>
          <a:prstGeom prst="rect">
            <a:avLst/>
          </a:prstGeom>
          <a:noFill/>
          <a:ln w="9525">
            <a:noFill/>
            <a:miter lim="800000"/>
            <a:headEnd/>
            <a:tailEnd/>
          </a:ln>
          <a:effectLst/>
        </p:spPr>
        <p:txBody>
          <a:bodyPr wrap="none">
            <a:spAutoFit/>
          </a:bodyPr>
          <a:lstStyle/>
          <a:p>
            <a:pPr algn="ctr"/>
            <a:r>
              <a:rPr lang="en-US" sz="1500" b="1" dirty="0">
                <a:solidFill>
                  <a:srgbClr val="CC3300"/>
                </a:solidFill>
                <a:latin typeface="Times New Roman" pitchFamily="18" charset="0"/>
              </a:rPr>
              <a:t>Primarily Fe with some Ni</a:t>
            </a:r>
          </a:p>
        </p:txBody>
      </p:sp>
      <p:sp>
        <p:nvSpPr>
          <p:cNvPr id="106" name="Text Box 26"/>
          <p:cNvSpPr txBox="1">
            <a:spLocks noChangeArrowheads="1"/>
          </p:cNvSpPr>
          <p:nvPr/>
        </p:nvSpPr>
        <p:spPr bwMode="auto">
          <a:xfrm>
            <a:off x="4857750" y="2543175"/>
            <a:ext cx="1325748" cy="323165"/>
          </a:xfrm>
          <a:prstGeom prst="rect">
            <a:avLst/>
          </a:prstGeom>
          <a:noFill/>
          <a:ln w="9525">
            <a:noFill/>
            <a:miter lim="800000"/>
            <a:headEnd/>
            <a:tailEnd/>
          </a:ln>
          <a:effectLst/>
        </p:spPr>
        <p:txBody>
          <a:bodyPr wrap="none">
            <a:spAutoFit/>
          </a:bodyPr>
          <a:lstStyle/>
          <a:p>
            <a:pPr eaLnBrk="1" hangingPunct="1"/>
            <a:r>
              <a:rPr lang="en-US" sz="1500" b="1" dirty="0">
                <a:solidFill>
                  <a:srgbClr val="FFFF00"/>
                </a:solidFill>
                <a:latin typeface="Times New Roman" pitchFamily="18" charset="0"/>
              </a:rPr>
              <a:t>Metallic cores</a:t>
            </a:r>
          </a:p>
        </p:txBody>
      </p:sp>
      <p:sp>
        <p:nvSpPr>
          <p:cNvPr id="107" name="Text Box 27"/>
          <p:cNvSpPr txBox="1">
            <a:spLocks noChangeArrowheads="1"/>
          </p:cNvSpPr>
          <p:nvPr/>
        </p:nvSpPr>
        <p:spPr bwMode="auto">
          <a:xfrm>
            <a:off x="4875396" y="2804607"/>
            <a:ext cx="2328971" cy="323165"/>
          </a:xfrm>
          <a:prstGeom prst="rect">
            <a:avLst/>
          </a:prstGeom>
          <a:noFill/>
          <a:ln w="9525">
            <a:noFill/>
            <a:miter lim="800000"/>
            <a:headEnd/>
            <a:tailEnd/>
          </a:ln>
          <a:effectLst/>
        </p:spPr>
        <p:txBody>
          <a:bodyPr wrap="none">
            <a:spAutoFit/>
          </a:bodyPr>
          <a:lstStyle/>
          <a:p>
            <a:pPr eaLnBrk="1" hangingPunct="1"/>
            <a:r>
              <a:rPr lang="en-US" sz="1500" b="1" dirty="0">
                <a:solidFill>
                  <a:srgbClr val="FFFF00"/>
                </a:solidFill>
                <a:latin typeface="Times New Roman" pitchFamily="18" charset="0"/>
              </a:rPr>
              <a:t>Proximity in Solar System</a:t>
            </a:r>
          </a:p>
        </p:txBody>
      </p:sp>
      <p:sp>
        <p:nvSpPr>
          <p:cNvPr id="2" name="TextBox 1"/>
          <p:cNvSpPr txBox="1"/>
          <p:nvPr/>
        </p:nvSpPr>
        <p:spPr>
          <a:xfrm>
            <a:off x="-16275" y="4774168"/>
            <a:ext cx="2466188" cy="369332"/>
          </a:xfrm>
          <a:prstGeom prst="rect">
            <a:avLst/>
          </a:prstGeom>
          <a:noFill/>
        </p:spPr>
        <p:txBody>
          <a:bodyPr wrap="none" rtlCol="0">
            <a:spAutoFit/>
          </a:bodyPr>
          <a:lstStyle/>
          <a:p>
            <a:r>
              <a:rPr lang="en-GB" dirty="0" smtClean="0">
                <a:solidFill>
                  <a:srgbClr val="FF0000"/>
                </a:solidFill>
              </a:rPr>
              <a:t>Thanks to Gabriel </a:t>
            </a:r>
            <a:r>
              <a:rPr lang="en-GB" dirty="0" err="1" smtClean="0">
                <a:solidFill>
                  <a:srgbClr val="FF0000"/>
                </a:solidFill>
              </a:rPr>
              <a:t>Cuello</a:t>
            </a:r>
            <a:endParaRPr lang="en-GB" dirty="0">
              <a:solidFill>
                <a:srgbClr val="FF0000"/>
              </a:solidFill>
            </a:endParaRPr>
          </a:p>
        </p:txBody>
      </p:sp>
    </p:spTree>
    <p:extLst>
      <p:ext uri="{BB962C8B-B14F-4D97-AF65-F5344CB8AC3E}">
        <p14:creationId xmlns:p14="http://schemas.microsoft.com/office/powerpoint/2010/main" val="70164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500"/>
                                  </p:stCondLst>
                                  <p:childTnLst>
                                    <p:set>
                                      <p:cBhvr>
                                        <p:cTn id="9" dur="1" fill="hold">
                                          <p:stCondLst>
                                            <p:cond delay="0"/>
                                          </p:stCondLst>
                                        </p:cTn>
                                        <p:tgtEl>
                                          <p:spTgt spid="90"/>
                                        </p:tgtEl>
                                        <p:attrNameLst>
                                          <p:attrName>style.visibility</p:attrName>
                                        </p:attrNameLst>
                                      </p:cBhvr>
                                      <p:to>
                                        <p:strVal val="visible"/>
                                      </p:to>
                                    </p:set>
                                    <p:animEffect transition="in" filter="dissolve">
                                      <p:cBhvr>
                                        <p:cTn id="10" dur="1000"/>
                                        <p:tgtEl>
                                          <p:spTgt spid="90"/>
                                        </p:tgtEl>
                                      </p:cBhvr>
                                    </p:animEffect>
                                  </p:childTnLst>
                                </p:cTn>
                              </p:par>
                            </p:childTnLst>
                          </p:cTn>
                        </p:par>
                        <p:par>
                          <p:cTn id="11" fill="hold">
                            <p:stCondLst>
                              <p:cond delay="1500"/>
                            </p:stCondLst>
                            <p:childTnLst>
                              <p:par>
                                <p:cTn id="12" presetID="9" presetClass="entr" presetSubtype="0" fill="hold" nodeType="afterEffect">
                                  <p:stCondLst>
                                    <p:cond delay="500"/>
                                  </p:stCondLst>
                                  <p:childTnLst>
                                    <p:set>
                                      <p:cBhvr>
                                        <p:cTn id="13" dur="1" fill="hold">
                                          <p:stCondLst>
                                            <p:cond delay="0"/>
                                          </p:stCondLst>
                                        </p:cTn>
                                        <p:tgtEl>
                                          <p:spTgt spid="93"/>
                                        </p:tgtEl>
                                        <p:attrNameLst>
                                          <p:attrName>style.visibility</p:attrName>
                                        </p:attrNameLst>
                                      </p:cBhvr>
                                      <p:to>
                                        <p:strVal val="visible"/>
                                      </p:to>
                                    </p:set>
                                    <p:animEffect transition="in" filter="dissolve">
                                      <p:cBhvr>
                                        <p:cTn id="14" dur="1000"/>
                                        <p:tgtEl>
                                          <p:spTgt spid="93"/>
                                        </p:tgtEl>
                                      </p:cBhvr>
                                    </p:animEffect>
                                  </p:childTnLst>
                                </p:cTn>
                              </p:par>
                            </p:childTnLst>
                          </p:cTn>
                        </p:par>
                        <p:par>
                          <p:cTn id="15" fill="hold">
                            <p:stCondLst>
                              <p:cond delay="3000"/>
                            </p:stCondLst>
                            <p:childTnLst>
                              <p:par>
                                <p:cTn id="16" presetID="9" presetClass="entr" presetSubtype="0" fill="hold" nodeType="afterEffect">
                                  <p:stCondLst>
                                    <p:cond delay="500"/>
                                  </p:stCondLst>
                                  <p:childTnLst>
                                    <p:set>
                                      <p:cBhvr>
                                        <p:cTn id="17" dur="1" fill="hold">
                                          <p:stCondLst>
                                            <p:cond delay="0"/>
                                          </p:stCondLst>
                                        </p:cTn>
                                        <p:tgtEl>
                                          <p:spTgt spid="96"/>
                                        </p:tgtEl>
                                        <p:attrNameLst>
                                          <p:attrName>style.visibility</p:attrName>
                                        </p:attrNameLst>
                                      </p:cBhvr>
                                      <p:to>
                                        <p:strVal val="visible"/>
                                      </p:to>
                                    </p:set>
                                    <p:animEffect transition="in" filter="dissolve">
                                      <p:cBhvr>
                                        <p:cTn id="18" dur="1000"/>
                                        <p:tgtEl>
                                          <p:spTgt spid="96"/>
                                        </p:tgtEl>
                                      </p:cBhvr>
                                    </p:animEffect>
                                  </p:childTnLst>
                                </p:cTn>
                              </p:par>
                            </p:childTnLst>
                          </p:cTn>
                        </p:par>
                        <p:par>
                          <p:cTn id="19" fill="hold">
                            <p:stCondLst>
                              <p:cond delay="4500"/>
                            </p:stCondLst>
                            <p:childTnLst>
                              <p:par>
                                <p:cTn id="20" presetID="22" presetClass="entr" presetSubtype="8" fill="hold" grpId="0" nodeType="afterEffect">
                                  <p:stCondLst>
                                    <p:cond delay="500"/>
                                  </p:stCondLst>
                                  <p:childTnLst>
                                    <p:set>
                                      <p:cBhvr>
                                        <p:cTn id="21" dur="1" fill="hold">
                                          <p:stCondLst>
                                            <p:cond delay="0"/>
                                          </p:stCondLst>
                                        </p:cTn>
                                        <p:tgtEl>
                                          <p:spTgt spid="103"/>
                                        </p:tgtEl>
                                        <p:attrNameLst>
                                          <p:attrName>style.visibility</p:attrName>
                                        </p:attrNameLst>
                                      </p:cBhvr>
                                      <p:to>
                                        <p:strVal val="visible"/>
                                      </p:to>
                                    </p:set>
                                    <p:animEffect transition="in" filter="wipe(left)">
                                      <p:cBhvr>
                                        <p:cTn id="22" dur="500"/>
                                        <p:tgtEl>
                                          <p:spTgt spid="103"/>
                                        </p:tgtEl>
                                      </p:cBhvr>
                                    </p:animEffect>
                                  </p:childTnLst>
                                </p:cTn>
                              </p:par>
                            </p:childTnLst>
                          </p:cTn>
                        </p:par>
                        <p:par>
                          <p:cTn id="23" fill="hold">
                            <p:stCondLst>
                              <p:cond delay="5500"/>
                            </p:stCondLst>
                            <p:childTnLst>
                              <p:par>
                                <p:cTn id="24" presetID="1" presetClass="entr" presetSubtype="0" fill="hold" grpId="0" nodeType="afterEffect">
                                  <p:stCondLst>
                                    <p:cond delay="2000"/>
                                  </p:stCondLst>
                                  <p:childTnLst>
                                    <p:set>
                                      <p:cBhvr>
                                        <p:cTn id="25" dur="1" fill="hold">
                                          <p:stCondLst>
                                            <p:cond delay="0"/>
                                          </p:stCondLst>
                                        </p:cTn>
                                        <p:tgtEl>
                                          <p:spTgt spid="106"/>
                                        </p:tgtEl>
                                        <p:attrNameLst>
                                          <p:attrName>style.visibility</p:attrName>
                                        </p:attrNameLst>
                                      </p:cBhvr>
                                      <p:to>
                                        <p:strVal val="visible"/>
                                      </p:to>
                                    </p:set>
                                  </p:childTnLst>
                                </p:cTn>
                              </p:par>
                            </p:childTnLst>
                          </p:cTn>
                        </p:par>
                        <p:par>
                          <p:cTn id="26" fill="hold">
                            <p:stCondLst>
                              <p:cond delay="7500"/>
                            </p:stCondLst>
                            <p:childTnLst>
                              <p:par>
                                <p:cTn id="27" presetID="9" presetClass="entr" presetSubtype="0" fill="hold" nodeType="after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dissolve">
                                      <p:cBhvr>
                                        <p:cTn id="29" dur="500"/>
                                        <p:tgtEl>
                                          <p:spTgt spid="101"/>
                                        </p:tgtEl>
                                      </p:cBhvr>
                                    </p:animEffect>
                                  </p:childTnLst>
                                </p:cTn>
                              </p:par>
                            </p:childTnLst>
                          </p:cTn>
                        </p:par>
                        <p:par>
                          <p:cTn id="30" fill="hold">
                            <p:stCondLst>
                              <p:cond delay="8000"/>
                            </p:stCondLst>
                            <p:childTnLst>
                              <p:par>
                                <p:cTn id="31" presetID="9" presetClass="entr" presetSubtype="0" fill="hold" nodeType="afterEffect">
                                  <p:stCondLst>
                                    <p:cond delay="500"/>
                                  </p:stCondLst>
                                  <p:childTnLst>
                                    <p:set>
                                      <p:cBhvr>
                                        <p:cTn id="32" dur="1" fill="hold">
                                          <p:stCondLst>
                                            <p:cond delay="0"/>
                                          </p:stCondLst>
                                        </p:cTn>
                                        <p:tgtEl>
                                          <p:spTgt spid="102"/>
                                        </p:tgtEl>
                                        <p:attrNameLst>
                                          <p:attrName>style.visibility</p:attrName>
                                        </p:attrNameLst>
                                      </p:cBhvr>
                                      <p:to>
                                        <p:strVal val="visible"/>
                                      </p:to>
                                    </p:set>
                                    <p:animEffect transition="in" filter="dissolve">
                                      <p:cBhvr>
                                        <p:cTn id="33" dur="500"/>
                                        <p:tgtEl>
                                          <p:spTgt spid="102"/>
                                        </p:tgtEl>
                                      </p:cBhvr>
                                    </p:animEffect>
                                  </p:childTnLst>
                                </p:cTn>
                              </p:par>
                            </p:childTnLst>
                          </p:cTn>
                        </p:par>
                        <p:par>
                          <p:cTn id="34" fill="hold">
                            <p:stCondLst>
                              <p:cond delay="9000"/>
                            </p:stCondLst>
                            <p:childTnLst>
                              <p:par>
                                <p:cTn id="35" presetID="9" presetClass="entr" presetSubtype="0" fill="hold" nodeType="afterEffect">
                                  <p:stCondLst>
                                    <p:cond delay="500"/>
                                  </p:stCondLst>
                                  <p:childTnLst>
                                    <p:set>
                                      <p:cBhvr>
                                        <p:cTn id="36" dur="1" fill="hold">
                                          <p:stCondLst>
                                            <p:cond delay="0"/>
                                          </p:stCondLst>
                                        </p:cTn>
                                        <p:tgtEl>
                                          <p:spTgt spid="100"/>
                                        </p:tgtEl>
                                        <p:attrNameLst>
                                          <p:attrName>style.visibility</p:attrName>
                                        </p:attrNameLst>
                                      </p:cBhvr>
                                      <p:to>
                                        <p:strVal val="visible"/>
                                      </p:to>
                                    </p:set>
                                    <p:animEffect transition="in" filter="dissolve">
                                      <p:cBhvr>
                                        <p:cTn id="37" dur="500"/>
                                        <p:tgtEl>
                                          <p:spTgt spid="100"/>
                                        </p:tgtEl>
                                      </p:cBhvr>
                                    </p:animEffect>
                                  </p:childTnLst>
                                </p:cTn>
                              </p:par>
                            </p:childTnLst>
                          </p:cTn>
                        </p:par>
                        <p:par>
                          <p:cTn id="38" fill="hold">
                            <p:stCondLst>
                              <p:cond delay="10000"/>
                            </p:stCondLst>
                            <p:childTnLst>
                              <p:par>
                                <p:cTn id="39" presetID="9" presetClass="entr" presetSubtype="0" fill="hold" nodeType="afterEffect">
                                  <p:stCondLst>
                                    <p:cond delay="500"/>
                                  </p:stCondLst>
                                  <p:childTnLst>
                                    <p:set>
                                      <p:cBhvr>
                                        <p:cTn id="40" dur="1" fill="hold">
                                          <p:stCondLst>
                                            <p:cond delay="0"/>
                                          </p:stCondLst>
                                        </p:cTn>
                                        <p:tgtEl>
                                          <p:spTgt spid="99"/>
                                        </p:tgtEl>
                                        <p:attrNameLst>
                                          <p:attrName>style.visibility</p:attrName>
                                        </p:attrNameLst>
                                      </p:cBhvr>
                                      <p:to>
                                        <p:strVal val="visible"/>
                                      </p:to>
                                    </p:set>
                                    <p:animEffect transition="in" filter="dissolve">
                                      <p:cBhvr>
                                        <p:cTn id="41" dur="500"/>
                                        <p:tgtEl>
                                          <p:spTgt spid="9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107"/>
                                        </p:tgtEl>
                                        <p:attrNameLst>
                                          <p:attrName>style.visibility</p:attrName>
                                        </p:attrNameLst>
                                      </p:cBhvr>
                                      <p:to>
                                        <p:strVal val="visible"/>
                                      </p:to>
                                    </p:set>
                                    <p:animEffect transition="in" filter="wipe(right)">
                                      <p:cBhvr>
                                        <p:cTn id="46" dur="500"/>
                                        <p:tgtEl>
                                          <p:spTgt spid="107"/>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dissolve">
                                      <p:cBhvr>
                                        <p:cTn id="51" dur="500"/>
                                        <p:tgtEl>
                                          <p:spTgt spid="83"/>
                                        </p:tgtEl>
                                      </p:cBhvr>
                                    </p:animEffect>
                                  </p:childTnLst>
                                </p:cTn>
                              </p:par>
                            </p:childTnLst>
                          </p:cTn>
                        </p:par>
                        <p:par>
                          <p:cTn id="52" fill="hold">
                            <p:stCondLst>
                              <p:cond delay="500"/>
                            </p:stCondLst>
                            <p:childTnLst>
                              <p:par>
                                <p:cTn id="53" presetID="9" presetClass="entr" presetSubtype="0" fill="hold" grpId="0" nodeType="afterEffect">
                                  <p:stCondLst>
                                    <p:cond delay="0"/>
                                  </p:stCondLst>
                                  <p:childTnLst>
                                    <p:set>
                                      <p:cBhvr>
                                        <p:cTn id="54" dur="1" fill="hold">
                                          <p:stCondLst>
                                            <p:cond delay="0"/>
                                          </p:stCondLst>
                                        </p:cTn>
                                        <p:tgtEl>
                                          <p:spTgt spid="104"/>
                                        </p:tgtEl>
                                        <p:attrNameLst>
                                          <p:attrName>style.visibility</p:attrName>
                                        </p:attrNameLst>
                                      </p:cBhvr>
                                      <p:to>
                                        <p:strVal val="visible"/>
                                      </p:to>
                                    </p:set>
                                    <p:animEffect transition="in" filter="dissolve">
                                      <p:cBhvr>
                                        <p:cTn id="55" dur="500"/>
                                        <p:tgtEl>
                                          <p:spTgt spid="104"/>
                                        </p:tgtEl>
                                      </p:cBhvr>
                                    </p:animEffect>
                                  </p:childTnLst>
                                </p:cTn>
                              </p:par>
                            </p:childTnLst>
                          </p:cTn>
                        </p:par>
                        <p:par>
                          <p:cTn id="56" fill="hold">
                            <p:stCondLst>
                              <p:cond delay="1000"/>
                            </p:stCondLst>
                            <p:childTnLst>
                              <p:par>
                                <p:cTn id="57" presetID="9" presetClass="entr" presetSubtype="0" fill="hold" grpId="0" nodeType="afterEffect">
                                  <p:stCondLst>
                                    <p:cond delay="0"/>
                                  </p:stCondLst>
                                  <p:childTnLst>
                                    <p:set>
                                      <p:cBhvr>
                                        <p:cTn id="58" dur="1" fill="hold">
                                          <p:stCondLst>
                                            <p:cond delay="0"/>
                                          </p:stCondLst>
                                        </p:cTn>
                                        <p:tgtEl>
                                          <p:spTgt spid="105"/>
                                        </p:tgtEl>
                                        <p:attrNameLst>
                                          <p:attrName>style.visibility</p:attrName>
                                        </p:attrNameLst>
                                      </p:cBhvr>
                                      <p:to>
                                        <p:strVal val="visible"/>
                                      </p:to>
                                    </p:set>
                                    <p:animEffect transition="in" filter="dissolve">
                                      <p:cBhvr>
                                        <p:cTn id="5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p:bldP spid="106" grpId="0"/>
      <p:bldP spid="10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3"/>
          <p:cNvSpPr txBox="1">
            <a:spLocks noChangeArrowheads="1"/>
          </p:cNvSpPr>
          <p:nvPr/>
        </p:nvSpPr>
        <p:spPr bwMode="auto">
          <a:xfrm>
            <a:off x="1385646" y="141480"/>
            <a:ext cx="6324600" cy="451247"/>
          </a:xfrm>
          <a:prstGeom prst="rect">
            <a:avLst/>
          </a:prstGeom>
          <a:noFill/>
          <a:ln w="9525">
            <a:noFill/>
            <a:miter lim="800000"/>
            <a:headEnd/>
            <a:tailEnd/>
          </a:ln>
        </p:spPr>
        <p:txBody>
          <a:bodyPr vert="horz" wrap="square" lIns="0" tIns="34290" rIns="0" bIns="0" numCol="1" anchor="b" anchorCtr="0" compatLnSpc="1">
            <a:prstTxWarp prst="textNoShape">
              <a:avLst/>
            </a:prstTxWarp>
          </a:bodyPr>
          <a:lstStyle/>
          <a:p>
            <a:pPr defTabSz="685800" eaLnBrk="0" fontAlgn="base" hangingPunct="0">
              <a:spcBef>
                <a:spcPct val="0"/>
              </a:spcBef>
              <a:spcAft>
                <a:spcPct val="0"/>
              </a:spcAft>
              <a:defRPr/>
            </a:pPr>
            <a:r>
              <a:rPr lang="en-US" sz="2400" b="1" dirty="0">
                <a:solidFill>
                  <a:srgbClr val="FFFF00"/>
                </a:solidFill>
                <a:latin typeface="+mj-lt"/>
                <a:ea typeface="+mj-ea"/>
                <a:cs typeface="+mj-cs"/>
              </a:rPr>
              <a:t>Some Applications: Liquid state</a:t>
            </a:r>
            <a:endParaRPr lang="fr-FR" sz="2400" b="1" dirty="0">
              <a:solidFill>
                <a:srgbClr val="FFFF00"/>
              </a:solidFill>
              <a:latin typeface="+mj-lt"/>
              <a:ea typeface="+mj-ea"/>
              <a:cs typeface="+mj-cs"/>
            </a:endParaRPr>
          </a:p>
        </p:txBody>
      </p:sp>
      <p:pic>
        <p:nvPicPr>
          <p:cNvPr id="44" name="Picture 3" descr="AACHCOV0"/>
          <p:cNvPicPr>
            <a:picLocks noChangeAspect="1" noChangeArrowheads="1"/>
          </p:cNvPicPr>
          <p:nvPr/>
        </p:nvPicPr>
        <p:blipFill>
          <a:blip r:embed="rId4"/>
          <a:srcRect/>
          <a:stretch>
            <a:fillRect/>
          </a:stretch>
        </p:blipFill>
        <p:spPr bwMode="auto">
          <a:xfrm>
            <a:off x="1346597" y="3165873"/>
            <a:ext cx="1871663" cy="1682353"/>
          </a:xfrm>
          <a:prstGeom prst="rect">
            <a:avLst/>
          </a:prstGeom>
          <a:noFill/>
          <a:ln w="9525">
            <a:noFill/>
            <a:miter lim="800000"/>
            <a:headEnd/>
            <a:tailEnd/>
          </a:ln>
          <a:effectLst/>
        </p:spPr>
      </p:pic>
      <p:graphicFrame>
        <p:nvGraphicFramePr>
          <p:cNvPr id="45" name="Object 4"/>
          <p:cNvGraphicFramePr>
            <a:graphicFrameLocks noChangeAspect="1"/>
          </p:cNvGraphicFramePr>
          <p:nvPr/>
        </p:nvGraphicFramePr>
        <p:xfrm>
          <a:off x="1415654" y="1006079"/>
          <a:ext cx="1974056" cy="1639490"/>
        </p:xfrm>
        <a:graphic>
          <a:graphicData uri="http://schemas.openxmlformats.org/presentationml/2006/ole">
            <mc:AlternateContent xmlns:mc="http://schemas.openxmlformats.org/markup-compatibility/2006">
              <mc:Choice xmlns:v="urn:schemas-microsoft-com:vml" Requires="v">
                <p:oleObj spid="_x0000_s18458" name="CorelDRAW" r:id="rId5" imgW="5414400" imgH="4871520" progId="">
                  <p:embed/>
                </p:oleObj>
              </mc:Choice>
              <mc:Fallback>
                <p:oleObj name="CorelDRAW" r:id="rId5" imgW="5414400" imgH="487152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5654" y="1006079"/>
                        <a:ext cx="1974056" cy="163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 name="Text Box 5"/>
          <p:cNvSpPr txBox="1">
            <a:spLocks noChangeArrowheads="1"/>
          </p:cNvSpPr>
          <p:nvPr/>
        </p:nvSpPr>
        <p:spPr bwMode="auto">
          <a:xfrm>
            <a:off x="1231107" y="627460"/>
            <a:ext cx="3508772" cy="323165"/>
          </a:xfrm>
          <a:prstGeom prst="rect">
            <a:avLst/>
          </a:prstGeom>
          <a:noFill/>
          <a:ln w="9525">
            <a:noFill/>
            <a:miter lim="800000"/>
            <a:headEnd/>
            <a:tailEnd/>
          </a:ln>
          <a:effectLst/>
        </p:spPr>
        <p:txBody>
          <a:bodyPr>
            <a:spAutoFit/>
          </a:bodyPr>
          <a:lstStyle/>
          <a:p>
            <a:r>
              <a:rPr lang="en-US" sz="1500" b="1" dirty="0">
                <a:solidFill>
                  <a:srgbClr val="FFFF00"/>
                </a:solidFill>
                <a:latin typeface="Times New Roman" pitchFamily="18" charset="0"/>
              </a:rPr>
              <a:t>But </a:t>
            </a:r>
            <a:r>
              <a:rPr lang="en-US" sz="1500" b="1" dirty="0">
                <a:solidFill>
                  <a:srgbClr val="FFFF00"/>
                </a:solidFill>
                <a:latin typeface="Symbol" pitchFamily="18" charset="2"/>
              </a:rPr>
              <a:t>r</a:t>
            </a:r>
            <a:r>
              <a:rPr lang="en-US" sz="1500" b="1" dirty="0">
                <a:solidFill>
                  <a:srgbClr val="FFFF00"/>
                </a:solidFill>
                <a:latin typeface="Times New Roman" pitchFamily="18" charset="0"/>
              </a:rPr>
              <a:t> is 5-10% less than pure </a:t>
            </a:r>
            <a:r>
              <a:rPr lang="en-US" sz="1500" b="1" dirty="0" err="1">
                <a:solidFill>
                  <a:srgbClr val="FFFF00"/>
                </a:solidFill>
                <a:latin typeface="Times New Roman" pitchFamily="18" charset="0"/>
              </a:rPr>
              <a:t>Fe+Ni</a:t>
            </a:r>
            <a:r>
              <a:rPr lang="en-US" sz="1500" b="1" dirty="0">
                <a:solidFill>
                  <a:srgbClr val="FFFF00"/>
                </a:solidFill>
                <a:latin typeface="Times New Roman" pitchFamily="18" charset="0"/>
              </a:rPr>
              <a:t> </a:t>
            </a:r>
            <a:r>
              <a:rPr lang="en-US" sz="1500" dirty="0">
                <a:solidFill>
                  <a:srgbClr val="008000"/>
                </a:solidFill>
                <a:latin typeface="Times New Roman" pitchFamily="18" charset="0"/>
              </a:rPr>
              <a:t>…</a:t>
            </a:r>
          </a:p>
        </p:txBody>
      </p:sp>
      <p:sp>
        <p:nvSpPr>
          <p:cNvPr id="47" name="Text Box 6"/>
          <p:cNvSpPr txBox="1">
            <a:spLocks noChangeArrowheads="1"/>
          </p:cNvSpPr>
          <p:nvPr/>
        </p:nvSpPr>
        <p:spPr bwMode="auto">
          <a:xfrm>
            <a:off x="2519772" y="2031690"/>
            <a:ext cx="3042047" cy="553998"/>
          </a:xfrm>
          <a:prstGeom prst="rect">
            <a:avLst/>
          </a:prstGeom>
          <a:noFill/>
          <a:ln w="9525">
            <a:noFill/>
            <a:miter lim="800000"/>
            <a:headEnd/>
            <a:tailEnd/>
          </a:ln>
          <a:effectLst/>
        </p:spPr>
        <p:txBody>
          <a:bodyPr>
            <a:spAutoFit/>
          </a:bodyPr>
          <a:lstStyle/>
          <a:p>
            <a:r>
              <a:rPr lang="en-US" sz="1500" b="1" dirty="0">
                <a:solidFill>
                  <a:srgbClr val="FFC000"/>
                </a:solidFill>
                <a:latin typeface="Times New Roman" pitchFamily="18" charset="0"/>
              </a:rPr>
              <a:t>… there is some light element, </a:t>
            </a:r>
            <a:br>
              <a:rPr lang="en-US" sz="1500" b="1" dirty="0">
                <a:solidFill>
                  <a:srgbClr val="FFC000"/>
                </a:solidFill>
                <a:latin typeface="Times New Roman" pitchFamily="18" charset="0"/>
              </a:rPr>
            </a:br>
            <a:r>
              <a:rPr lang="en-US" sz="1500" b="1" dirty="0">
                <a:solidFill>
                  <a:srgbClr val="FFC000"/>
                </a:solidFill>
                <a:latin typeface="Times New Roman" pitchFamily="18" charset="0"/>
              </a:rPr>
              <a:t>           but which?   S?  O?  H? Si?</a:t>
            </a:r>
          </a:p>
        </p:txBody>
      </p:sp>
      <p:pic>
        <p:nvPicPr>
          <p:cNvPr id="48" name="Picture 7" descr="AACHCOQ0"/>
          <p:cNvPicPr>
            <a:picLocks noChangeAspect="1" noChangeArrowheads="1"/>
          </p:cNvPicPr>
          <p:nvPr/>
        </p:nvPicPr>
        <p:blipFill>
          <a:blip r:embed="rId7" cstate="print"/>
          <a:srcRect/>
          <a:stretch>
            <a:fillRect/>
          </a:stretch>
        </p:blipFill>
        <p:spPr bwMode="auto">
          <a:xfrm>
            <a:off x="4094560" y="910829"/>
            <a:ext cx="1106090" cy="1025128"/>
          </a:xfrm>
          <a:prstGeom prst="rect">
            <a:avLst/>
          </a:prstGeom>
          <a:noFill/>
          <a:ln w="9525">
            <a:noFill/>
            <a:miter lim="800000"/>
            <a:headEnd/>
            <a:tailEnd/>
          </a:ln>
          <a:effectLst/>
        </p:spPr>
      </p:pic>
      <p:sp>
        <p:nvSpPr>
          <p:cNvPr id="50" name="Text Box 8"/>
          <p:cNvSpPr txBox="1">
            <a:spLocks noChangeArrowheads="1"/>
          </p:cNvSpPr>
          <p:nvPr/>
        </p:nvSpPr>
        <p:spPr bwMode="auto">
          <a:xfrm>
            <a:off x="1667219" y="1862138"/>
            <a:ext cx="306495" cy="369332"/>
          </a:xfrm>
          <a:prstGeom prst="rect">
            <a:avLst/>
          </a:prstGeom>
          <a:noFill/>
          <a:ln w="9525">
            <a:noFill/>
            <a:miter lim="800000"/>
            <a:headEnd/>
            <a:tailEnd/>
          </a:ln>
          <a:effectLst/>
        </p:spPr>
        <p:txBody>
          <a:bodyPr wrap="none">
            <a:spAutoFit/>
          </a:bodyPr>
          <a:lstStyle/>
          <a:p>
            <a:pPr algn="ctr"/>
            <a:r>
              <a:rPr lang="en-US" sz="900" b="1">
                <a:latin typeface="Times New Roman" pitchFamily="18" charset="0"/>
              </a:rPr>
              <a:t>Fe</a:t>
            </a:r>
            <a:br>
              <a:rPr lang="en-US" sz="900" b="1">
                <a:latin typeface="Times New Roman" pitchFamily="18" charset="0"/>
              </a:rPr>
            </a:br>
            <a:r>
              <a:rPr lang="en-US" sz="900" b="1">
                <a:latin typeface="Times New Roman" pitchFamily="18" charset="0"/>
              </a:rPr>
              <a:t>Ni</a:t>
            </a:r>
          </a:p>
        </p:txBody>
      </p:sp>
      <p:sp>
        <p:nvSpPr>
          <p:cNvPr id="51" name="Line 9"/>
          <p:cNvSpPr>
            <a:spLocks noChangeShapeType="1"/>
          </p:cNvSpPr>
          <p:nvPr/>
        </p:nvSpPr>
        <p:spPr bwMode="auto">
          <a:xfrm flipH="1">
            <a:off x="3161110" y="1437085"/>
            <a:ext cx="1446609" cy="108347"/>
          </a:xfrm>
          <a:prstGeom prst="line">
            <a:avLst/>
          </a:prstGeom>
          <a:noFill/>
          <a:ln w="57150">
            <a:solidFill>
              <a:srgbClr val="CC3300"/>
            </a:solidFill>
            <a:round/>
            <a:headEnd/>
            <a:tailEnd type="triangle" w="med" len="med"/>
          </a:ln>
          <a:effectLst/>
        </p:spPr>
        <p:txBody>
          <a:bodyPr anchor="ctr">
            <a:spAutoFit/>
          </a:bodyPr>
          <a:lstStyle/>
          <a:p>
            <a:pPr defTabSz="685800">
              <a:defRPr/>
            </a:pPr>
            <a:endParaRPr lang="en-GB" sz="1350" kern="0">
              <a:solidFill>
                <a:sysClr val="windowText" lastClr="000000"/>
              </a:solidFill>
            </a:endParaRPr>
          </a:p>
        </p:txBody>
      </p:sp>
      <p:grpSp>
        <p:nvGrpSpPr>
          <p:cNvPr id="52" name="Group 10"/>
          <p:cNvGrpSpPr>
            <a:grpSpLocks/>
          </p:cNvGrpSpPr>
          <p:nvPr/>
        </p:nvGrpSpPr>
        <p:grpSpPr bwMode="auto">
          <a:xfrm>
            <a:off x="3219450" y="2950369"/>
            <a:ext cx="3073004" cy="2000250"/>
            <a:chOff x="1610" y="2478"/>
            <a:chExt cx="2382" cy="1680"/>
          </a:xfrm>
        </p:grpSpPr>
        <p:pic>
          <p:nvPicPr>
            <p:cNvPr id="53" name="Picture 11" descr="sound"/>
            <p:cNvPicPr>
              <a:picLocks noChangeAspect="1" noChangeArrowheads="1"/>
            </p:cNvPicPr>
            <p:nvPr/>
          </p:nvPicPr>
          <p:blipFill>
            <a:blip r:embed="rId8"/>
            <a:srcRect/>
            <a:stretch>
              <a:fillRect/>
            </a:stretch>
          </p:blipFill>
          <p:spPr bwMode="auto">
            <a:xfrm>
              <a:off x="1610" y="2478"/>
              <a:ext cx="2382" cy="1680"/>
            </a:xfrm>
            <a:prstGeom prst="rect">
              <a:avLst/>
            </a:prstGeom>
            <a:noFill/>
            <a:ln w="9525">
              <a:noFill/>
              <a:miter lim="800000"/>
              <a:headEnd/>
              <a:tailEnd/>
            </a:ln>
            <a:effectLst/>
          </p:spPr>
        </p:pic>
        <p:sp>
          <p:nvSpPr>
            <p:cNvPr id="54" name="AutoShape 12"/>
            <p:cNvSpPr>
              <a:spLocks noChangeArrowheads="1"/>
            </p:cNvSpPr>
            <p:nvPr/>
          </p:nvSpPr>
          <p:spPr bwMode="auto">
            <a:xfrm>
              <a:off x="2925" y="3385"/>
              <a:ext cx="908" cy="408"/>
            </a:xfrm>
            <a:prstGeom prst="roundRect">
              <a:avLst>
                <a:gd name="adj" fmla="val 16667"/>
              </a:avLst>
            </a:prstGeom>
            <a:solidFill>
              <a:srgbClr val="FFFFFF">
                <a:alpha val="50000"/>
              </a:srgbClr>
            </a:solidFill>
            <a:ln w="9525">
              <a:solidFill>
                <a:srgbClr val="008000"/>
              </a:solidFill>
              <a:round/>
              <a:headEnd/>
              <a:tailEnd/>
            </a:ln>
            <a:effectLst/>
          </p:spPr>
          <p:txBody>
            <a:bodyPr wrap="none" anchor="ctr"/>
            <a:lstStyle/>
            <a:p>
              <a:pPr defTabSz="779860">
                <a:defRPr/>
              </a:pPr>
              <a:r>
                <a:rPr lang="en-GB" altLang="zh-CN" sz="750" kern="0">
                  <a:solidFill>
                    <a:srgbClr val="008000"/>
                  </a:solidFill>
                  <a:latin typeface="Times" pitchFamily="18" charset="0"/>
                  <a:ea typeface="SimSun" pitchFamily="2" charset="-122"/>
                </a:rPr>
                <a:t>M. Nasch, </a:t>
              </a:r>
              <a:br>
                <a:rPr lang="en-GB" altLang="zh-CN" sz="750" kern="0">
                  <a:solidFill>
                    <a:srgbClr val="008000"/>
                  </a:solidFill>
                  <a:latin typeface="Times" pitchFamily="18" charset="0"/>
                  <a:ea typeface="SimSun" pitchFamily="2" charset="-122"/>
                </a:rPr>
              </a:br>
              <a:r>
                <a:rPr lang="en-GB" altLang="zh-CN" sz="750" kern="0">
                  <a:solidFill>
                    <a:srgbClr val="008000"/>
                  </a:solidFill>
                  <a:latin typeface="Times" pitchFamily="18" charset="0"/>
                  <a:ea typeface="SimSun" pitchFamily="2" charset="-122"/>
                </a:rPr>
                <a:t>M. H. Manghnani, </a:t>
              </a:r>
              <a:br>
                <a:rPr lang="en-GB" altLang="zh-CN" sz="750" kern="0">
                  <a:solidFill>
                    <a:srgbClr val="008000"/>
                  </a:solidFill>
                  <a:latin typeface="Times" pitchFamily="18" charset="0"/>
                  <a:ea typeface="SimSun" pitchFamily="2" charset="-122"/>
                </a:rPr>
              </a:br>
              <a:r>
                <a:rPr lang="en-GB" altLang="zh-CN" sz="750" kern="0">
                  <a:solidFill>
                    <a:srgbClr val="008000"/>
                  </a:solidFill>
                  <a:latin typeface="Times" pitchFamily="18" charset="0"/>
                  <a:ea typeface="SimSun" pitchFamily="2" charset="-122"/>
                </a:rPr>
                <a:t>R. A. Secco, </a:t>
              </a:r>
              <a:br>
                <a:rPr lang="en-GB" altLang="zh-CN" sz="750" kern="0">
                  <a:solidFill>
                    <a:srgbClr val="008000"/>
                  </a:solidFill>
                  <a:latin typeface="Times" pitchFamily="18" charset="0"/>
                  <a:ea typeface="SimSun" pitchFamily="2" charset="-122"/>
                </a:rPr>
              </a:br>
              <a:r>
                <a:rPr lang="en-GB" altLang="zh-CN" sz="750" kern="0">
                  <a:solidFill>
                    <a:srgbClr val="008000"/>
                  </a:solidFill>
                  <a:latin typeface="Times" pitchFamily="18" charset="0"/>
                  <a:ea typeface="SimSun" pitchFamily="2" charset="-122"/>
                </a:rPr>
                <a:t>Science </a:t>
              </a:r>
              <a:r>
                <a:rPr lang="en-GB" altLang="zh-CN" sz="750" b="1" kern="0">
                  <a:solidFill>
                    <a:srgbClr val="008000"/>
                  </a:solidFill>
                  <a:latin typeface="Times" pitchFamily="18" charset="0"/>
                  <a:ea typeface="SimSun" pitchFamily="2" charset="-122"/>
                </a:rPr>
                <a:t>277</a:t>
              </a:r>
              <a:r>
                <a:rPr lang="en-GB" altLang="zh-CN" sz="750" kern="0">
                  <a:solidFill>
                    <a:srgbClr val="008000"/>
                  </a:solidFill>
                  <a:latin typeface="Times" pitchFamily="18" charset="0"/>
                  <a:ea typeface="SimSun" pitchFamily="2" charset="-122"/>
                </a:rPr>
                <a:t> (1997) 219.</a:t>
              </a:r>
              <a:endParaRPr lang="en-US" sz="750" kern="0">
                <a:solidFill>
                  <a:srgbClr val="008000"/>
                </a:solidFill>
                <a:latin typeface="Times" pitchFamily="18" charset="0"/>
              </a:endParaRPr>
            </a:p>
          </p:txBody>
        </p:sp>
      </p:grpSp>
      <p:sp>
        <p:nvSpPr>
          <p:cNvPr id="55" name="Text Box 13"/>
          <p:cNvSpPr txBox="1">
            <a:spLocks noChangeArrowheads="1"/>
          </p:cNvSpPr>
          <p:nvPr/>
        </p:nvSpPr>
        <p:spPr bwMode="auto">
          <a:xfrm>
            <a:off x="6246187" y="3112294"/>
            <a:ext cx="2259458" cy="1585049"/>
          </a:xfrm>
          <a:prstGeom prst="rect">
            <a:avLst/>
          </a:prstGeom>
          <a:noFill/>
          <a:ln w="9525">
            <a:noFill/>
            <a:miter lim="800000"/>
            <a:headEnd/>
            <a:tailEnd/>
          </a:ln>
          <a:effectLst/>
        </p:spPr>
        <p:txBody>
          <a:bodyPr wrap="square">
            <a:spAutoFit/>
          </a:bodyPr>
          <a:lstStyle/>
          <a:p>
            <a:pPr defTabSz="779860"/>
            <a:r>
              <a:rPr lang="en-US" sz="1350" b="1" u="sng" dirty="0">
                <a:solidFill>
                  <a:srgbClr val="FFC000"/>
                </a:solidFill>
                <a:latin typeface="Times" pitchFamily="18" charset="0"/>
              </a:rPr>
              <a:t>Hypothesis:</a:t>
            </a:r>
            <a:r>
              <a:rPr lang="en-US" sz="1350" b="1" dirty="0">
                <a:solidFill>
                  <a:srgbClr val="FFC000"/>
                </a:solidFill>
                <a:latin typeface="Times" pitchFamily="18" charset="0"/>
              </a:rPr>
              <a:t> </a:t>
            </a:r>
            <a:r>
              <a:rPr lang="en-US" sz="1350" b="1" dirty="0">
                <a:solidFill>
                  <a:srgbClr val="0000FF"/>
                </a:solidFill>
                <a:latin typeface="Times" pitchFamily="18" charset="0"/>
              </a:rPr>
              <a:t/>
            </a:r>
            <a:br>
              <a:rPr lang="en-US" sz="1350" b="1" dirty="0">
                <a:solidFill>
                  <a:srgbClr val="0000FF"/>
                </a:solidFill>
                <a:latin typeface="Times" pitchFamily="18" charset="0"/>
              </a:rPr>
            </a:br>
            <a:endParaRPr lang="en-US" sz="1350" b="1" dirty="0">
              <a:solidFill>
                <a:srgbClr val="0000FF"/>
              </a:solidFill>
              <a:latin typeface="Times" pitchFamily="18" charset="0"/>
            </a:endParaRPr>
          </a:p>
          <a:p>
            <a:pPr defTabSz="779860"/>
            <a:r>
              <a:rPr lang="en-US" sz="1400" b="1" dirty="0">
                <a:solidFill>
                  <a:srgbClr val="FFFF00"/>
                </a:solidFill>
                <a:latin typeface="Times" pitchFamily="18" charset="0"/>
              </a:rPr>
              <a:t>The light element helps</a:t>
            </a:r>
            <a:br>
              <a:rPr lang="en-US" sz="1400" b="1" dirty="0">
                <a:solidFill>
                  <a:srgbClr val="FFFF00"/>
                </a:solidFill>
                <a:latin typeface="Times" pitchFamily="18" charset="0"/>
              </a:rPr>
            </a:br>
            <a:r>
              <a:rPr lang="en-US" sz="1400" b="1" dirty="0">
                <a:solidFill>
                  <a:srgbClr val="FFFF00"/>
                </a:solidFill>
                <a:latin typeface="Times" pitchFamily="18" charset="0"/>
              </a:rPr>
              <a:t>aggregating clusters, </a:t>
            </a:r>
            <a:br>
              <a:rPr lang="en-US" sz="1400" b="1" dirty="0">
                <a:solidFill>
                  <a:srgbClr val="FFFF00"/>
                </a:solidFill>
                <a:latin typeface="Times" pitchFamily="18" charset="0"/>
              </a:rPr>
            </a:br>
            <a:r>
              <a:rPr lang="en-US" sz="1400" b="1" dirty="0">
                <a:solidFill>
                  <a:srgbClr val="FFFF00"/>
                </a:solidFill>
                <a:latin typeface="Times" pitchFamily="18" charset="0"/>
              </a:rPr>
              <a:t>which in turn are </a:t>
            </a:r>
            <a:br>
              <a:rPr lang="en-US" sz="1400" b="1" dirty="0">
                <a:solidFill>
                  <a:srgbClr val="FFFF00"/>
                </a:solidFill>
                <a:latin typeface="Times" pitchFamily="18" charset="0"/>
              </a:rPr>
            </a:br>
            <a:r>
              <a:rPr lang="en-US" sz="1400" b="1" dirty="0">
                <a:solidFill>
                  <a:srgbClr val="FFFF00"/>
                </a:solidFill>
                <a:latin typeface="Times" pitchFamily="18" charset="0"/>
              </a:rPr>
              <a:t>disaggregated by heating </a:t>
            </a:r>
            <a:br>
              <a:rPr lang="en-US" sz="1400" b="1" dirty="0">
                <a:solidFill>
                  <a:srgbClr val="FFFF00"/>
                </a:solidFill>
                <a:latin typeface="Times" pitchFamily="18" charset="0"/>
              </a:rPr>
            </a:br>
            <a:r>
              <a:rPr lang="en-US" sz="1400" b="1" dirty="0">
                <a:solidFill>
                  <a:srgbClr val="FFFF00"/>
                </a:solidFill>
                <a:latin typeface="Times" pitchFamily="18" charset="0"/>
              </a:rPr>
              <a:t>the system.</a:t>
            </a:r>
          </a:p>
        </p:txBody>
      </p:sp>
      <p:grpSp>
        <p:nvGrpSpPr>
          <p:cNvPr id="56" name="Group 14"/>
          <p:cNvGrpSpPr>
            <a:grpSpLocks/>
          </p:cNvGrpSpPr>
          <p:nvPr/>
        </p:nvGrpSpPr>
        <p:grpSpPr bwMode="auto">
          <a:xfrm>
            <a:off x="5382345" y="627460"/>
            <a:ext cx="2406331" cy="2159794"/>
            <a:chOff x="3287" y="527"/>
            <a:chExt cx="1865" cy="1814"/>
          </a:xfrm>
        </p:grpSpPr>
        <p:pic>
          <p:nvPicPr>
            <p:cNvPr id="57" name="Picture 15" descr="PIA00583"/>
            <p:cNvPicPr>
              <a:picLocks noChangeAspect="1" noChangeArrowheads="1"/>
            </p:cNvPicPr>
            <p:nvPr/>
          </p:nvPicPr>
          <p:blipFill>
            <a:blip r:embed="rId9" cstate="print"/>
            <a:srcRect/>
            <a:stretch>
              <a:fillRect/>
            </a:stretch>
          </p:blipFill>
          <p:spPr bwMode="auto">
            <a:xfrm>
              <a:off x="4291" y="527"/>
              <a:ext cx="861" cy="861"/>
            </a:xfrm>
            <a:prstGeom prst="rect">
              <a:avLst/>
            </a:prstGeom>
            <a:noFill/>
            <a:ln w="9525">
              <a:noFill/>
              <a:miter lim="800000"/>
              <a:headEnd/>
              <a:tailEnd/>
            </a:ln>
          </p:spPr>
        </p:pic>
        <p:pic>
          <p:nvPicPr>
            <p:cNvPr id="58" name="Picture 16" descr="PIA02547"/>
            <p:cNvPicPr>
              <a:picLocks noChangeAspect="1" noChangeArrowheads="1"/>
            </p:cNvPicPr>
            <p:nvPr/>
          </p:nvPicPr>
          <p:blipFill>
            <a:blip r:embed="rId10"/>
            <a:srcRect/>
            <a:stretch>
              <a:fillRect/>
            </a:stretch>
          </p:blipFill>
          <p:spPr bwMode="auto">
            <a:xfrm>
              <a:off x="3287" y="1186"/>
              <a:ext cx="1710" cy="1155"/>
            </a:xfrm>
            <a:prstGeom prst="rect">
              <a:avLst/>
            </a:prstGeom>
            <a:noFill/>
            <a:ln w="9525">
              <a:noFill/>
              <a:miter lim="800000"/>
              <a:headEnd/>
              <a:tailEnd/>
            </a:ln>
            <a:effectLst/>
          </p:spPr>
        </p:pic>
        <p:sp>
          <p:nvSpPr>
            <p:cNvPr id="59" name="Text Box 17"/>
            <p:cNvSpPr txBox="1">
              <a:spLocks noChangeArrowheads="1"/>
            </p:cNvSpPr>
            <p:nvPr/>
          </p:nvSpPr>
          <p:spPr bwMode="auto">
            <a:xfrm>
              <a:off x="3496" y="618"/>
              <a:ext cx="751" cy="427"/>
            </a:xfrm>
            <a:prstGeom prst="rect">
              <a:avLst/>
            </a:prstGeom>
            <a:noFill/>
            <a:ln w="9525">
              <a:noFill/>
              <a:miter lim="800000"/>
              <a:headEnd/>
              <a:tailEnd/>
            </a:ln>
            <a:effectLst/>
          </p:spPr>
          <p:txBody>
            <a:bodyPr wrap="none">
              <a:spAutoFit/>
            </a:bodyPr>
            <a:lstStyle/>
            <a:p>
              <a:pPr defTabSz="779860"/>
              <a:r>
                <a:rPr lang="en-US" sz="1350" b="1" dirty="0">
                  <a:solidFill>
                    <a:srgbClr val="FFFF00"/>
                  </a:solidFill>
                  <a:latin typeface="Times" pitchFamily="18" charset="0"/>
                </a:rPr>
                <a:t>Volcanic </a:t>
              </a:r>
            </a:p>
            <a:p>
              <a:pPr defTabSz="779860"/>
              <a:r>
                <a:rPr lang="en-US" sz="1350" b="1" dirty="0">
                  <a:solidFill>
                    <a:srgbClr val="FFFF00"/>
                  </a:solidFill>
                  <a:latin typeface="Times" pitchFamily="18" charset="0"/>
                </a:rPr>
                <a:t>Eruptions </a:t>
              </a:r>
            </a:p>
          </p:txBody>
        </p:sp>
      </p:grpSp>
    </p:spTree>
    <p:extLst>
      <p:ext uri="{BB962C8B-B14F-4D97-AF65-F5344CB8AC3E}">
        <p14:creationId xmlns:p14="http://schemas.microsoft.com/office/powerpoint/2010/main" val="294170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right)">
                                      <p:cBhvr>
                                        <p:cTn id="7" dur="500"/>
                                        <p:tgtEl>
                                          <p:spTgt spid="5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right)">
                                      <p:cBhvr>
                                        <p:cTn id="11" dur="1000"/>
                                        <p:tgtEl>
                                          <p:spTgt spid="45"/>
                                        </p:tgtEl>
                                      </p:cBhvr>
                                    </p:animEffect>
                                  </p:childTnLst>
                                </p:cTn>
                              </p:par>
                            </p:childTnLst>
                          </p:cTn>
                        </p:par>
                        <p:par>
                          <p:cTn id="12" fill="hold">
                            <p:stCondLst>
                              <p:cond delay="1500"/>
                            </p:stCondLst>
                            <p:childTnLst>
                              <p:par>
                                <p:cTn id="13" presetID="1"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par>
                          <p:cTn id="15" fill="hold">
                            <p:stCondLst>
                              <p:cond delay="1500"/>
                            </p:stCondLst>
                            <p:childTnLst>
                              <p:par>
                                <p:cTn id="16" presetID="22" presetClass="entr" presetSubtype="8" fill="hold" grpId="0" nodeType="afterEffect">
                                  <p:stCondLst>
                                    <p:cond delay="500"/>
                                  </p:stCondLst>
                                  <p:childTnLst>
                                    <p:set>
                                      <p:cBhvr>
                                        <p:cTn id="17" dur="1" fill="hold">
                                          <p:stCondLst>
                                            <p:cond delay="0"/>
                                          </p:stCondLst>
                                        </p:cTn>
                                        <p:tgtEl>
                                          <p:spTgt spid="47"/>
                                        </p:tgtEl>
                                        <p:attrNameLst>
                                          <p:attrName>style.visibility</p:attrName>
                                        </p:attrNameLst>
                                      </p:cBhvr>
                                      <p:to>
                                        <p:strVal val="visible"/>
                                      </p:to>
                                    </p:set>
                                    <p:animEffect transition="in" filter="wipe(left)">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dissolv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2000"/>
                                  </p:stCondLst>
                                  <p:childTnLst>
                                    <p:set>
                                      <p:cBhvr>
                                        <p:cTn id="30" dur="1" fill="hold">
                                          <p:stCondLst>
                                            <p:cond delay="0"/>
                                          </p:stCondLst>
                                        </p:cTn>
                                        <p:tgtEl>
                                          <p:spTgt spid="52"/>
                                        </p:tgtEl>
                                        <p:attrNameLst>
                                          <p:attrName>style.visibility</p:attrName>
                                        </p:attrNameLst>
                                      </p:cBhvr>
                                      <p:to>
                                        <p:strVal val="visible"/>
                                      </p:to>
                                    </p:set>
                                  </p:childTnLst>
                                </p:cTn>
                              </p:par>
                            </p:childTnLst>
                          </p:cTn>
                        </p:par>
                        <p:par>
                          <p:cTn id="31" fill="hold">
                            <p:stCondLst>
                              <p:cond delay="2000"/>
                            </p:stCondLst>
                            <p:childTnLst>
                              <p:par>
                                <p:cTn id="32" presetID="22" presetClass="entr" presetSubtype="2" fill="hold" grpId="0" nodeType="afterEffect">
                                  <p:stCondLst>
                                    <p:cond delay="2000"/>
                                  </p:stCondLst>
                                  <p:childTnLst>
                                    <p:set>
                                      <p:cBhvr>
                                        <p:cTn id="33" dur="1" fill="hold">
                                          <p:stCondLst>
                                            <p:cond delay="0"/>
                                          </p:stCondLst>
                                        </p:cTn>
                                        <p:tgtEl>
                                          <p:spTgt spid="55"/>
                                        </p:tgtEl>
                                        <p:attrNameLst>
                                          <p:attrName>style.visibility</p:attrName>
                                        </p:attrNameLst>
                                      </p:cBhvr>
                                      <p:to>
                                        <p:strVal val="visible"/>
                                      </p:to>
                                    </p:set>
                                    <p:animEffect transition="in" filter="wipe(right)">
                                      <p:cBhvr>
                                        <p:cTn id="3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0" grpId="0"/>
      <p:bldP spid="51" grpId="0" animBg="1"/>
      <p:bldP spid="5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3"/>
          <p:cNvSpPr txBox="1">
            <a:spLocks noChangeArrowheads="1"/>
          </p:cNvSpPr>
          <p:nvPr/>
        </p:nvSpPr>
        <p:spPr bwMode="auto">
          <a:xfrm>
            <a:off x="1385646" y="141480"/>
            <a:ext cx="6324600" cy="451247"/>
          </a:xfrm>
          <a:prstGeom prst="rect">
            <a:avLst/>
          </a:prstGeom>
          <a:noFill/>
          <a:ln w="9525">
            <a:noFill/>
            <a:miter lim="800000"/>
            <a:headEnd/>
            <a:tailEnd/>
          </a:ln>
        </p:spPr>
        <p:txBody>
          <a:bodyPr vert="horz" wrap="square" lIns="0" tIns="34290" rIns="0" bIns="0" numCol="1" anchor="b" anchorCtr="0" compatLnSpc="1">
            <a:prstTxWarp prst="textNoShape">
              <a:avLst/>
            </a:prstTxWarp>
          </a:bodyPr>
          <a:lstStyle/>
          <a:p>
            <a:pPr defTabSz="685800" eaLnBrk="0" fontAlgn="base" hangingPunct="0">
              <a:spcBef>
                <a:spcPct val="0"/>
              </a:spcBef>
              <a:spcAft>
                <a:spcPct val="0"/>
              </a:spcAft>
              <a:defRPr/>
            </a:pPr>
            <a:r>
              <a:rPr lang="en-US" sz="2400" b="1" dirty="0">
                <a:solidFill>
                  <a:srgbClr val="FFFF00"/>
                </a:solidFill>
                <a:latin typeface="+mj-lt"/>
                <a:ea typeface="+mj-ea"/>
                <a:cs typeface="+mj-cs"/>
              </a:rPr>
              <a:t>Some Applications: Liquid state</a:t>
            </a:r>
            <a:endParaRPr lang="fr-FR" sz="2400" b="1" dirty="0">
              <a:solidFill>
                <a:srgbClr val="FFFF00"/>
              </a:solidFill>
              <a:latin typeface="+mj-lt"/>
              <a:ea typeface="+mj-ea"/>
              <a:cs typeface="+mj-cs"/>
            </a:endParaRPr>
          </a:p>
        </p:txBody>
      </p:sp>
      <p:pic>
        <p:nvPicPr>
          <p:cNvPr id="19" name="Picture 3" descr="Figure3"/>
          <p:cNvPicPr>
            <a:picLocks noChangeAspect="1" noChangeArrowheads="1"/>
          </p:cNvPicPr>
          <p:nvPr/>
        </p:nvPicPr>
        <p:blipFill>
          <a:blip r:embed="rId3"/>
          <a:srcRect/>
          <a:stretch>
            <a:fillRect/>
          </a:stretch>
        </p:blipFill>
        <p:spPr bwMode="auto">
          <a:xfrm>
            <a:off x="5970529" y="735547"/>
            <a:ext cx="2003849" cy="1944290"/>
          </a:xfrm>
          <a:prstGeom prst="rect">
            <a:avLst/>
          </a:prstGeom>
          <a:noFill/>
        </p:spPr>
      </p:pic>
      <p:pic>
        <p:nvPicPr>
          <p:cNvPr id="20" name="Picture 4" descr="Figure1"/>
          <p:cNvPicPr>
            <a:picLocks noChangeAspect="1" noChangeArrowheads="1"/>
          </p:cNvPicPr>
          <p:nvPr/>
        </p:nvPicPr>
        <p:blipFill>
          <a:blip r:embed="rId4"/>
          <a:srcRect/>
          <a:stretch>
            <a:fillRect/>
          </a:stretch>
        </p:blipFill>
        <p:spPr bwMode="auto">
          <a:xfrm>
            <a:off x="1115616" y="2869276"/>
            <a:ext cx="2457450" cy="2240756"/>
          </a:xfrm>
          <a:prstGeom prst="rect">
            <a:avLst/>
          </a:prstGeom>
          <a:noFill/>
        </p:spPr>
      </p:pic>
      <p:pic>
        <p:nvPicPr>
          <p:cNvPr id="21" name="Picture 5" descr="Figure2"/>
          <p:cNvPicPr>
            <a:picLocks noChangeAspect="1" noChangeArrowheads="1"/>
          </p:cNvPicPr>
          <p:nvPr/>
        </p:nvPicPr>
        <p:blipFill>
          <a:blip r:embed="rId5"/>
          <a:srcRect/>
          <a:stretch>
            <a:fillRect/>
          </a:stretch>
        </p:blipFill>
        <p:spPr bwMode="auto">
          <a:xfrm>
            <a:off x="3545886" y="2896660"/>
            <a:ext cx="2241947" cy="2213372"/>
          </a:xfrm>
          <a:prstGeom prst="rect">
            <a:avLst/>
          </a:prstGeom>
          <a:noFill/>
        </p:spPr>
      </p:pic>
      <p:pic>
        <p:nvPicPr>
          <p:cNvPr id="22" name="Picture 6" descr="layout2926x1958"/>
          <p:cNvPicPr>
            <a:picLocks noChangeAspect="1" noChangeArrowheads="1"/>
          </p:cNvPicPr>
          <p:nvPr/>
        </p:nvPicPr>
        <p:blipFill>
          <a:blip r:embed="rId6"/>
          <a:srcRect/>
          <a:stretch>
            <a:fillRect/>
          </a:stretch>
        </p:blipFill>
        <p:spPr bwMode="auto">
          <a:xfrm>
            <a:off x="1169623" y="681038"/>
            <a:ext cx="2626838" cy="1782701"/>
          </a:xfrm>
          <a:prstGeom prst="rect">
            <a:avLst/>
          </a:prstGeom>
          <a:noFill/>
        </p:spPr>
      </p:pic>
      <p:sp>
        <p:nvSpPr>
          <p:cNvPr id="23" name="Text Box 7"/>
          <p:cNvSpPr txBox="1">
            <a:spLocks noChangeArrowheads="1"/>
          </p:cNvSpPr>
          <p:nvPr/>
        </p:nvSpPr>
        <p:spPr bwMode="auto">
          <a:xfrm>
            <a:off x="3869922" y="897565"/>
            <a:ext cx="2106234" cy="1546577"/>
          </a:xfrm>
          <a:prstGeom prst="rect">
            <a:avLst/>
          </a:prstGeom>
          <a:noFill/>
          <a:ln w="9525">
            <a:noFill/>
            <a:miter lim="800000"/>
            <a:headEnd/>
            <a:tailEnd/>
          </a:ln>
          <a:effectLst/>
        </p:spPr>
        <p:txBody>
          <a:bodyPr wrap="square">
            <a:spAutoFit/>
          </a:bodyPr>
          <a:lstStyle/>
          <a:p>
            <a:pPr eaLnBrk="1" hangingPunct="1">
              <a:spcBef>
                <a:spcPct val="50000"/>
              </a:spcBef>
            </a:pPr>
            <a:r>
              <a:rPr lang="en-US" sz="1350" b="1" dirty="0" err="1">
                <a:latin typeface="Arial" charset="0"/>
              </a:rPr>
              <a:t>FeNi</a:t>
            </a:r>
            <a:r>
              <a:rPr lang="en-US" sz="1350" b="1" dirty="0">
                <a:latin typeface="Arial" charset="0"/>
              </a:rPr>
              <a:t> and </a:t>
            </a:r>
            <a:r>
              <a:rPr lang="en-US" sz="1350" b="1" dirty="0" err="1">
                <a:latin typeface="Arial" charset="0"/>
              </a:rPr>
              <a:t>FeNiS</a:t>
            </a:r>
            <a:r>
              <a:rPr lang="en-US" sz="1350" b="1" dirty="0">
                <a:latin typeface="Arial" charset="0"/>
              </a:rPr>
              <a:t> alloys</a:t>
            </a:r>
          </a:p>
          <a:p>
            <a:pPr eaLnBrk="1" hangingPunct="1">
              <a:spcBef>
                <a:spcPct val="50000"/>
              </a:spcBef>
            </a:pPr>
            <a:r>
              <a:rPr lang="en-US" sz="1350" b="1" dirty="0">
                <a:latin typeface="Arial" charset="0"/>
              </a:rPr>
              <a:t>Liquid state</a:t>
            </a:r>
          </a:p>
          <a:p>
            <a:pPr eaLnBrk="1" hangingPunct="1">
              <a:spcBef>
                <a:spcPct val="50000"/>
              </a:spcBef>
            </a:pPr>
            <a:r>
              <a:rPr lang="en-US" sz="1350" b="1" dirty="0">
                <a:latin typeface="Arial" charset="0"/>
              </a:rPr>
              <a:t>High temperature</a:t>
            </a:r>
          </a:p>
          <a:p>
            <a:pPr eaLnBrk="1" hangingPunct="1">
              <a:spcBef>
                <a:spcPct val="50000"/>
              </a:spcBef>
            </a:pPr>
            <a:r>
              <a:rPr lang="en-US" sz="1350" b="1" dirty="0">
                <a:latin typeface="Arial" charset="0"/>
              </a:rPr>
              <a:t>Special furnace</a:t>
            </a:r>
          </a:p>
          <a:p>
            <a:pPr eaLnBrk="1" hangingPunct="1">
              <a:spcBef>
                <a:spcPct val="50000"/>
              </a:spcBef>
            </a:pPr>
            <a:r>
              <a:rPr lang="en-US" sz="1350" b="1" dirty="0">
                <a:latin typeface="Arial" charset="0"/>
              </a:rPr>
              <a:t>Two-axis </a:t>
            </a:r>
            <a:r>
              <a:rPr lang="en-US" sz="1350" b="1" dirty="0" err="1">
                <a:latin typeface="Arial" charset="0"/>
              </a:rPr>
              <a:t>diffractometer</a:t>
            </a:r>
            <a:endParaRPr lang="en-US" sz="1350" b="1" dirty="0">
              <a:latin typeface="Arial" charset="0"/>
            </a:endParaRPr>
          </a:p>
        </p:txBody>
      </p:sp>
      <p:grpSp>
        <p:nvGrpSpPr>
          <p:cNvPr id="24" name="Group 8"/>
          <p:cNvGrpSpPr>
            <a:grpSpLocks/>
          </p:cNvGrpSpPr>
          <p:nvPr/>
        </p:nvGrpSpPr>
        <p:grpSpPr bwMode="auto">
          <a:xfrm>
            <a:off x="5760134" y="3057525"/>
            <a:ext cx="2304057" cy="1761752"/>
            <a:chOff x="3742" y="2568"/>
            <a:chExt cx="1969" cy="1588"/>
          </a:xfrm>
        </p:grpSpPr>
        <p:grpSp>
          <p:nvGrpSpPr>
            <p:cNvPr id="25" name="Group 9"/>
            <p:cNvGrpSpPr>
              <a:grpSpLocks/>
            </p:cNvGrpSpPr>
            <p:nvPr/>
          </p:nvGrpSpPr>
          <p:grpSpPr bwMode="auto">
            <a:xfrm>
              <a:off x="3742" y="2568"/>
              <a:ext cx="1148" cy="1112"/>
              <a:chOff x="3016" y="527"/>
              <a:chExt cx="1148" cy="1112"/>
            </a:xfrm>
          </p:grpSpPr>
          <p:pic>
            <p:nvPicPr>
              <p:cNvPr id="30" name="Picture 10" descr="fe85ni15_fefe"/>
              <p:cNvPicPr>
                <a:picLocks noChangeAspect="1" noChangeArrowheads="1"/>
              </p:cNvPicPr>
              <p:nvPr/>
            </p:nvPicPr>
            <p:blipFill>
              <a:blip r:embed="rId7"/>
              <a:srcRect l="17293" t="15721" r="17293" b="18864"/>
              <a:stretch>
                <a:fillRect/>
              </a:stretch>
            </p:blipFill>
            <p:spPr bwMode="auto">
              <a:xfrm>
                <a:off x="3016" y="527"/>
                <a:ext cx="1089" cy="1089"/>
              </a:xfrm>
              <a:prstGeom prst="rect">
                <a:avLst/>
              </a:prstGeom>
              <a:noFill/>
              <a:ln w="9525">
                <a:noFill/>
                <a:miter lim="800000"/>
                <a:headEnd/>
                <a:tailEnd/>
              </a:ln>
            </p:spPr>
          </p:pic>
          <p:sp>
            <p:nvSpPr>
              <p:cNvPr id="31" name="Text Box 11"/>
              <p:cNvSpPr txBox="1">
                <a:spLocks noChangeArrowheads="1"/>
              </p:cNvSpPr>
              <p:nvPr/>
            </p:nvSpPr>
            <p:spPr bwMode="auto">
              <a:xfrm>
                <a:off x="3016" y="1389"/>
                <a:ext cx="604" cy="250"/>
              </a:xfrm>
              <a:prstGeom prst="rect">
                <a:avLst/>
              </a:prstGeom>
              <a:noFill/>
              <a:ln w="9525">
                <a:noFill/>
                <a:miter lim="800000"/>
                <a:headEnd/>
                <a:tailEnd/>
              </a:ln>
              <a:effectLst/>
            </p:spPr>
            <p:txBody>
              <a:bodyPr wrap="none">
                <a:spAutoFit/>
              </a:bodyPr>
              <a:lstStyle/>
              <a:p>
                <a:pPr defTabSz="779860"/>
                <a:r>
                  <a:rPr lang="en-US" sz="1200" b="1" dirty="0">
                    <a:solidFill>
                      <a:srgbClr val="66FFFF"/>
                    </a:solidFill>
                    <a:latin typeface="Times" pitchFamily="18" charset="0"/>
                  </a:rPr>
                  <a:t>Fe</a:t>
                </a:r>
                <a:r>
                  <a:rPr lang="en-US" sz="1200" b="1" baseline="-25000" dirty="0">
                    <a:solidFill>
                      <a:srgbClr val="66FFFF"/>
                    </a:solidFill>
                    <a:latin typeface="Times" pitchFamily="18" charset="0"/>
                  </a:rPr>
                  <a:t>85</a:t>
                </a:r>
                <a:r>
                  <a:rPr lang="en-US" sz="1200" b="1" dirty="0">
                    <a:solidFill>
                      <a:srgbClr val="66FFFF"/>
                    </a:solidFill>
                    <a:latin typeface="Times" pitchFamily="18" charset="0"/>
                  </a:rPr>
                  <a:t>Ni</a:t>
                </a:r>
                <a:r>
                  <a:rPr lang="en-US" sz="1200" b="1" baseline="-25000" dirty="0">
                    <a:solidFill>
                      <a:srgbClr val="66FFFF"/>
                    </a:solidFill>
                    <a:latin typeface="Times" pitchFamily="18" charset="0"/>
                  </a:rPr>
                  <a:t>15</a:t>
                </a:r>
              </a:p>
            </p:txBody>
          </p:sp>
          <p:sp>
            <p:nvSpPr>
              <p:cNvPr id="32" name="Text Box 12"/>
              <p:cNvSpPr txBox="1">
                <a:spLocks noChangeArrowheads="1"/>
              </p:cNvSpPr>
              <p:nvPr/>
            </p:nvSpPr>
            <p:spPr bwMode="auto">
              <a:xfrm>
                <a:off x="3651" y="527"/>
                <a:ext cx="513" cy="250"/>
              </a:xfrm>
              <a:prstGeom prst="rect">
                <a:avLst/>
              </a:prstGeom>
              <a:noFill/>
              <a:ln w="9525">
                <a:noFill/>
                <a:miter lim="800000"/>
                <a:headEnd/>
                <a:tailEnd/>
              </a:ln>
              <a:effectLst/>
            </p:spPr>
            <p:txBody>
              <a:bodyPr wrap="none">
                <a:spAutoFit/>
              </a:bodyPr>
              <a:lstStyle/>
              <a:p>
                <a:pPr defTabSz="779860"/>
                <a:r>
                  <a:rPr lang="en-US" sz="1200" b="1">
                    <a:solidFill>
                      <a:srgbClr val="66FFFF"/>
                    </a:solidFill>
                    <a:latin typeface="Times" pitchFamily="18" charset="0"/>
                  </a:rPr>
                  <a:t>Fe−Fe</a:t>
                </a:r>
                <a:endParaRPr lang="en-US" sz="1200" b="1" baseline="-25000">
                  <a:solidFill>
                    <a:srgbClr val="66FFFF"/>
                  </a:solidFill>
                  <a:latin typeface="Times" pitchFamily="18" charset="0"/>
                </a:endParaRPr>
              </a:p>
            </p:txBody>
          </p:sp>
        </p:grpSp>
        <p:grpSp>
          <p:nvGrpSpPr>
            <p:cNvPr id="26" name="Group 13"/>
            <p:cNvGrpSpPr>
              <a:grpSpLocks/>
            </p:cNvGrpSpPr>
            <p:nvPr/>
          </p:nvGrpSpPr>
          <p:grpSpPr bwMode="auto">
            <a:xfrm>
              <a:off x="4694" y="3067"/>
              <a:ext cx="1017" cy="1089"/>
              <a:chOff x="3056" y="2976"/>
              <a:chExt cx="1017" cy="1089"/>
            </a:xfrm>
          </p:grpSpPr>
          <p:pic>
            <p:nvPicPr>
              <p:cNvPr id="27" name="Picture 14" descr="fe85ni5s10_0075"/>
              <p:cNvPicPr>
                <a:picLocks noChangeAspect="1" noChangeArrowheads="1"/>
              </p:cNvPicPr>
              <p:nvPr/>
            </p:nvPicPr>
            <p:blipFill>
              <a:blip r:embed="rId8"/>
              <a:srcRect l="14148" t="17293" r="39302" b="29869"/>
              <a:stretch>
                <a:fillRect/>
              </a:stretch>
            </p:blipFill>
            <p:spPr bwMode="auto">
              <a:xfrm>
                <a:off x="3061" y="2981"/>
                <a:ext cx="930" cy="1054"/>
              </a:xfrm>
              <a:prstGeom prst="rect">
                <a:avLst/>
              </a:prstGeom>
              <a:noFill/>
              <a:ln w="9525">
                <a:noFill/>
                <a:miter lim="800000"/>
                <a:headEnd/>
                <a:tailEnd/>
              </a:ln>
            </p:spPr>
          </p:pic>
          <p:sp>
            <p:nvSpPr>
              <p:cNvPr id="28" name="Text Box 15"/>
              <p:cNvSpPr txBox="1">
                <a:spLocks noChangeArrowheads="1"/>
              </p:cNvSpPr>
              <p:nvPr/>
            </p:nvSpPr>
            <p:spPr bwMode="auto">
              <a:xfrm>
                <a:off x="3056" y="3815"/>
                <a:ext cx="721" cy="250"/>
              </a:xfrm>
              <a:prstGeom prst="rect">
                <a:avLst/>
              </a:prstGeom>
              <a:noFill/>
              <a:ln w="9525">
                <a:noFill/>
                <a:miter lim="800000"/>
                <a:headEnd/>
                <a:tailEnd/>
              </a:ln>
              <a:effectLst/>
            </p:spPr>
            <p:txBody>
              <a:bodyPr wrap="none">
                <a:spAutoFit/>
              </a:bodyPr>
              <a:lstStyle/>
              <a:p>
                <a:pPr defTabSz="779860"/>
                <a:r>
                  <a:rPr lang="en-US" sz="1200" b="1">
                    <a:solidFill>
                      <a:srgbClr val="66FFFF"/>
                    </a:solidFill>
                    <a:latin typeface="Times" pitchFamily="18" charset="0"/>
                  </a:rPr>
                  <a:t>Fe</a:t>
                </a:r>
                <a:r>
                  <a:rPr lang="en-US" sz="1200" b="1" baseline="-25000">
                    <a:solidFill>
                      <a:srgbClr val="66FFFF"/>
                    </a:solidFill>
                    <a:latin typeface="Times" pitchFamily="18" charset="0"/>
                  </a:rPr>
                  <a:t>85</a:t>
                </a:r>
                <a:r>
                  <a:rPr lang="en-US" sz="1200" b="1">
                    <a:solidFill>
                      <a:srgbClr val="66FFFF"/>
                    </a:solidFill>
                    <a:latin typeface="Times" pitchFamily="18" charset="0"/>
                  </a:rPr>
                  <a:t>Ni</a:t>
                </a:r>
                <a:r>
                  <a:rPr lang="en-US" sz="1200" b="1" baseline="-25000">
                    <a:solidFill>
                      <a:srgbClr val="66FFFF"/>
                    </a:solidFill>
                    <a:latin typeface="Times" pitchFamily="18" charset="0"/>
                  </a:rPr>
                  <a:t>5</a:t>
                </a:r>
                <a:r>
                  <a:rPr lang="en-US" sz="1200" b="1">
                    <a:solidFill>
                      <a:srgbClr val="66FFFF"/>
                    </a:solidFill>
                    <a:latin typeface="Times" pitchFamily="18" charset="0"/>
                  </a:rPr>
                  <a:t>S</a:t>
                </a:r>
                <a:r>
                  <a:rPr lang="en-US" sz="1200" b="1" baseline="-25000">
                    <a:solidFill>
                      <a:srgbClr val="66FFFF"/>
                    </a:solidFill>
                    <a:latin typeface="Times" pitchFamily="18" charset="0"/>
                  </a:rPr>
                  <a:t>10</a:t>
                </a:r>
              </a:p>
            </p:txBody>
          </p:sp>
          <p:sp>
            <p:nvSpPr>
              <p:cNvPr id="29" name="Text Box 16"/>
              <p:cNvSpPr txBox="1">
                <a:spLocks noChangeArrowheads="1"/>
              </p:cNvSpPr>
              <p:nvPr/>
            </p:nvSpPr>
            <p:spPr bwMode="auto">
              <a:xfrm>
                <a:off x="3560" y="2976"/>
                <a:ext cx="513" cy="250"/>
              </a:xfrm>
              <a:prstGeom prst="rect">
                <a:avLst/>
              </a:prstGeom>
              <a:noFill/>
              <a:ln w="9525">
                <a:noFill/>
                <a:miter lim="800000"/>
                <a:headEnd/>
                <a:tailEnd/>
              </a:ln>
              <a:effectLst/>
            </p:spPr>
            <p:txBody>
              <a:bodyPr wrap="none">
                <a:spAutoFit/>
              </a:bodyPr>
              <a:lstStyle/>
              <a:p>
                <a:pPr defTabSz="779860"/>
                <a:r>
                  <a:rPr lang="en-US" sz="1200" b="1">
                    <a:solidFill>
                      <a:srgbClr val="66FFFF"/>
                    </a:solidFill>
                    <a:latin typeface="Times" pitchFamily="18" charset="0"/>
                  </a:rPr>
                  <a:t>Fe−Fe</a:t>
                </a:r>
                <a:endParaRPr lang="en-US" sz="1200" b="1" baseline="-25000">
                  <a:solidFill>
                    <a:srgbClr val="66FFFF"/>
                  </a:solidFill>
                  <a:latin typeface="Times" pitchFamily="18" charset="0"/>
                </a:endParaRPr>
              </a:p>
            </p:txBody>
          </p:sp>
        </p:grpSp>
      </p:grpSp>
    </p:spTree>
    <p:extLst>
      <p:ext uri="{BB962C8B-B14F-4D97-AF65-F5344CB8AC3E}">
        <p14:creationId xmlns:p14="http://schemas.microsoft.com/office/powerpoint/2010/main" val="387866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par>
                          <p:cTn id="8" fill="hold">
                            <p:stCondLst>
                              <p:cond delay="500"/>
                            </p:stCondLst>
                            <p:childTnLst>
                              <p:par>
                                <p:cTn id="9" presetID="9" presetClass="entr" presetSubtype="0" fill="hold" nodeType="afterEffect">
                                  <p:stCondLst>
                                    <p:cond delay="500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303748" y="141480"/>
            <a:ext cx="4104456" cy="607758"/>
          </a:xfrm>
        </p:spPr>
        <p:txBody>
          <a:bodyPr/>
          <a:lstStyle/>
          <a:p>
            <a:r>
              <a:rPr lang="en-US" sz="3600" b="1" dirty="0" smtClean="0">
                <a:solidFill>
                  <a:schemeClr val="tx1"/>
                </a:solidFill>
              </a:rPr>
              <a:t>Levitation of Liquids</a:t>
            </a:r>
          </a:p>
        </p:txBody>
      </p:sp>
      <p:sp>
        <p:nvSpPr>
          <p:cNvPr id="76803" name="Rectangle 3"/>
          <p:cNvSpPr>
            <a:spLocks noChangeArrowheads="1"/>
          </p:cNvSpPr>
          <p:nvPr/>
        </p:nvSpPr>
        <p:spPr bwMode="auto">
          <a:xfrm>
            <a:off x="2278308" y="1437085"/>
            <a:ext cx="5117123" cy="3314700"/>
          </a:xfrm>
          <a:prstGeom prst="rect">
            <a:avLst/>
          </a:prstGeom>
          <a:solidFill>
            <a:srgbClr val="CCFFCC"/>
          </a:solidFill>
          <a:ln w="28575">
            <a:solidFill>
              <a:srgbClr val="339966"/>
            </a:solidFill>
            <a:miter lim="800000"/>
            <a:headEnd/>
            <a:tailEnd/>
          </a:ln>
        </p:spPr>
        <p:txBody>
          <a:bodyPr/>
          <a:lstStyle/>
          <a:p>
            <a:endParaRPr lang="en-GB" sz="1350"/>
          </a:p>
        </p:txBody>
      </p:sp>
      <p:grpSp>
        <p:nvGrpSpPr>
          <p:cNvPr id="2" name="Group 4"/>
          <p:cNvGrpSpPr>
            <a:grpSpLocks/>
          </p:cNvGrpSpPr>
          <p:nvPr/>
        </p:nvGrpSpPr>
        <p:grpSpPr bwMode="auto">
          <a:xfrm>
            <a:off x="3649908" y="2416970"/>
            <a:ext cx="286849" cy="1016794"/>
            <a:chOff x="863" y="2294"/>
            <a:chExt cx="261" cy="854"/>
          </a:xfrm>
        </p:grpSpPr>
        <p:sp>
          <p:nvSpPr>
            <p:cNvPr id="76805" name="Rectangle 5"/>
            <p:cNvSpPr>
              <a:spLocks noChangeArrowheads="1"/>
            </p:cNvSpPr>
            <p:nvPr/>
          </p:nvSpPr>
          <p:spPr bwMode="auto">
            <a:xfrm rot="19800000">
              <a:off x="863" y="2294"/>
              <a:ext cx="57" cy="340"/>
            </a:xfrm>
            <a:prstGeom prst="rect">
              <a:avLst/>
            </a:prstGeom>
            <a:solidFill>
              <a:srgbClr val="FFFFFF"/>
            </a:solidFill>
            <a:ln w="9525">
              <a:solidFill>
                <a:srgbClr val="000000"/>
              </a:solidFill>
              <a:miter lim="800000"/>
              <a:headEnd/>
              <a:tailEnd/>
            </a:ln>
          </p:spPr>
          <p:txBody>
            <a:bodyPr/>
            <a:lstStyle/>
            <a:p>
              <a:endParaRPr lang="en-GB" sz="1350"/>
            </a:p>
          </p:txBody>
        </p:sp>
        <p:sp>
          <p:nvSpPr>
            <p:cNvPr id="76806" name="Line 6"/>
            <p:cNvSpPr>
              <a:spLocks noChangeShapeType="1"/>
            </p:cNvSpPr>
            <p:nvPr/>
          </p:nvSpPr>
          <p:spPr bwMode="auto">
            <a:xfrm rot="19800000">
              <a:off x="1124" y="2581"/>
              <a:ext cx="0" cy="567"/>
            </a:xfrm>
            <a:prstGeom prst="line">
              <a:avLst/>
            </a:prstGeom>
            <a:noFill/>
            <a:ln w="28575" cap="rnd">
              <a:solidFill>
                <a:srgbClr val="0000FF"/>
              </a:solidFill>
              <a:prstDash val="sysDot"/>
              <a:round/>
              <a:headEnd/>
              <a:tailEnd/>
            </a:ln>
          </p:spPr>
          <p:txBody>
            <a:bodyPr/>
            <a:lstStyle/>
            <a:p>
              <a:endParaRPr lang="en-GB" sz="1350"/>
            </a:p>
          </p:txBody>
        </p:sp>
      </p:grpSp>
      <p:grpSp>
        <p:nvGrpSpPr>
          <p:cNvPr id="3" name="Group 7"/>
          <p:cNvGrpSpPr>
            <a:grpSpLocks/>
          </p:cNvGrpSpPr>
          <p:nvPr/>
        </p:nvGrpSpPr>
        <p:grpSpPr bwMode="auto">
          <a:xfrm>
            <a:off x="3175123" y="2817019"/>
            <a:ext cx="886924" cy="457200"/>
            <a:chOff x="1392" y="2304"/>
            <a:chExt cx="807" cy="384"/>
          </a:xfrm>
        </p:grpSpPr>
        <p:grpSp>
          <p:nvGrpSpPr>
            <p:cNvPr id="4" name="Group 8"/>
            <p:cNvGrpSpPr>
              <a:grpSpLocks/>
            </p:cNvGrpSpPr>
            <p:nvPr/>
          </p:nvGrpSpPr>
          <p:grpSpPr bwMode="auto">
            <a:xfrm rot="1800000">
              <a:off x="1392" y="2304"/>
              <a:ext cx="299" cy="345"/>
              <a:chOff x="7867" y="3398"/>
              <a:chExt cx="501" cy="568"/>
            </a:xfrm>
          </p:grpSpPr>
          <p:sp>
            <p:nvSpPr>
              <p:cNvPr id="76809" name="Rectangle 9"/>
              <p:cNvSpPr>
                <a:spLocks noChangeArrowheads="1"/>
              </p:cNvSpPr>
              <p:nvPr/>
            </p:nvSpPr>
            <p:spPr bwMode="auto">
              <a:xfrm>
                <a:off x="7867" y="3398"/>
                <a:ext cx="359" cy="568"/>
              </a:xfrm>
              <a:prstGeom prst="rect">
                <a:avLst/>
              </a:prstGeom>
              <a:solidFill>
                <a:srgbClr val="FFFFFF"/>
              </a:solidFill>
              <a:ln w="9525">
                <a:solidFill>
                  <a:srgbClr val="000000"/>
                </a:solidFill>
                <a:miter lim="800000"/>
                <a:headEnd/>
                <a:tailEnd/>
              </a:ln>
            </p:spPr>
            <p:txBody>
              <a:bodyPr/>
              <a:lstStyle/>
              <a:p>
                <a:endParaRPr lang="en-GB" sz="1350"/>
              </a:p>
            </p:txBody>
          </p:sp>
          <p:sp>
            <p:nvSpPr>
              <p:cNvPr id="76810" name="Rectangle 10"/>
              <p:cNvSpPr>
                <a:spLocks noChangeArrowheads="1"/>
              </p:cNvSpPr>
              <p:nvPr/>
            </p:nvSpPr>
            <p:spPr bwMode="auto">
              <a:xfrm>
                <a:off x="8226" y="3540"/>
                <a:ext cx="142" cy="284"/>
              </a:xfrm>
              <a:prstGeom prst="rect">
                <a:avLst/>
              </a:prstGeom>
              <a:solidFill>
                <a:srgbClr val="FFFFFF"/>
              </a:solidFill>
              <a:ln w="9525">
                <a:solidFill>
                  <a:srgbClr val="000000"/>
                </a:solidFill>
                <a:miter lim="800000"/>
                <a:headEnd/>
                <a:tailEnd/>
              </a:ln>
            </p:spPr>
            <p:txBody>
              <a:bodyPr/>
              <a:lstStyle/>
              <a:p>
                <a:endParaRPr lang="en-GB" sz="1350"/>
              </a:p>
            </p:txBody>
          </p:sp>
        </p:grpSp>
        <p:sp>
          <p:nvSpPr>
            <p:cNvPr id="76811" name="Line 11"/>
            <p:cNvSpPr>
              <a:spLocks noChangeShapeType="1"/>
            </p:cNvSpPr>
            <p:nvPr/>
          </p:nvSpPr>
          <p:spPr bwMode="auto">
            <a:xfrm rot="1800000">
              <a:off x="1632" y="2688"/>
              <a:ext cx="567" cy="0"/>
            </a:xfrm>
            <a:prstGeom prst="line">
              <a:avLst/>
            </a:prstGeom>
            <a:noFill/>
            <a:ln w="28575">
              <a:solidFill>
                <a:srgbClr val="006600"/>
              </a:solidFill>
              <a:prstDash val="sysDot"/>
              <a:round/>
              <a:headEnd/>
              <a:tailEnd/>
            </a:ln>
          </p:spPr>
          <p:txBody>
            <a:bodyPr/>
            <a:lstStyle/>
            <a:p>
              <a:endParaRPr lang="en-GB" sz="1350"/>
            </a:p>
          </p:txBody>
        </p:sp>
      </p:grpSp>
      <p:sp>
        <p:nvSpPr>
          <p:cNvPr id="76812" name="Text Box 12"/>
          <p:cNvSpPr txBox="1">
            <a:spLocks noChangeArrowheads="1"/>
          </p:cNvSpPr>
          <p:nvPr/>
        </p:nvSpPr>
        <p:spPr bwMode="auto">
          <a:xfrm>
            <a:off x="2700338" y="2188370"/>
            <a:ext cx="1055077" cy="217885"/>
          </a:xfrm>
          <a:prstGeom prst="rect">
            <a:avLst/>
          </a:prstGeom>
          <a:noFill/>
          <a:ln w="9525">
            <a:noFill/>
            <a:miter lim="800000"/>
            <a:headEnd/>
            <a:tailEnd/>
          </a:ln>
        </p:spPr>
        <p:txBody>
          <a:bodyPr/>
          <a:lstStyle/>
          <a:p>
            <a:pPr algn="ctr"/>
            <a:r>
              <a:rPr lang="fr-FR" sz="1350" b="1" dirty="0" err="1">
                <a:solidFill>
                  <a:srgbClr val="000000"/>
                </a:solidFill>
                <a:latin typeface="Times New Roman" pitchFamily="18" charset="0"/>
              </a:rPr>
              <a:t>Pyrometer</a:t>
            </a:r>
            <a:endParaRPr lang="fr-FR" sz="1350" b="1" dirty="0">
              <a:solidFill>
                <a:srgbClr val="000000"/>
              </a:solidFill>
              <a:latin typeface="Times New Roman" pitchFamily="18" charset="0"/>
            </a:endParaRPr>
          </a:p>
        </p:txBody>
      </p:sp>
      <p:sp>
        <p:nvSpPr>
          <p:cNvPr id="76813" name="Text Box 13"/>
          <p:cNvSpPr txBox="1">
            <a:spLocks noChangeArrowheads="1"/>
          </p:cNvSpPr>
          <p:nvPr/>
        </p:nvSpPr>
        <p:spPr bwMode="auto">
          <a:xfrm>
            <a:off x="2489322" y="2817020"/>
            <a:ext cx="575897" cy="531019"/>
          </a:xfrm>
          <a:prstGeom prst="rect">
            <a:avLst/>
          </a:prstGeom>
          <a:noFill/>
          <a:ln w="9525">
            <a:noFill/>
            <a:miter lim="800000"/>
            <a:headEnd/>
            <a:tailEnd/>
          </a:ln>
        </p:spPr>
        <p:txBody>
          <a:bodyPr lIns="0" rIns="0"/>
          <a:lstStyle/>
          <a:p>
            <a:pPr algn="ctr"/>
            <a:r>
              <a:rPr lang="fr-FR" sz="1350" b="1">
                <a:solidFill>
                  <a:srgbClr val="000000"/>
                </a:solidFill>
                <a:latin typeface="Times New Roman" pitchFamily="18" charset="0"/>
              </a:rPr>
              <a:t>Video camera</a:t>
            </a:r>
          </a:p>
        </p:txBody>
      </p:sp>
      <p:sp>
        <p:nvSpPr>
          <p:cNvPr id="76814" name="Text Box 14"/>
          <p:cNvSpPr txBox="1">
            <a:spLocks noChangeArrowheads="1"/>
          </p:cNvSpPr>
          <p:nvPr/>
        </p:nvSpPr>
        <p:spPr bwMode="auto">
          <a:xfrm>
            <a:off x="3333384" y="1731170"/>
            <a:ext cx="791308" cy="217885"/>
          </a:xfrm>
          <a:prstGeom prst="rect">
            <a:avLst/>
          </a:prstGeom>
          <a:noFill/>
          <a:ln w="9525">
            <a:noFill/>
            <a:miter lim="800000"/>
            <a:headEnd/>
            <a:tailEnd/>
          </a:ln>
        </p:spPr>
        <p:txBody>
          <a:bodyPr/>
          <a:lstStyle/>
          <a:p>
            <a:pPr algn="r"/>
            <a:r>
              <a:rPr lang="fr-FR" sz="1350" b="1">
                <a:solidFill>
                  <a:srgbClr val="000000"/>
                </a:solidFill>
                <a:latin typeface="Times New Roman" pitchFamily="18" charset="0"/>
              </a:rPr>
              <a:t>Mirror</a:t>
            </a:r>
          </a:p>
        </p:txBody>
      </p:sp>
      <p:sp>
        <p:nvSpPr>
          <p:cNvPr id="76815" name="Text Box 15"/>
          <p:cNvSpPr txBox="1">
            <a:spLocks noChangeArrowheads="1"/>
          </p:cNvSpPr>
          <p:nvPr/>
        </p:nvSpPr>
        <p:spPr bwMode="auto">
          <a:xfrm>
            <a:off x="4599477" y="3159920"/>
            <a:ext cx="1002323" cy="217885"/>
          </a:xfrm>
          <a:prstGeom prst="rect">
            <a:avLst/>
          </a:prstGeom>
          <a:noFill/>
          <a:ln w="9525">
            <a:noFill/>
            <a:miter lim="800000"/>
            <a:headEnd/>
            <a:tailEnd/>
          </a:ln>
        </p:spPr>
        <p:txBody>
          <a:bodyPr/>
          <a:lstStyle/>
          <a:p>
            <a:r>
              <a:rPr lang="fr-FR" sz="1350" b="1">
                <a:solidFill>
                  <a:srgbClr val="000000"/>
                </a:solidFill>
                <a:latin typeface="Times New Roman" pitchFamily="18" charset="0"/>
              </a:rPr>
              <a:t>Sample</a:t>
            </a:r>
          </a:p>
        </p:txBody>
      </p:sp>
      <p:sp>
        <p:nvSpPr>
          <p:cNvPr id="76816" name="Text Box 16"/>
          <p:cNvSpPr txBox="1">
            <a:spLocks noChangeArrowheads="1"/>
          </p:cNvSpPr>
          <p:nvPr/>
        </p:nvSpPr>
        <p:spPr bwMode="auto">
          <a:xfrm>
            <a:off x="4441215" y="3674269"/>
            <a:ext cx="915499" cy="252413"/>
          </a:xfrm>
          <a:prstGeom prst="rect">
            <a:avLst/>
          </a:prstGeom>
          <a:noFill/>
          <a:ln w="9525">
            <a:noFill/>
            <a:miter lim="800000"/>
            <a:headEnd/>
            <a:tailEnd/>
          </a:ln>
        </p:spPr>
        <p:txBody>
          <a:bodyPr/>
          <a:lstStyle/>
          <a:p>
            <a:r>
              <a:rPr lang="fr-FR" sz="1350" b="1">
                <a:solidFill>
                  <a:srgbClr val="000000"/>
                </a:solidFill>
                <a:latin typeface="Times New Roman" pitchFamily="18" charset="0"/>
              </a:rPr>
              <a:t>Levitator</a:t>
            </a:r>
          </a:p>
        </p:txBody>
      </p:sp>
      <p:sp>
        <p:nvSpPr>
          <p:cNvPr id="76817" name="Text Box 17"/>
          <p:cNvSpPr txBox="1">
            <a:spLocks noChangeArrowheads="1"/>
          </p:cNvSpPr>
          <p:nvPr/>
        </p:nvSpPr>
        <p:spPr bwMode="auto">
          <a:xfrm>
            <a:off x="3913678" y="4302919"/>
            <a:ext cx="1110606" cy="247468"/>
          </a:xfrm>
          <a:prstGeom prst="rect">
            <a:avLst/>
          </a:prstGeom>
          <a:noFill/>
          <a:ln w="9525">
            <a:noFill/>
            <a:miter lim="800000"/>
            <a:headEnd/>
            <a:tailEnd/>
          </a:ln>
        </p:spPr>
        <p:txBody>
          <a:bodyPr/>
          <a:lstStyle/>
          <a:p>
            <a:pPr algn="ctr"/>
            <a:r>
              <a:rPr lang="fr-FR" sz="1350" b="1" dirty="0" err="1">
                <a:solidFill>
                  <a:srgbClr val="000000"/>
                </a:solidFill>
                <a:latin typeface="Times New Roman" pitchFamily="18" charset="0"/>
              </a:rPr>
              <a:t>Gas</a:t>
            </a:r>
            <a:r>
              <a:rPr lang="fr-FR" sz="1350" b="1" dirty="0">
                <a:solidFill>
                  <a:srgbClr val="000000"/>
                </a:solidFill>
                <a:latin typeface="Times New Roman" pitchFamily="18" charset="0"/>
              </a:rPr>
              <a:t> flow</a:t>
            </a:r>
          </a:p>
        </p:txBody>
      </p:sp>
      <p:sp>
        <p:nvSpPr>
          <p:cNvPr id="76818" name="Oval 18"/>
          <p:cNvSpPr>
            <a:spLocks noChangeArrowheads="1"/>
          </p:cNvSpPr>
          <p:nvPr/>
        </p:nvSpPr>
        <p:spPr bwMode="auto">
          <a:xfrm>
            <a:off x="4060948" y="3445670"/>
            <a:ext cx="187935" cy="202406"/>
          </a:xfrm>
          <a:prstGeom prst="ellipse">
            <a:avLst/>
          </a:prstGeom>
          <a:solidFill>
            <a:srgbClr val="333333"/>
          </a:solidFill>
          <a:ln w="9525">
            <a:solidFill>
              <a:srgbClr val="000000"/>
            </a:solidFill>
            <a:round/>
            <a:headEnd/>
            <a:tailEnd/>
          </a:ln>
        </p:spPr>
        <p:txBody>
          <a:bodyPr/>
          <a:lstStyle/>
          <a:p>
            <a:endParaRPr lang="en-GB" sz="1350"/>
          </a:p>
        </p:txBody>
      </p:sp>
      <p:sp>
        <p:nvSpPr>
          <p:cNvPr id="76819" name="Rectangle 19"/>
          <p:cNvSpPr>
            <a:spLocks noChangeArrowheads="1"/>
          </p:cNvSpPr>
          <p:nvPr/>
        </p:nvSpPr>
        <p:spPr bwMode="auto">
          <a:xfrm rot="-2700000">
            <a:off x="3860923" y="1959769"/>
            <a:ext cx="497864" cy="67866"/>
          </a:xfrm>
          <a:prstGeom prst="rect">
            <a:avLst/>
          </a:prstGeom>
          <a:solidFill>
            <a:srgbClr val="DDDDDD"/>
          </a:solidFill>
          <a:ln w="12700">
            <a:solidFill>
              <a:srgbClr val="000000"/>
            </a:solidFill>
            <a:miter lim="800000"/>
            <a:headEnd/>
            <a:tailEnd/>
          </a:ln>
        </p:spPr>
        <p:txBody>
          <a:bodyPr/>
          <a:lstStyle/>
          <a:p>
            <a:endParaRPr lang="en-GB" sz="1350"/>
          </a:p>
        </p:txBody>
      </p:sp>
      <p:sp>
        <p:nvSpPr>
          <p:cNvPr id="76820" name="Line 20"/>
          <p:cNvSpPr>
            <a:spLocks noChangeShapeType="1"/>
          </p:cNvSpPr>
          <p:nvPr/>
        </p:nvSpPr>
        <p:spPr bwMode="auto">
          <a:xfrm flipV="1">
            <a:off x="4147771" y="2038351"/>
            <a:ext cx="1100" cy="1350169"/>
          </a:xfrm>
          <a:prstGeom prst="line">
            <a:avLst/>
          </a:prstGeom>
          <a:noFill/>
          <a:ln w="28575">
            <a:solidFill>
              <a:srgbClr val="FF0000"/>
            </a:solidFill>
            <a:round/>
            <a:headEnd type="triangle" w="med" len="med"/>
            <a:tailEnd/>
          </a:ln>
        </p:spPr>
        <p:txBody>
          <a:bodyPr/>
          <a:lstStyle/>
          <a:p>
            <a:endParaRPr lang="en-GB" sz="1350"/>
          </a:p>
        </p:txBody>
      </p:sp>
      <p:sp>
        <p:nvSpPr>
          <p:cNvPr id="76821" name="Line 21"/>
          <p:cNvSpPr>
            <a:spLocks noChangeShapeType="1"/>
          </p:cNvSpPr>
          <p:nvPr/>
        </p:nvSpPr>
        <p:spPr bwMode="auto">
          <a:xfrm flipH="1">
            <a:off x="4147771" y="2038350"/>
            <a:ext cx="1246310" cy="1191"/>
          </a:xfrm>
          <a:prstGeom prst="line">
            <a:avLst/>
          </a:prstGeom>
          <a:noFill/>
          <a:ln w="28575">
            <a:solidFill>
              <a:srgbClr val="FF0000"/>
            </a:solidFill>
            <a:round/>
            <a:headEnd/>
            <a:tailEnd/>
          </a:ln>
        </p:spPr>
        <p:txBody>
          <a:bodyPr/>
          <a:lstStyle/>
          <a:p>
            <a:endParaRPr lang="en-GB" sz="1350"/>
          </a:p>
        </p:txBody>
      </p:sp>
      <p:grpSp>
        <p:nvGrpSpPr>
          <p:cNvPr id="5" name="Group 22"/>
          <p:cNvGrpSpPr>
            <a:grpSpLocks/>
          </p:cNvGrpSpPr>
          <p:nvPr/>
        </p:nvGrpSpPr>
        <p:grpSpPr bwMode="auto">
          <a:xfrm>
            <a:off x="5394082" y="1788319"/>
            <a:ext cx="1627676" cy="509588"/>
            <a:chOff x="3534" y="1344"/>
            <a:chExt cx="1481" cy="428"/>
          </a:xfrm>
        </p:grpSpPr>
        <p:sp>
          <p:nvSpPr>
            <p:cNvPr id="76823" name="Rectangle 23"/>
            <p:cNvSpPr>
              <a:spLocks noChangeAspect="1" noChangeArrowheads="1"/>
            </p:cNvSpPr>
            <p:nvPr/>
          </p:nvSpPr>
          <p:spPr bwMode="auto">
            <a:xfrm>
              <a:off x="3648" y="1344"/>
              <a:ext cx="1367" cy="428"/>
            </a:xfrm>
            <a:prstGeom prst="rect">
              <a:avLst/>
            </a:prstGeom>
            <a:solidFill>
              <a:srgbClr val="FFFFFF"/>
            </a:solidFill>
            <a:ln w="9525">
              <a:solidFill>
                <a:srgbClr val="000000"/>
              </a:solidFill>
              <a:miter lim="800000"/>
              <a:headEnd/>
              <a:tailEnd/>
            </a:ln>
          </p:spPr>
          <p:txBody>
            <a:bodyPr/>
            <a:lstStyle/>
            <a:p>
              <a:endParaRPr lang="en-GB" sz="1350"/>
            </a:p>
          </p:txBody>
        </p:sp>
        <p:sp>
          <p:nvSpPr>
            <p:cNvPr id="76824" name="Rectangle 24"/>
            <p:cNvSpPr>
              <a:spLocks noChangeArrowheads="1"/>
            </p:cNvSpPr>
            <p:nvPr/>
          </p:nvSpPr>
          <p:spPr bwMode="auto">
            <a:xfrm>
              <a:off x="3534" y="1473"/>
              <a:ext cx="114" cy="170"/>
            </a:xfrm>
            <a:prstGeom prst="rect">
              <a:avLst/>
            </a:prstGeom>
            <a:solidFill>
              <a:srgbClr val="FFFFFF"/>
            </a:solidFill>
            <a:ln w="9525">
              <a:solidFill>
                <a:srgbClr val="000000"/>
              </a:solidFill>
              <a:miter lim="800000"/>
              <a:headEnd/>
              <a:tailEnd/>
            </a:ln>
          </p:spPr>
          <p:txBody>
            <a:bodyPr/>
            <a:lstStyle/>
            <a:p>
              <a:endParaRPr lang="en-GB" sz="1350"/>
            </a:p>
          </p:txBody>
        </p:sp>
      </p:grpSp>
      <p:sp>
        <p:nvSpPr>
          <p:cNvPr id="76825" name="Text Box 25"/>
          <p:cNvSpPr txBox="1">
            <a:spLocks noChangeArrowheads="1"/>
          </p:cNvSpPr>
          <p:nvPr/>
        </p:nvSpPr>
        <p:spPr bwMode="auto">
          <a:xfrm>
            <a:off x="5835894" y="1928813"/>
            <a:ext cx="896816" cy="228600"/>
          </a:xfrm>
          <a:prstGeom prst="rect">
            <a:avLst/>
          </a:prstGeom>
          <a:solidFill>
            <a:srgbClr val="FFFFFF"/>
          </a:solidFill>
          <a:ln w="9525">
            <a:noFill/>
            <a:miter lim="800000"/>
            <a:headEnd/>
            <a:tailEnd/>
          </a:ln>
        </p:spPr>
        <p:txBody>
          <a:bodyPr lIns="0" rIns="0"/>
          <a:lstStyle/>
          <a:p>
            <a:pPr algn="ctr"/>
            <a:r>
              <a:rPr lang="fr-FR" sz="1350" b="1">
                <a:solidFill>
                  <a:srgbClr val="000000"/>
                </a:solidFill>
                <a:latin typeface="Times New Roman" pitchFamily="18" charset="0"/>
              </a:rPr>
              <a:t>CO</a:t>
            </a:r>
            <a:r>
              <a:rPr lang="fr-FR" sz="1350" b="1" baseline="-25000">
                <a:solidFill>
                  <a:srgbClr val="000000"/>
                </a:solidFill>
                <a:latin typeface="Times New Roman" pitchFamily="18" charset="0"/>
              </a:rPr>
              <a:t>2</a:t>
            </a:r>
            <a:r>
              <a:rPr lang="fr-FR" sz="1050" b="1">
                <a:solidFill>
                  <a:srgbClr val="000000"/>
                </a:solidFill>
                <a:latin typeface="Times New Roman" pitchFamily="18" charset="0"/>
              </a:rPr>
              <a:t> </a:t>
            </a:r>
            <a:r>
              <a:rPr lang="fr-FR" sz="1350" b="1">
                <a:solidFill>
                  <a:srgbClr val="000000"/>
                </a:solidFill>
                <a:latin typeface="Times New Roman" pitchFamily="18" charset="0"/>
              </a:rPr>
              <a:t>Laser </a:t>
            </a:r>
          </a:p>
        </p:txBody>
      </p:sp>
      <p:sp>
        <p:nvSpPr>
          <p:cNvPr id="76826" name="Line 26"/>
          <p:cNvSpPr>
            <a:spLocks noChangeShapeType="1"/>
          </p:cNvSpPr>
          <p:nvPr/>
        </p:nvSpPr>
        <p:spPr bwMode="auto">
          <a:xfrm>
            <a:off x="4155465" y="4017169"/>
            <a:ext cx="0" cy="228600"/>
          </a:xfrm>
          <a:prstGeom prst="line">
            <a:avLst/>
          </a:prstGeom>
          <a:noFill/>
          <a:ln w="38100">
            <a:solidFill>
              <a:schemeClr val="tx1"/>
            </a:solidFill>
            <a:round/>
            <a:headEnd type="triangle" w="med" len="med"/>
            <a:tailEnd/>
          </a:ln>
          <a:effectLst/>
        </p:spPr>
        <p:txBody>
          <a:bodyPr/>
          <a:lstStyle/>
          <a:p>
            <a:endParaRPr lang="en-GB" sz="1350"/>
          </a:p>
        </p:txBody>
      </p:sp>
      <p:sp>
        <p:nvSpPr>
          <p:cNvPr id="76827" name="Line 27"/>
          <p:cNvSpPr>
            <a:spLocks noChangeShapeType="1"/>
          </p:cNvSpPr>
          <p:nvPr/>
        </p:nvSpPr>
        <p:spPr bwMode="auto">
          <a:xfrm flipV="1">
            <a:off x="4282954" y="3331369"/>
            <a:ext cx="316523" cy="114300"/>
          </a:xfrm>
          <a:prstGeom prst="line">
            <a:avLst/>
          </a:prstGeom>
          <a:noFill/>
          <a:ln w="12700">
            <a:solidFill>
              <a:schemeClr val="tx1"/>
            </a:solidFill>
            <a:round/>
            <a:headEnd type="triangle" w="med" len="med"/>
            <a:tailEnd/>
          </a:ln>
          <a:effectLst/>
        </p:spPr>
        <p:txBody>
          <a:bodyPr/>
          <a:lstStyle/>
          <a:p>
            <a:endParaRPr lang="en-GB" sz="1350"/>
          </a:p>
        </p:txBody>
      </p:sp>
      <p:grpSp>
        <p:nvGrpSpPr>
          <p:cNvPr id="6" name="Group 28"/>
          <p:cNvGrpSpPr>
            <a:grpSpLocks/>
          </p:cNvGrpSpPr>
          <p:nvPr/>
        </p:nvGrpSpPr>
        <p:grpSpPr bwMode="auto">
          <a:xfrm>
            <a:off x="3966431" y="3559969"/>
            <a:ext cx="369277" cy="457200"/>
            <a:chOff x="1344" y="2880"/>
            <a:chExt cx="336" cy="384"/>
          </a:xfrm>
        </p:grpSpPr>
        <p:sp>
          <p:nvSpPr>
            <p:cNvPr id="76829" name="Freeform 29"/>
            <p:cNvSpPr>
              <a:spLocks/>
            </p:cNvSpPr>
            <p:nvPr/>
          </p:nvSpPr>
          <p:spPr bwMode="auto">
            <a:xfrm>
              <a:off x="1344" y="2880"/>
              <a:ext cx="144" cy="384"/>
            </a:xfrm>
            <a:custGeom>
              <a:avLst/>
              <a:gdLst/>
              <a:ahLst/>
              <a:cxnLst>
                <a:cxn ang="0">
                  <a:pos x="0" y="384"/>
                </a:cxn>
                <a:cxn ang="0">
                  <a:pos x="0" y="0"/>
                </a:cxn>
                <a:cxn ang="0">
                  <a:pos x="48" y="0"/>
                </a:cxn>
                <a:cxn ang="0">
                  <a:pos x="144" y="192"/>
                </a:cxn>
                <a:cxn ang="0">
                  <a:pos x="144" y="288"/>
                </a:cxn>
                <a:cxn ang="0">
                  <a:pos x="96" y="384"/>
                </a:cxn>
                <a:cxn ang="0">
                  <a:pos x="0" y="384"/>
                </a:cxn>
              </a:cxnLst>
              <a:rect l="0" t="0" r="r" b="b"/>
              <a:pathLst>
                <a:path w="144" h="384">
                  <a:moveTo>
                    <a:pt x="0" y="384"/>
                  </a:moveTo>
                  <a:lnTo>
                    <a:pt x="0" y="0"/>
                  </a:lnTo>
                  <a:lnTo>
                    <a:pt x="48" y="0"/>
                  </a:lnTo>
                  <a:lnTo>
                    <a:pt x="144" y="192"/>
                  </a:lnTo>
                  <a:lnTo>
                    <a:pt x="144" y="288"/>
                  </a:lnTo>
                  <a:lnTo>
                    <a:pt x="96" y="384"/>
                  </a:lnTo>
                  <a:lnTo>
                    <a:pt x="0" y="384"/>
                  </a:lnTo>
                  <a:close/>
                </a:path>
              </a:pathLst>
            </a:custGeom>
            <a:solidFill>
              <a:srgbClr val="C0C0C0"/>
            </a:solidFill>
            <a:ln w="9525" cap="flat" cmpd="sng">
              <a:solidFill>
                <a:srgbClr val="B2B2B2"/>
              </a:solidFill>
              <a:prstDash val="solid"/>
              <a:round/>
              <a:headEnd/>
              <a:tailEnd/>
            </a:ln>
            <a:effectLst/>
          </p:spPr>
          <p:txBody>
            <a:bodyPr/>
            <a:lstStyle/>
            <a:p>
              <a:endParaRPr lang="en-GB" sz="1350"/>
            </a:p>
          </p:txBody>
        </p:sp>
        <p:sp>
          <p:nvSpPr>
            <p:cNvPr id="76830" name="Freeform 30"/>
            <p:cNvSpPr>
              <a:spLocks/>
            </p:cNvSpPr>
            <p:nvPr/>
          </p:nvSpPr>
          <p:spPr bwMode="auto">
            <a:xfrm flipH="1">
              <a:off x="1536" y="2880"/>
              <a:ext cx="144" cy="384"/>
            </a:xfrm>
            <a:custGeom>
              <a:avLst/>
              <a:gdLst/>
              <a:ahLst/>
              <a:cxnLst>
                <a:cxn ang="0">
                  <a:pos x="0" y="384"/>
                </a:cxn>
                <a:cxn ang="0">
                  <a:pos x="0" y="0"/>
                </a:cxn>
                <a:cxn ang="0">
                  <a:pos x="48" y="0"/>
                </a:cxn>
                <a:cxn ang="0">
                  <a:pos x="144" y="192"/>
                </a:cxn>
                <a:cxn ang="0">
                  <a:pos x="144" y="288"/>
                </a:cxn>
                <a:cxn ang="0">
                  <a:pos x="96" y="384"/>
                </a:cxn>
                <a:cxn ang="0">
                  <a:pos x="0" y="384"/>
                </a:cxn>
              </a:cxnLst>
              <a:rect l="0" t="0" r="r" b="b"/>
              <a:pathLst>
                <a:path w="144" h="384">
                  <a:moveTo>
                    <a:pt x="0" y="384"/>
                  </a:moveTo>
                  <a:lnTo>
                    <a:pt x="0" y="0"/>
                  </a:lnTo>
                  <a:lnTo>
                    <a:pt x="48" y="0"/>
                  </a:lnTo>
                  <a:lnTo>
                    <a:pt x="144" y="192"/>
                  </a:lnTo>
                  <a:lnTo>
                    <a:pt x="144" y="288"/>
                  </a:lnTo>
                  <a:lnTo>
                    <a:pt x="96" y="384"/>
                  </a:lnTo>
                  <a:lnTo>
                    <a:pt x="0" y="384"/>
                  </a:lnTo>
                  <a:close/>
                </a:path>
              </a:pathLst>
            </a:custGeom>
            <a:solidFill>
              <a:srgbClr val="C0C0C0"/>
            </a:solidFill>
            <a:ln w="9525" cap="flat" cmpd="sng">
              <a:solidFill>
                <a:srgbClr val="B2B2B2"/>
              </a:solidFill>
              <a:prstDash val="solid"/>
              <a:round/>
              <a:headEnd/>
              <a:tailEnd/>
            </a:ln>
            <a:effectLst/>
          </p:spPr>
          <p:txBody>
            <a:bodyPr/>
            <a:lstStyle/>
            <a:p>
              <a:endParaRPr lang="en-GB" sz="1350"/>
            </a:p>
          </p:txBody>
        </p:sp>
      </p:grpSp>
      <p:sp>
        <p:nvSpPr>
          <p:cNvPr id="76831" name="Text Box 31"/>
          <p:cNvSpPr txBox="1">
            <a:spLocks noChangeArrowheads="1"/>
          </p:cNvSpPr>
          <p:nvPr/>
        </p:nvSpPr>
        <p:spPr bwMode="auto">
          <a:xfrm>
            <a:off x="792152" y="855875"/>
            <a:ext cx="7614649" cy="461665"/>
          </a:xfrm>
          <a:prstGeom prst="rect">
            <a:avLst/>
          </a:prstGeom>
          <a:noFill/>
          <a:ln w="9525">
            <a:noFill/>
            <a:miter lim="800000"/>
            <a:headEnd/>
            <a:tailEnd/>
          </a:ln>
          <a:effectLst/>
        </p:spPr>
        <p:txBody>
          <a:bodyPr wrap="none">
            <a:spAutoFit/>
          </a:bodyPr>
          <a:lstStyle/>
          <a:p>
            <a:r>
              <a:rPr lang="en-US" sz="2400" b="1" dirty="0">
                <a:latin typeface="Times New Roman" pitchFamily="18" charset="0"/>
              </a:rPr>
              <a:t>Principle of the aerodynamic levitation and laser heating</a:t>
            </a:r>
          </a:p>
        </p:txBody>
      </p:sp>
    </p:spTree>
    <p:extLst>
      <p:ext uri="{BB962C8B-B14F-4D97-AF65-F5344CB8AC3E}">
        <p14:creationId xmlns:p14="http://schemas.microsoft.com/office/powerpoint/2010/main" val="61416541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385646" y="0"/>
            <a:ext cx="6172200" cy="864957"/>
          </a:xfrm>
        </p:spPr>
        <p:txBody>
          <a:bodyPr/>
          <a:lstStyle/>
          <a:p>
            <a:r>
              <a:rPr lang="en-GB" b="1" dirty="0" smtClean="0"/>
              <a:t>Crystallisation</a:t>
            </a:r>
          </a:p>
        </p:txBody>
      </p:sp>
      <p:grpSp>
        <p:nvGrpSpPr>
          <p:cNvPr id="2" name="Group 3"/>
          <p:cNvGrpSpPr>
            <a:grpSpLocks/>
          </p:cNvGrpSpPr>
          <p:nvPr/>
        </p:nvGrpSpPr>
        <p:grpSpPr bwMode="auto">
          <a:xfrm>
            <a:off x="1281480" y="2584008"/>
            <a:ext cx="3185014" cy="646509"/>
            <a:chOff x="812" y="1480"/>
            <a:chExt cx="2898" cy="543"/>
          </a:xfrm>
        </p:grpSpPr>
        <p:sp>
          <p:nvSpPr>
            <p:cNvPr id="78852" name="AutoShape 4"/>
            <p:cNvSpPr>
              <a:spLocks noChangeArrowheads="1"/>
            </p:cNvSpPr>
            <p:nvPr/>
          </p:nvSpPr>
          <p:spPr bwMode="auto">
            <a:xfrm>
              <a:off x="897" y="1480"/>
              <a:ext cx="2813" cy="543"/>
            </a:xfrm>
            <a:prstGeom prst="homePlate">
              <a:avLst>
                <a:gd name="adj" fmla="val 129512"/>
              </a:avLst>
            </a:prstGeom>
            <a:solidFill>
              <a:schemeClr val="accent1"/>
            </a:solidFill>
            <a:ln w="9525">
              <a:solidFill>
                <a:schemeClr val="accent1"/>
              </a:solidFill>
              <a:miter lim="800000"/>
              <a:headEnd/>
              <a:tailEnd/>
            </a:ln>
            <a:effectLst/>
          </p:spPr>
          <p:txBody>
            <a:bodyPr wrap="none" anchor="ctr"/>
            <a:lstStyle/>
            <a:p>
              <a:endParaRPr lang="en-GB" sz="1350"/>
            </a:p>
          </p:txBody>
        </p:sp>
        <p:sp>
          <p:nvSpPr>
            <p:cNvPr id="78853" name="Text Box 5"/>
            <p:cNvSpPr txBox="1">
              <a:spLocks noChangeArrowheads="1"/>
            </p:cNvSpPr>
            <p:nvPr/>
          </p:nvSpPr>
          <p:spPr bwMode="auto">
            <a:xfrm>
              <a:off x="812" y="1570"/>
              <a:ext cx="771" cy="427"/>
            </a:xfrm>
            <a:prstGeom prst="rect">
              <a:avLst/>
            </a:prstGeom>
            <a:noFill/>
            <a:ln w="9525">
              <a:noFill/>
              <a:miter lim="800000"/>
              <a:headEnd/>
              <a:tailEnd/>
            </a:ln>
            <a:effectLst/>
          </p:spPr>
          <p:txBody>
            <a:bodyPr>
              <a:spAutoFit/>
            </a:bodyPr>
            <a:lstStyle/>
            <a:p>
              <a:pPr algn="ctr" eaLnBrk="1" hangingPunct="1">
                <a:spcBef>
                  <a:spcPct val="50000"/>
                </a:spcBef>
              </a:pPr>
              <a:r>
                <a:rPr lang="en-GB" sz="1350">
                  <a:latin typeface="Times New Roman" pitchFamily="18" charset="0"/>
                </a:rPr>
                <a:t>Neutron beam</a:t>
              </a:r>
            </a:p>
          </p:txBody>
        </p:sp>
      </p:grpSp>
      <p:grpSp>
        <p:nvGrpSpPr>
          <p:cNvPr id="3" name="Group 6"/>
          <p:cNvGrpSpPr>
            <a:grpSpLocks/>
          </p:cNvGrpSpPr>
          <p:nvPr/>
        </p:nvGrpSpPr>
        <p:grpSpPr bwMode="auto">
          <a:xfrm>
            <a:off x="2127739" y="1449342"/>
            <a:ext cx="748445" cy="1133475"/>
            <a:chOff x="1927" y="845"/>
            <a:chExt cx="681" cy="952"/>
          </a:xfrm>
        </p:grpSpPr>
        <p:sp>
          <p:nvSpPr>
            <p:cNvPr id="78855" name="AutoShape 7"/>
            <p:cNvSpPr>
              <a:spLocks noChangeArrowheads="1"/>
            </p:cNvSpPr>
            <p:nvPr/>
          </p:nvSpPr>
          <p:spPr bwMode="auto">
            <a:xfrm>
              <a:off x="2132" y="1162"/>
              <a:ext cx="272" cy="635"/>
            </a:xfrm>
            <a:prstGeom prst="downArrow">
              <a:avLst>
                <a:gd name="adj1" fmla="val 50000"/>
                <a:gd name="adj2" fmla="val 58364"/>
              </a:avLst>
            </a:prstGeom>
            <a:solidFill>
              <a:srgbClr val="FF3300"/>
            </a:solidFill>
            <a:ln w="9525">
              <a:solidFill>
                <a:schemeClr val="tx1"/>
              </a:solidFill>
              <a:miter lim="800000"/>
              <a:headEnd/>
              <a:tailEnd/>
            </a:ln>
            <a:effectLst/>
          </p:spPr>
          <p:txBody>
            <a:bodyPr wrap="none" anchor="ctr"/>
            <a:lstStyle/>
            <a:p>
              <a:endParaRPr lang="en-GB" sz="1350"/>
            </a:p>
          </p:txBody>
        </p:sp>
        <p:sp>
          <p:nvSpPr>
            <p:cNvPr id="78856" name="Text Box 8"/>
            <p:cNvSpPr txBox="1">
              <a:spLocks noChangeArrowheads="1"/>
            </p:cNvSpPr>
            <p:nvPr/>
          </p:nvSpPr>
          <p:spPr bwMode="auto">
            <a:xfrm>
              <a:off x="1927" y="845"/>
              <a:ext cx="681" cy="252"/>
            </a:xfrm>
            <a:prstGeom prst="rect">
              <a:avLst/>
            </a:prstGeom>
            <a:noFill/>
            <a:ln w="9525">
              <a:noFill/>
              <a:miter lim="800000"/>
              <a:headEnd/>
              <a:tailEnd/>
            </a:ln>
            <a:effectLst/>
          </p:spPr>
          <p:txBody>
            <a:bodyPr>
              <a:spAutoFit/>
            </a:bodyPr>
            <a:lstStyle/>
            <a:p>
              <a:pPr algn="ctr" eaLnBrk="1" hangingPunct="1">
                <a:spcBef>
                  <a:spcPct val="50000"/>
                </a:spcBef>
              </a:pPr>
              <a:r>
                <a:rPr lang="en-GB" sz="1350" b="1">
                  <a:solidFill>
                    <a:srgbClr val="FF3300"/>
                  </a:solidFill>
                  <a:latin typeface="Times New Roman" pitchFamily="18" charset="0"/>
                </a:rPr>
                <a:t>Laser</a:t>
              </a:r>
            </a:p>
          </p:txBody>
        </p:sp>
      </p:grpSp>
      <p:grpSp>
        <p:nvGrpSpPr>
          <p:cNvPr id="4" name="Group 9"/>
          <p:cNvGrpSpPr>
            <a:grpSpLocks/>
          </p:cNvGrpSpPr>
          <p:nvPr/>
        </p:nvGrpSpPr>
        <p:grpSpPr bwMode="auto">
          <a:xfrm>
            <a:off x="2847610" y="2703071"/>
            <a:ext cx="1545248" cy="333375"/>
            <a:chOff x="2699" y="1933"/>
            <a:chExt cx="1406" cy="280"/>
          </a:xfrm>
        </p:grpSpPr>
        <p:sp>
          <p:nvSpPr>
            <p:cNvPr id="78858" name="AutoShape 10"/>
            <p:cNvSpPr>
              <a:spLocks noChangeArrowheads="1"/>
            </p:cNvSpPr>
            <p:nvPr/>
          </p:nvSpPr>
          <p:spPr bwMode="auto">
            <a:xfrm>
              <a:off x="2699" y="1941"/>
              <a:ext cx="635" cy="272"/>
            </a:xfrm>
            <a:prstGeom prst="leftArrow">
              <a:avLst>
                <a:gd name="adj1" fmla="val 50000"/>
                <a:gd name="adj2" fmla="val 58364"/>
              </a:avLst>
            </a:prstGeom>
            <a:solidFill>
              <a:srgbClr val="FF3300"/>
            </a:solidFill>
            <a:ln w="9525">
              <a:solidFill>
                <a:schemeClr val="tx1"/>
              </a:solidFill>
              <a:miter lim="800000"/>
              <a:headEnd/>
              <a:tailEnd/>
            </a:ln>
            <a:effectLst/>
          </p:spPr>
          <p:txBody>
            <a:bodyPr wrap="none" anchor="ctr"/>
            <a:lstStyle/>
            <a:p>
              <a:endParaRPr lang="en-GB" sz="1350"/>
            </a:p>
          </p:txBody>
        </p:sp>
        <p:sp>
          <p:nvSpPr>
            <p:cNvPr id="78859" name="Text Box 11"/>
            <p:cNvSpPr txBox="1">
              <a:spLocks noChangeArrowheads="1"/>
            </p:cNvSpPr>
            <p:nvPr/>
          </p:nvSpPr>
          <p:spPr bwMode="auto">
            <a:xfrm>
              <a:off x="3424" y="1933"/>
              <a:ext cx="681" cy="252"/>
            </a:xfrm>
            <a:prstGeom prst="rect">
              <a:avLst/>
            </a:prstGeom>
            <a:noFill/>
            <a:ln w="9525">
              <a:noFill/>
              <a:miter lim="800000"/>
              <a:headEnd/>
              <a:tailEnd/>
            </a:ln>
            <a:effectLst/>
          </p:spPr>
          <p:txBody>
            <a:bodyPr>
              <a:spAutoFit/>
            </a:bodyPr>
            <a:lstStyle/>
            <a:p>
              <a:pPr algn="ctr" eaLnBrk="1" hangingPunct="1">
                <a:spcBef>
                  <a:spcPct val="50000"/>
                </a:spcBef>
              </a:pPr>
              <a:r>
                <a:rPr lang="en-GB" sz="1350" b="1">
                  <a:solidFill>
                    <a:srgbClr val="FF3300"/>
                  </a:solidFill>
                  <a:latin typeface="Times New Roman" pitchFamily="18" charset="0"/>
                </a:rPr>
                <a:t>Laser</a:t>
              </a:r>
            </a:p>
          </p:txBody>
        </p:sp>
      </p:grpSp>
      <p:grpSp>
        <p:nvGrpSpPr>
          <p:cNvPr id="5" name="Group 12"/>
          <p:cNvGrpSpPr>
            <a:grpSpLocks/>
          </p:cNvGrpSpPr>
          <p:nvPr/>
        </p:nvGrpSpPr>
        <p:grpSpPr bwMode="auto">
          <a:xfrm>
            <a:off x="2221159" y="2637587"/>
            <a:ext cx="696791" cy="1955006"/>
            <a:chOff x="2290" y="2206"/>
            <a:chExt cx="634" cy="1642"/>
          </a:xfrm>
        </p:grpSpPr>
        <p:pic>
          <p:nvPicPr>
            <p:cNvPr id="78861" name="Picture 13" descr="5or003a"/>
            <p:cNvPicPr>
              <a:picLocks noChangeAspect="1" noChangeArrowheads="1" noCrop="1"/>
            </p:cNvPicPr>
            <p:nvPr/>
          </p:nvPicPr>
          <p:blipFill>
            <a:blip r:embed="rId2"/>
            <a:srcRect/>
            <a:stretch>
              <a:fillRect/>
            </a:stretch>
          </p:blipFill>
          <p:spPr bwMode="auto">
            <a:xfrm>
              <a:off x="2314" y="2206"/>
              <a:ext cx="453" cy="453"/>
            </a:xfrm>
            <a:prstGeom prst="rect">
              <a:avLst/>
            </a:prstGeom>
            <a:noFill/>
            <a:ln w="9525">
              <a:noFill/>
              <a:miter lim="800000"/>
              <a:headEnd/>
              <a:tailEnd/>
            </a:ln>
          </p:spPr>
        </p:pic>
        <p:grpSp>
          <p:nvGrpSpPr>
            <p:cNvPr id="6" name="Group 14"/>
            <p:cNvGrpSpPr>
              <a:grpSpLocks/>
            </p:cNvGrpSpPr>
            <p:nvPr/>
          </p:nvGrpSpPr>
          <p:grpSpPr bwMode="auto">
            <a:xfrm>
              <a:off x="2290" y="2659"/>
              <a:ext cx="501" cy="771"/>
              <a:chOff x="2064" y="2296"/>
              <a:chExt cx="589" cy="907"/>
            </a:xfrm>
          </p:grpSpPr>
          <p:sp>
            <p:nvSpPr>
              <p:cNvPr id="78863" name="Freeform 15"/>
              <p:cNvSpPr>
                <a:spLocks/>
              </p:cNvSpPr>
              <p:nvPr/>
            </p:nvSpPr>
            <p:spPr bwMode="auto">
              <a:xfrm>
                <a:off x="2064" y="2296"/>
                <a:ext cx="272" cy="907"/>
              </a:xfrm>
              <a:custGeom>
                <a:avLst/>
                <a:gdLst/>
                <a:ahLst/>
                <a:cxnLst>
                  <a:cxn ang="0">
                    <a:pos x="272" y="907"/>
                  </a:cxn>
                  <a:cxn ang="0">
                    <a:pos x="272" y="91"/>
                  </a:cxn>
                  <a:cxn ang="0">
                    <a:pos x="136" y="0"/>
                  </a:cxn>
                  <a:cxn ang="0">
                    <a:pos x="0" y="0"/>
                  </a:cxn>
                  <a:cxn ang="0">
                    <a:pos x="0" y="907"/>
                  </a:cxn>
                  <a:cxn ang="0">
                    <a:pos x="272" y="907"/>
                  </a:cxn>
                </a:cxnLst>
                <a:rect l="0" t="0" r="r" b="b"/>
                <a:pathLst>
                  <a:path w="272" h="907">
                    <a:moveTo>
                      <a:pt x="272" y="907"/>
                    </a:moveTo>
                    <a:lnTo>
                      <a:pt x="272" y="91"/>
                    </a:lnTo>
                    <a:lnTo>
                      <a:pt x="136" y="0"/>
                    </a:lnTo>
                    <a:lnTo>
                      <a:pt x="0" y="0"/>
                    </a:lnTo>
                    <a:lnTo>
                      <a:pt x="0" y="907"/>
                    </a:lnTo>
                    <a:lnTo>
                      <a:pt x="272" y="907"/>
                    </a:lnTo>
                    <a:close/>
                  </a:path>
                </a:pathLst>
              </a:custGeom>
              <a:solidFill>
                <a:srgbClr val="B2B2B2"/>
              </a:solidFill>
              <a:ln w="9525" cap="flat" cmpd="sng">
                <a:solidFill>
                  <a:schemeClr val="tx1"/>
                </a:solidFill>
                <a:prstDash val="solid"/>
                <a:round/>
                <a:headEnd/>
                <a:tailEnd/>
              </a:ln>
              <a:effectLst/>
            </p:spPr>
            <p:txBody>
              <a:bodyPr/>
              <a:lstStyle/>
              <a:p>
                <a:endParaRPr lang="en-GB" sz="1350"/>
              </a:p>
            </p:txBody>
          </p:sp>
          <p:sp>
            <p:nvSpPr>
              <p:cNvPr id="78864" name="Freeform 16"/>
              <p:cNvSpPr>
                <a:spLocks/>
              </p:cNvSpPr>
              <p:nvPr/>
            </p:nvSpPr>
            <p:spPr bwMode="auto">
              <a:xfrm flipH="1">
                <a:off x="2381" y="2296"/>
                <a:ext cx="272" cy="907"/>
              </a:xfrm>
              <a:custGeom>
                <a:avLst/>
                <a:gdLst/>
                <a:ahLst/>
                <a:cxnLst>
                  <a:cxn ang="0">
                    <a:pos x="272" y="907"/>
                  </a:cxn>
                  <a:cxn ang="0">
                    <a:pos x="272" y="91"/>
                  </a:cxn>
                  <a:cxn ang="0">
                    <a:pos x="136" y="0"/>
                  </a:cxn>
                  <a:cxn ang="0">
                    <a:pos x="0" y="0"/>
                  </a:cxn>
                  <a:cxn ang="0">
                    <a:pos x="0" y="907"/>
                  </a:cxn>
                  <a:cxn ang="0">
                    <a:pos x="272" y="907"/>
                  </a:cxn>
                </a:cxnLst>
                <a:rect l="0" t="0" r="r" b="b"/>
                <a:pathLst>
                  <a:path w="272" h="907">
                    <a:moveTo>
                      <a:pt x="272" y="907"/>
                    </a:moveTo>
                    <a:lnTo>
                      <a:pt x="272" y="91"/>
                    </a:lnTo>
                    <a:lnTo>
                      <a:pt x="136" y="0"/>
                    </a:lnTo>
                    <a:lnTo>
                      <a:pt x="0" y="0"/>
                    </a:lnTo>
                    <a:lnTo>
                      <a:pt x="0" y="907"/>
                    </a:lnTo>
                    <a:lnTo>
                      <a:pt x="272" y="907"/>
                    </a:lnTo>
                    <a:close/>
                  </a:path>
                </a:pathLst>
              </a:custGeom>
              <a:solidFill>
                <a:srgbClr val="B2B2B2"/>
              </a:solidFill>
              <a:ln w="9525" cap="flat" cmpd="sng">
                <a:solidFill>
                  <a:schemeClr val="tx1"/>
                </a:solidFill>
                <a:prstDash val="solid"/>
                <a:round/>
                <a:headEnd/>
                <a:tailEnd/>
              </a:ln>
              <a:effectLst/>
            </p:spPr>
            <p:txBody>
              <a:bodyPr/>
              <a:lstStyle/>
              <a:p>
                <a:endParaRPr lang="en-GB" sz="1350"/>
              </a:p>
            </p:txBody>
          </p:sp>
        </p:grpSp>
        <p:sp>
          <p:nvSpPr>
            <p:cNvPr id="78865" name="Line 17"/>
            <p:cNvSpPr>
              <a:spLocks noChangeShapeType="1"/>
            </p:cNvSpPr>
            <p:nvPr/>
          </p:nvSpPr>
          <p:spPr bwMode="auto">
            <a:xfrm>
              <a:off x="2541" y="3476"/>
              <a:ext cx="0" cy="226"/>
            </a:xfrm>
            <a:prstGeom prst="line">
              <a:avLst/>
            </a:prstGeom>
            <a:noFill/>
            <a:ln w="38100">
              <a:solidFill>
                <a:srgbClr val="669900"/>
              </a:solidFill>
              <a:round/>
              <a:headEnd type="triangle" w="med" len="med"/>
              <a:tailEnd/>
            </a:ln>
            <a:effectLst/>
          </p:spPr>
          <p:txBody>
            <a:bodyPr/>
            <a:lstStyle/>
            <a:p>
              <a:endParaRPr lang="en-GB" sz="1350"/>
            </a:p>
          </p:txBody>
        </p:sp>
        <p:sp>
          <p:nvSpPr>
            <p:cNvPr id="78866" name="Text Box 18"/>
            <p:cNvSpPr txBox="1">
              <a:spLocks noChangeArrowheads="1"/>
            </p:cNvSpPr>
            <p:nvPr/>
          </p:nvSpPr>
          <p:spPr bwMode="auto">
            <a:xfrm>
              <a:off x="2511" y="3596"/>
              <a:ext cx="413" cy="252"/>
            </a:xfrm>
            <a:prstGeom prst="rect">
              <a:avLst/>
            </a:prstGeom>
            <a:noFill/>
            <a:ln w="9525">
              <a:noFill/>
              <a:miter lim="800000"/>
              <a:headEnd/>
              <a:tailEnd/>
            </a:ln>
            <a:effectLst/>
          </p:spPr>
          <p:txBody>
            <a:bodyPr wrap="none">
              <a:spAutoFit/>
            </a:bodyPr>
            <a:lstStyle/>
            <a:p>
              <a:pPr eaLnBrk="1" hangingPunct="1">
                <a:spcBef>
                  <a:spcPct val="50000"/>
                </a:spcBef>
              </a:pPr>
              <a:r>
                <a:rPr lang="fr-FR" sz="1350">
                  <a:latin typeface="Times New Roman" pitchFamily="18" charset="0"/>
                </a:rPr>
                <a:t>Gas</a:t>
              </a:r>
            </a:p>
          </p:txBody>
        </p:sp>
        <p:sp>
          <p:nvSpPr>
            <p:cNvPr id="78867" name="Line 19"/>
            <p:cNvSpPr>
              <a:spLocks noChangeShapeType="1"/>
            </p:cNvSpPr>
            <p:nvPr/>
          </p:nvSpPr>
          <p:spPr bwMode="auto">
            <a:xfrm>
              <a:off x="2541" y="2648"/>
              <a:ext cx="0" cy="226"/>
            </a:xfrm>
            <a:prstGeom prst="line">
              <a:avLst/>
            </a:prstGeom>
            <a:noFill/>
            <a:ln w="38100">
              <a:solidFill>
                <a:srgbClr val="669900"/>
              </a:solidFill>
              <a:round/>
              <a:headEnd type="triangle" w="med" len="med"/>
              <a:tailEnd/>
            </a:ln>
            <a:effectLst/>
          </p:spPr>
          <p:txBody>
            <a:bodyPr/>
            <a:lstStyle/>
            <a:p>
              <a:endParaRPr lang="en-GB" sz="1350"/>
            </a:p>
          </p:txBody>
        </p:sp>
      </p:grpSp>
      <p:grpSp>
        <p:nvGrpSpPr>
          <p:cNvPr id="7" name="Group 20"/>
          <p:cNvGrpSpPr>
            <a:grpSpLocks/>
          </p:cNvGrpSpPr>
          <p:nvPr/>
        </p:nvGrpSpPr>
        <p:grpSpPr bwMode="auto">
          <a:xfrm>
            <a:off x="2521195" y="3176940"/>
            <a:ext cx="1646360" cy="1318022"/>
            <a:chOff x="2290" y="2296"/>
            <a:chExt cx="2540" cy="1107"/>
          </a:xfrm>
        </p:grpSpPr>
        <p:sp>
          <p:nvSpPr>
            <p:cNvPr id="78869" name="Line 21"/>
            <p:cNvSpPr>
              <a:spLocks noChangeShapeType="1"/>
            </p:cNvSpPr>
            <p:nvPr/>
          </p:nvSpPr>
          <p:spPr bwMode="auto">
            <a:xfrm>
              <a:off x="2290" y="2296"/>
              <a:ext cx="1361" cy="817"/>
            </a:xfrm>
            <a:prstGeom prst="line">
              <a:avLst/>
            </a:prstGeom>
            <a:noFill/>
            <a:ln w="38100">
              <a:solidFill>
                <a:srgbClr val="0066FF"/>
              </a:solidFill>
              <a:round/>
              <a:headEnd type="triangle" w="med" len="med"/>
              <a:tailEnd/>
            </a:ln>
            <a:effectLst/>
          </p:spPr>
          <p:txBody>
            <a:bodyPr/>
            <a:lstStyle/>
            <a:p>
              <a:endParaRPr lang="en-GB" sz="1350"/>
            </a:p>
          </p:txBody>
        </p:sp>
        <p:sp>
          <p:nvSpPr>
            <p:cNvPr id="78870" name="Text Box 22"/>
            <p:cNvSpPr txBox="1">
              <a:spLocks noChangeArrowheads="1"/>
            </p:cNvSpPr>
            <p:nvPr/>
          </p:nvSpPr>
          <p:spPr bwMode="auto">
            <a:xfrm>
              <a:off x="3742" y="2976"/>
              <a:ext cx="1088" cy="427"/>
            </a:xfrm>
            <a:prstGeom prst="rect">
              <a:avLst/>
            </a:prstGeom>
            <a:noFill/>
            <a:ln w="9525">
              <a:noFill/>
              <a:miter lim="800000"/>
              <a:headEnd/>
              <a:tailEnd/>
            </a:ln>
            <a:effectLst/>
          </p:spPr>
          <p:txBody>
            <a:bodyPr>
              <a:spAutoFit/>
            </a:bodyPr>
            <a:lstStyle/>
            <a:p>
              <a:pPr eaLnBrk="1" hangingPunct="1">
                <a:spcBef>
                  <a:spcPct val="50000"/>
                </a:spcBef>
              </a:pPr>
              <a:r>
                <a:rPr lang="en-GB" sz="1350" b="1">
                  <a:solidFill>
                    <a:srgbClr val="0066FF"/>
                  </a:solidFill>
                  <a:latin typeface="Times New Roman" pitchFamily="18" charset="0"/>
                </a:rPr>
                <a:t>Cold Point</a:t>
              </a:r>
            </a:p>
          </p:txBody>
        </p:sp>
      </p:grpSp>
      <p:grpSp>
        <p:nvGrpSpPr>
          <p:cNvPr id="8" name="Group 23"/>
          <p:cNvGrpSpPr>
            <a:grpSpLocks/>
          </p:cNvGrpSpPr>
          <p:nvPr/>
        </p:nvGrpSpPr>
        <p:grpSpPr bwMode="auto">
          <a:xfrm>
            <a:off x="4870939" y="1507777"/>
            <a:ext cx="2991583" cy="3224213"/>
            <a:chOff x="295" y="192"/>
            <a:chExt cx="3851" cy="4128"/>
          </a:xfrm>
        </p:grpSpPr>
        <p:pic>
          <p:nvPicPr>
            <p:cNvPr id="78872" name="Picture 24" descr="Tout Isis"/>
            <p:cNvPicPr>
              <a:picLocks noChangeAspect="1" noChangeArrowheads="1"/>
            </p:cNvPicPr>
            <p:nvPr/>
          </p:nvPicPr>
          <p:blipFill>
            <a:blip r:embed="rId3">
              <a:clrChange>
                <a:clrFrom>
                  <a:srgbClr val="FEFEFE"/>
                </a:clrFrom>
                <a:clrTo>
                  <a:srgbClr val="FEFEFE">
                    <a:alpha val="0"/>
                  </a:srgbClr>
                </a:clrTo>
              </a:clrChange>
            </a:blip>
            <a:srcRect l="28783" r="16982"/>
            <a:stretch>
              <a:fillRect/>
            </a:stretch>
          </p:blipFill>
          <p:spPr bwMode="auto">
            <a:xfrm>
              <a:off x="295" y="192"/>
              <a:ext cx="3431" cy="4128"/>
            </a:xfrm>
            <a:prstGeom prst="rect">
              <a:avLst/>
            </a:prstGeom>
            <a:noFill/>
          </p:spPr>
        </p:pic>
        <p:sp>
          <p:nvSpPr>
            <p:cNvPr id="78873" name="Oval 25"/>
            <p:cNvSpPr>
              <a:spLocks noChangeAspect="1" noChangeArrowheads="1"/>
            </p:cNvSpPr>
            <p:nvPr/>
          </p:nvSpPr>
          <p:spPr bwMode="auto">
            <a:xfrm>
              <a:off x="343" y="3024"/>
              <a:ext cx="1152" cy="1152"/>
            </a:xfrm>
            <a:prstGeom prst="ellipse">
              <a:avLst/>
            </a:prstGeom>
            <a:noFill/>
            <a:ln w="28575">
              <a:solidFill>
                <a:srgbClr val="339933"/>
              </a:solidFill>
              <a:round/>
              <a:headEnd/>
              <a:tailEnd/>
            </a:ln>
            <a:effectLst/>
          </p:spPr>
          <p:txBody>
            <a:bodyPr wrap="none" anchor="ctr"/>
            <a:lstStyle/>
            <a:p>
              <a:endParaRPr lang="en-GB" sz="1350"/>
            </a:p>
          </p:txBody>
        </p:sp>
        <p:sp>
          <p:nvSpPr>
            <p:cNvPr id="78874" name="Text Box 26"/>
            <p:cNvSpPr txBox="1">
              <a:spLocks noChangeArrowheads="1"/>
            </p:cNvSpPr>
            <p:nvPr/>
          </p:nvSpPr>
          <p:spPr bwMode="auto">
            <a:xfrm>
              <a:off x="3368" y="623"/>
              <a:ext cx="720" cy="198"/>
            </a:xfrm>
            <a:prstGeom prst="rect">
              <a:avLst/>
            </a:prstGeom>
            <a:noFill/>
            <a:ln w="9525">
              <a:noFill/>
              <a:miter lim="800000"/>
              <a:headEnd/>
              <a:tailEnd/>
            </a:ln>
            <a:effectLst/>
          </p:spPr>
          <p:txBody>
            <a:bodyPr lIns="13499" tIns="8099" rIns="13499" bIns="8099">
              <a:spAutoFit/>
            </a:bodyPr>
            <a:lstStyle/>
            <a:p>
              <a:pPr algn="ctr">
                <a:spcBef>
                  <a:spcPct val="50000"/>
                </a:spcBef>
              </a:pPr>
              <a:r>
                <a:rPr lang="fr-FR" sz="900" b="1" i="1">
                  <a:latin typeface="Times New Roman" pitchFamily="18" charset="0"/>
                </a:rPr>
                <a:t>CO</a:t>
              </a:r>
              <a:r>
                <a:rPr lang="fr-FR" sz="900" b="1" i="1" baseline="-25000">
                  <a:latin typeface="Times New Roman" pitchFamily="18" charset="0"/>
                </a:rPr>
                <a:t>2 </a:t>
              </a:r>
              <a:r>
                <a:rPr lang="fr-FR" sz="900" b="1" i="1">
                  <a:latin typeface="Times New Roman" pitchFamily="18" charset="0"/>
                </a:rPr>
                <a:t>laser </a:t>
              </a:r>
            </a:p>
          </p:txBody>
        </p:sp>
        <p:pic>
          <p:nvPicPr>
            <p:cNvPr id="78875" name="Picture 27" descr="Levitation Isis"/>
            <p:cNvPicPr>
              <a:picLocks noChangeAspect="1" noChangeArrowheads="1"/>
            </p:cNvPicPr>
            <p:nvPr/>
          </p:nvPicPr>
          <p:blipFill>
            <a:blip r:embed="rId4" cstate="print">
              <a:clrChange>
                <a:clrFrom>
                  <a:srgbClr val="FEFEFE"/>
                </a:clrFrom>
                <a:clrTo>
                  <a:srgbClr val="FEFEFE">
                    <a:alpha val="0"/>
                  </a:srgbClr>
                </a:clrTo>
              </a:clrChange>
            </a:blip>
            <a:srcRect l="26566" r="26205"/>
            <a:stretch>
              <a:fillRect/>
            </a:stretch>
          </p:blipFill>
          <p:spPr bwMode="auto">
            <a:xfrm>
              <a:off x="2186" y="1389"/>
              <a:ext cx="1576" cy="2178"/>
            </a:xfrm>
            <a:prstGeom prst="rect">
              <a:avLst/>
            </a:prstGeom>
            <a:noFill/>
            <a:ln w="9525">
              <a:noFill/>
              <a:miter lim="800000"/>
              <a:headEnd/>
              <a:tailEnd/>
            </a:ln>
          </p:spPr>
        </p:pic>
        <p:sp>
          <p:nvSpPr>
            <p:cNvPr id="78876" name="Oval 28"/>
            <p:cNvSpPr>
              <a:spLocks noChangeAspect="1" noChangeArrowheads="1"/>
            </p:cNvSpPr>
            <p:nvPr/>
          </p:nvSpPr>
          <p:spPr bwMode="auto">
            <a:xfrm>
              <a:off x="1879" y="1344"/>
              <a:ext cx="2267" cy="2267"/>
            </a:xfrm>
            <a:prstGeom prst="ellipse">
              <a:avLst/>
            </a:prstGeom>
            <a:noFill/>
            <a:ln w="28575">
              <a:solidFill>
                <a:srgbClr val="339933"/>
              </a:solidFill>
              <a:round/>
              <a:headEnd/>
              <a:tailEnd/>
            </a:ln>
            <a:effectLst/>
          </p:spPr>
          <p:txBody>
            <a:bodyPr wrap="none" lIns="68576" tIns="34288" rIns="68576" bIns="34288" anchor="ctr"/>
            <a:lstStyle/>
            <a:p>
              <a:pPr algn="ctr"/>
              <a:endParaRPr lang="fr-FR" sz="900">
                <a:solidFill>
                  <a:schemeClr val="accent1"/>
                </a:solidFill>
                <a:latin typeface="Times New Roman" pitchFamily="18" charset="0"/>
              </a:endParaRPr>
            </a:p>
          </p:txBody>
        </p:sp>
        <p:sp>
          <p:nvSpPr>
            <p:cNvPr id="78877" name="Text Box 29"/>
            <p:cNvSpPr txBox="1">
              <a:spLocks noChangeAspect="1" noChangeArrowheads="1"/>
            </p:cNvSpPr>
            <p:nvPr/>
          </p:nvSpPr>
          <p:spPr bwMode="auto">
            <a:xfrm>
              <a:off x="2153" y="1797"/>
              <a:ext cx="577" cy="376"/>
            </a:xfrm>
            <a:prstGeom prst="rect">
              <a:avLst/>
            </a:prstGeom>
            <a:noFill/>
            <a:ln w="9525">
              <a:noFill/>
              <a:miter lim="800000"/>
              <a:headEnd/>
              <a:tailEnd/>
            </a:ln>
            <a:effectLst/>
          </p:spPr>
          <p:txBody>
            <a:bodyPr lIns="13499" tIns="8099" rIns="13499" bIns="8099">
              <a:spAutoFit/>
            </a:bodyPr>
            <a:lstStyle/>
            <a:p>
              <a:pPr algn="ctr">
                <a:spcBef>
                  <a:spcPct val="50000"/>
                </a:spcBef>
              </a:pPr>
              <a:r>
                <a:rPr lang="en-US" sz="900" b="1" i="1">
                  <a:solidFill>
                    <a:srgbClr val="FF3300"/>
                  </a:solidFill>
                  <a:latin typeface="Times New Roman" pitchFamily="18" charset="0"/>
                </a:rPr>
                <a:t>Laser beam</a:t>
              </a:r>
            </a:p>
          </p:txBody>
        </p:sp>
        <p:sp>
          <p:nvSpPr>
            <p:cNvPr id="78878" name="Text Box 30"/>
            <p:cNvSpPr txBox="1">
              <a:spLocks noChangeAspect="1" noChangeArrowheads="1"/>
            </p:cNvSpPr>
            <p:nvPr/>
          </p:nvSpPr>
          <p:spPr bwMode="auto">
            <a:xfrm>
              <a:off x="1918" y="2457"/>
              <a:ext cx="728" cy="198"/>
            </a:xfrm>
            <a:prstGeom prst="rect">
              <a:avLst/>
            </a:prstGeom>
            <a:noFill/>
            <a:ln w="9525">
              <a:noFill/>
              <a:miter lim="800000"/>
              <a:headEnd/>
              <a:tailEnd/>
            </a:ln>
            <a:effectLst/>
          </p:spPr>
          <p:txBody>
            <a:bodyPr lIns="13499" tIns="8099" rIns="13499" bIns="8099">
              <a:spAutoFit/>
            </a:bodyPr>
            <a:lstStyle/>
            <a:p>
              <a:pPr algn="ctr">
                <a:spcBef>
                  <a:spcPct val="50000"/>
                </a:spcBef>
              </a:pPr>
              <a:r>
                <a:rPr lang="en-US" sz="900" b="1" i="1">
                  <a:latin typeface="Times New Roman" pitchFamily="18" charset="0"/>
                </a:rPr>
                <a:t>2</a:t>
              </a:r>
              <a:r>
                <a:rPr lang="en-US" sz="900" b="1" i="1" baseline="30000">
                  <a:latin typeface="Times New Roman" pitchFamily="18" charset="0"/>
                </a:rPr>
                <a:t>nd</a:t>
              </a:r>
              <a:r>
                <a:rPr lang="en-US" sz="900" b="1" i="1">
                  <a:latin typeface="Times New Roman" pitchFamily="18" charset="0"/>
                </a:rPr>
                <a:t> mirror</a:t>
              </a:r>
              <a:endParaRPr lang="en-US" sz="900">
                <a:latin typeface="Times New Roman" pitchFamily="18" charset="0"/>
              </a:endParaRPr>
            </a:p>
          </p:txBody>
        </p:sp>
        <p:sp>
          <p:nvSpPr>
            <p:cNvPr id="78879" name="Text Box 31"/>
            <p:cNvSpPr txBox="1">
              <a:spLocks noChangeAspect="1" noChangeArrowheads="1"/>
            </p:cNvSpPr>
            <p:nvPr/>
          </p:nvSpPr>
          <p:spPr bwMode="auto">
            <a:xfrm>
              <a:off x="3272" y="1878"/>
              <a:ext cx="689" cy="198"/>
            </a:xfrm>
            <a:prstGeom prst="rect">
              <a:avLst/>
            </a:prstGeom>
            <a:noFill/>
            <a:ln w="9525">
              <a:noFill/>
              <a:miter lim="800000"/>
              <a:headEnd/>
              <a:tailEnd/>
            </a:ln>
            <a:effectLst/>
          </p:spPr>
          <p:txBody>
            <a:bodyPr lIns="13499" tIns="8099" rIns="13499" bIns="8099">
              <a:spAutoFit/>
            </a:bodyPr>
            <a:lstStyle/>
            <a:p>
              <a:pPr algn="ctr">
                <a:spcBef>
                  <a:spcPct val="50000"/>
                </a:spcBef>
              </a:pPr>
              <a:r>
                <a:rPr lang="en-US" sz="900" b="1" i="1">
                  <a:latin typeface="Times New Roman" pitchFamily="18" charset="0"/>
                </a:rPr>
                <a:t>Pyrometer</a:t>
              </a:r>
              <a:endParaRPr lang="en-US" sz="900">
                <a:latin typeface="Times New Roman" pitchFamily="18" charset="0"/>
              </a:endParaRPr>
            </a:p>
          </p:txBody>
        </p:sp>
        <p:sp>
          <p:nvSpPr>
            <p:cNvPr id="78880" name="Text Box 32"/>
            <p:cNvSpPr txBox="1">
              <a:spLocks noChangeAspect="1" noChangeArrowheads="1"/>
            </p:cNvSpPr>
            <p:nvPr/>
          </p:nvSpPr>
          <p:spPr bwMode="auto">
            <a:xfrm>
              <a:off x="3531" y="2305"/>
              <a:ext cx="575" cy="376"/>
            </a:xfrm>
            <a:prstGeom prst="rect">
              <a:avLst/>
            </a:prstGeom>
            <a:noFill/>
            <a:ln w="9525">
              <a:noFill/>
              <a:miter lim="800000"/>
              <a:headEnd/>
              <a:tailEnd/>
            </a:ln>
            <a:effectLst/>
          </p:spPr>
          <p:txBody>
            <a:bodyPr lIns="13499" tIns="8099" rIns="13499" bIns="8099">
              <a:spAutoFit/>
            </a:bodyPr>
            <a:lstStyle/>
            <a:p>
              <a:pPr algn="ctr">
                <a:spcBef>
                  <a:spcPct val="50000"/>
                </a:spcBef>
              </a:pPr>
              <a:r>
                <a:rPr lang="en-US" sz="900" b="1" i="1">
                  <a:solidFill>
                    <a:schemeClr val="hlink"/>
                  </a:solidFill>
                  <a:latin typeface="Times New Roman" pitchFamily="18" charset="0"/>
                </a:rPr>
                <a:t>Neutron beam</a:t>
              </a:r>
            </a:p>
          </p:txBody>
        </p:sp>
        <p:sp>
          <p:nvSpPr>
            <p:cNvPr id="78881" name="Text Box 33"/>
            <p:cNvSpPr txBox="1">
              <a:spLocks noChangeArrowheads="1"/>
            </p:cNvSpPr>
            <p:nvPr/>
          </p:nvSpPr>
          <p:spPr bwMode="auto">
            <a:xfrm>
              <a:off x="295" y="722"/>
              <a:ext cx="768" cy="198"/>
            </a:xfrm>
            <a:prstGeom prst="rect">
              <a:avLst/>
            </a:prstGeom>
            <a:noFill/>
            <a:ln w="9525">
              <a:noFill/>
              <a:miter lim="800000"/>
              <a:headEnd/>
              <a:tailEnd/>
            </a:ln>
            <a:effectLst/>
          </p:spPr>
          <p:txBody>
            <a:bodyPr lIns="13499" tIns="8099" rIns="13499" bIns="8099">
              <a:spAutoFit/>
            </a:bodyPr>
            <a:lstStyle/>
            <a:p>
              <a:pPr algn="ctr">
                <a:spcBef>
                  <a:spcPct val="50000"/>
                </a:spcBef>
              </a:pPr>
              <a:r>
                <a:rPr lang="en-US" sz="900" b="1" i="1">
                  <a:latin typeface="Times New Roman" pitchFamily="18" charset="0"/>
                </a:rPr>
                <a:t>1</a:t>
              </a:r>
              <a:r>
                <a:rPr lang="en-US" sz="900" b="1" i="1" baseline="30000">
                  <a:latin typeface="Times New Roman" pitchFamily="18" charset="0"/>
                </a:rPr>
                <a:t>st</a:t>
              </a:r>
              <a:r>
                <a:rPr lang="en-US" sz="900" b="1" i="1">
                  <a:latin typeface="Times New Roman" pitchFamily="18" charset="0"/>
                </a:rPr>
                <a:t> mirror</a:t>
              </a:r>
              <a:endParaRPr lang="en-US" sz="900">
                <a:latin typeface="Times New Roman" pitchFamily="18" charset="0"/>
              </a:endParaRPr>
            </a:p>
          </p:txBody>
        </p:sp>
        <p:sp>
          <p:nvSpPr>
            <p:cNvPr id="78882" name="AutoShape 34"/>
            <p:cNvSpPr>
              <a:spLocks noChangeArrowheads="1"/>
            </p:cNvSpPr>
            <p:nvPr/>
          </p:nvSpPr>
          <p:spPr bwMode="auto">
            <a:xfrm rot="20400000">
              <a:off x="1543" y="3120"/>
              <a:ext cx="480" cy="336"/>
            </a:xfrm>
            <a:prstGeom prst="rightArrow">
              <a:avLst>
                <a:gd name="adj1" fmla="val 50000"/>
                <a:gd name="adj2" fmla="val 35714"/>
              </a:avLst>
            </a:prstGeom>
            <a:solidFill>
              <a:srgbClr val="339933"/>
            </a:solidFill>
            <a:ln w="9525">
              <a:solidFill>
                <a:srgbClr val="339933"/>
              </a:solidFill>
              <a:miter lim="800000"/>
              <a:headEnd/>
              <a:tailEnd/>
            </a:ln>
            <a:effectLst/>
          </p:spPr>
          <p:txBody>
            <a:bodyPr wrap="none" anchor="ctr"/>
            <a:lstStyle/>
            <a:p>
              <a:endParaRPr lang="en-GB" sz="1350"/>
            </a:p>
          </p:txBody>
        </p:sp>
        <p:sp>
          <p:nvSpPr>
            <p:cNvPr id="78883" name="Line 35"/>
            <p:cNvSpPr>
              <a:spLocks noChangeShapeType="1"/>
            </p:cNvSpPr>
            <p:nvPr/>
          </p:nvSpPr>
          <p:spPr bwMode="auto">
            <a:xfrm>
              <a:off x="3016" y="2931"/>
              <a:ext cx="318" cy="136"/>
            </a:xfrm>
            <a:prstGeom prst="line">
              <a:avLst/>
            </a:prstGeom>
            <a:noFill/>
            <a:ln w="28575">
              <a:solidFill>
                <a:schemeClr val="bg1"/>
              </a:solidFill>
              <a:round/>
              <a:headEnd type="triangle" w="med" len="med"/>
              <a:tailEnd/>
            </a:ln>
            <a:effectLst/>
          </p:spPr>
          <p:txBody>
            <a:bodyPr/>
            <a:lstStyle/>
            <a:p>
              <a:endParaRPr lang="en-GB" sz="1350"/>
            </a:p>
          </p:txBody>
        </p:sp>
        <p:sp>
          <p:nvSpPr>
            <p:cNvPr id="78884" name="Text Box 36"/>
            <p:cNvSpPr txBox="1">
              <a:spLocks noChangeAspect="1" noChangeArrowheads="1"/>
            </p:cNvSpPr>
            <p:nvPr/>
          </p:nvSpPr>
          <p:spPr bwMode="auto">
            <a:xfrm>
              <a:off x="3117" y="2974"/>
              <a:ext cx="805" cy="198"/>
            </a:xfrm>
            <a:prstGeom prst="rect">
              <a:avLst/>
            </a:prstGeom>
            <a:noFill/>
            <a:ln w="9525">
              <a:noFill/>
              <a:miter lim="800000"/>
              <a:headEnd/>
              <a:tailEnd/>
            </a:ln>
            <a:effectLst/>
          </p:spPr>
          <p:txBody>
            <a:bodyPr lIns="13499" tIns="8099" rIns="13499" bIns="8099">
              <a:spAutoFit/>
            </a:bodyPr>
            <a:lstStyle/>
            <a:p>
              <a:pPr algn="ctr">
                <a:spcBef>
                  <a:spcPct val="50000"/>
                </a:spcBef>
              </a:pPr>
              <a:r>
                <a:rPr lang="en-US" sz="900" b="1" i="1">
                  <a:latin typeface="Times New Roman" pitchFamily="18" charset="0"/>
                </a:rPr>
                <a:t>Sample</a:t>
              </a:r>
              <a:endParaRPr lang="en-US" sz="900">
                <a:latin typeface="Times New Roman" pitchFamily="18" charset="0"/>
              </a:endParaRPr>
            </a:p>
          </p:txBody>
        </p:sp>
      </p:grpSp>
    </p:spTree>
    <p:extLst>
      <p:ext uri="{BB962C8B-B14F-4D97-AF65-F5344CB8AC3E}">
        <p14:creationId xmlns:p14="http://schemas.microsoft.com/office/powerpoint/2010/main" val="2954213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135482"/>
            <a:ext cx="8229600" cy="864957"/>
          </a:xfrm>
        </p:spPr>
        <p:txBody>
          <a:bodyPr/>
          <a:lstStyle/>
          <a:p>
            <a:r>
              <a:rPr lang="en-US" dirty="0" smtClean="0"/>
              <a:t>Again </a:t>
            </a:r>
            <a:r>
              <a:rPr lang="en-US" dirty="0" err="1" smtClean="0"/>
              <a:t>Crystallisation</a:t>
            </a:r>
            <a:endParaRPr lang="en-US" dirty="0" smtClean="0"/>
          </a:p>
        </p:txBody>
      </p:sp>
      <p:sp>
        <p:nvSpPr>
          <p:cNvPr id="79875" name="AutoShape 3"/>
          <p:cNvSpPr>
            <a:spLocks noChangeArrowheads="1"/>
          </p:cNvSpPr>
          <p:nvPr/>
        </p:nvSpPr>
        <p:spPr bwMode="auto">
          <a:xfrm>
            <a:off x="1432048" y="897731"/>
            <a:ext cx="4112602" cy="728663"/>
          </a:xfrm>
          <a:prstGeom prst="homePlate">
            <a:avLst>
              <a:gd name="adj" fmla="val 152859"/>
            </a:avLst>
          </a:prstGeom>
          <a:solidFill>
            <a:schemeClr val="accent1"/>
          </a:solidFill>
          <a:ln w="9525">
            <a:noFill/>
            <a:miter lim="800000"/>
            <a:headEnd/>
            <a:tailEnd/>
          </a:ln>
          <a:effectLst/>
        </p:spPr>
        <p:txBody>
          <a:bodyPr wrap="none" anchor="ctr"/>
          <a:lstStyle/>
          <a:p>
            <a:endParaRPr lang="en-GB" sz="1350"/>
          </a:p>
        </p:txBody>
      </p:sp>
      <p:sp>
        <p:nvSpPr>
          <p:cNvPr id="79876" name="Rectangle 4"/>
          <p:cNvSpPr>
            <a:spLocks noChangeArrowheads="1"/>
          </p:cNvSpPr>
          <p:nvPr/>
        </p:nvSpPr>
        <p:spPr bwMode="auto">
          <a:xfrm>
            <a:off x="1434246" y="1518047"/>
            <a:ext cx="1495791" cy="108347"/>
          </a:xfrm>
          <a:prstGeom prst="rect">
            <a:avLst/>
          </a:prstGeom>
          <a:solidFill>
            <a:schemeClr val="accent1"/>
          </a:solidFill>
          <a:ln w="9525">
            <a:noFill/>
            <a:miter lim="800000"/>
            <a:headEnd/>
            <a:tailEnd/>
          </a:ln>
          <a:effectLst/>
        </p:spPr>
        <p:txBody>
          <a:bodyPr wrap="none" anchor="ctr"/>
          <a:lstStyle/>
          <a:p>
            <a:endParaRPr lang="en-GB" sz="1350"/>
          </a:p>
        </p:txBody>
      </p:sp>
      <p:grpSp>
        <p:nvGrpSpPr>
          <p:cNvPr id="2" name="Group 5"/>
          <p:cNvGrpSpPr>
            <a:grpSpLocks/>
          </p:cNvGrpSpPr>
          <p:nvPr/>
        </p:nvGrpSpPr>
        <p:grpSpPr bwMode="auto">
          <a:xfrm>
            <a:off x="1432048" y="897731"/>
            <a:ext cx="4137880" cy="778669"/>
            <a:chOff x="748" y="1253"/>
            <a:chExt cx="3765" cy="654"/>
          </a:xfrm>
        </p:grpSpPr>
        <p:sp>
          <p:nvSpPr>
            <p:cNvPr id="79878" name="AutoShape 6"/>
            <p:cNvSpPr>
              <a:spLocks noChangeArrowheads="1"/>
            </p:cNvSpPr>
            <p:nvPr/>
          </p:nvSpPr>
          <p:spPr bwMode="auto">
            <a:xfrm>
              <a:off x="748" y="1253"/>
              <a:ext cx="3765" cy="544"/>
            </a:xfrm>
            <a:prstGeom prst="homePlate">
              <a:avLst>
                <a:gd name="adj" fmla="val 173024"/>
              </a:avLst>
            </a:prstGeom>
            <a:solidFill>
              <a:schemeClr val="accent1"/>
            </a:solidFill>
            <a:ln w="9525">
              <a:noFill/>
              <a:miter lim="800000"/>
              <a:headEnd/>
              <a:tailEnd/>
            </a:ln>
            <a:effectLst/>
          </p:spPr>
          <p:txBody>
            <a:bodyPr wrap="none" anchor="ctr"/>
            <a:lstStyle/>
            <a:p>
              <a:endParaRPr lang="en-GB" sz="1350"/>
            </a:p>
          </p:txBody>
        </p:sp>
        <p:sp>
          <p:nvSpPr>
            <p:cNvPr id="79879" name="Text Box 7"/>
            <p:cNvSpPr txBox="1">
              <a:spLocks noChangeArrowheads="1"/>
            </p:cNvSpPr>
            <p:nvPr/>
          </p:nvSpPr>
          <p:spPr bwMode="auto">
            <a:xfrm>
              <a:off x="793" y="1442"/>
              <a:ext cx="1089" cy="465"/>
            </a:xfrm>
            <a:prstGeom prst="rect">
              <a:avLst/>
            </a:prstGeom>
            <a:noFill/>
            <a:ln w="9525">
              <a:noFill/>
              <a:miter lim="800000"/>
              <a:headEnd/>
              <a:tailEnd/>
            </a:ln>
            <a:effectLst/>
          </p:spPr>
          <p:txBody>
            <a:bodyPr>
              <a:spAutoFit/>
            </a:bodyPr>
            <a:lstStyle/>
            <a:p>
              <a:pPr algn="ctr" eaLnBrk="1" hangingPunct="1">
                <a:spcBef>
                  <a:spcPct val="50000"/>
                </a:spcBef>
              </a:pPr>
              <a:r>
                <a:rPr lang="en-GB" sz="1500" b="1" dirty="0">
                  <a:solidFill>
                    <a:srgbClr val="FFFF00"/>
                  </a:solidFill>
                  <a:latin typeface="Times New Roman" pitchFamily="18" charset="0"/>
                </a:rPr>
                <a:t>Neutron beam</a:t>
              </a:r>
            </a:p>
          </p:txBody>
        </p:sp>
      </p:grpSp>
      <p:pic>
        <p:nvPicPr>
          <p:cNvPr id="79880" name="Picture 8" descr="5or003a"/>
          <p:cNvPicPr>
            <a:picLocks noChangeAspect="1" noChangeArrowheads="1" noCrop="1"/>
          </p:cNvPicPr>
          <p:nvPr/>
        </p:nvPicPr>
        <p:blipFill>
          <a:blip r:embed="rId2"/>
          <a:srcRect/>
          <a:stretch>
            <a:fillRect/>
          </a:stretch>
        </p:blipFill>
        <p:spPr bwMode="auto">
          <a:xfrm>
            <a:off x="3053129" y="1067992"/>
            <a:ext cx="497865" cy="539353"/>
          </a:xfrm>
          <a:prstGeom prst="rect">
            <a:avLst/>
          </a:prstGeom>
          <a:noFill/>
          <a:ln w="9525">
            <a:noFill/>
            <a:miter lim="800000"/>
            <a:headEnd/>
            <a:tailEnd/>
          </a:ln>
        </p:spPr>
      </p:pic>
      <p:grpSp>
        <p:nvGrpSpPr>
          <p:cNvPr id="3" name="Group 9"/>
          <p:cNvGrpSpPr>
            <a:grpSpLocks/>
          </p:cNvGrpSpPr>
          <p:nvPr/>
        </p:nvGrpSpPr>
        <p:grpSpPr bwMode="auto">
          <a:xfrm>
            <a:off x="3688374" y="1116806"/>
            <a:ext cx="1545248" cy="333375"/>
            <a:chOff x="2699" y="1933"/>
            <a:chExt cx="1406" cy="280"/>
          </a:xfrm>
        </p:grpSpPr>
        <p:sp>
          <p:nvSpPr>
            <p:cNvPr id="79882" name="AutoShape 10"/>
            <p:cNvSpPr>
              <a:spLocks noChangeArrowheads="1"/>
            </p:cNvSpPr>
            <p:nvPr/>
          </p:nvSpPr>
          <p:spPr bwMode="auto">
            <a:xfrm>
              <a:off x="2699" y="1941"/>
              <a:ext cx="635" cy="272"/>
            </a:xfrm>
            <a:prstGeom prst="leftArrow">
              <a:avLst>
                <a:gd name="adj1" fmla="val 50000"/>
                <a:gd name="adj2" fmla="val 58364"/>
              </a:avLst>
            </a:prstGeom>
            <a:solidFill>
              <a:srgbClr val="FF3300"/>
            </a:solidFill>
            <a:ln w="9525">
              <a:solidFill>
                <a:schemeClr val="tx1"/>
              </a:solidFill>
              <a:miter lim="800000"/>
              <a:headEnd/>
              <a:tailEnd/>
            </a:ln>
            <a:effectLst/>
          </p:spPr>
          <p:txBody>
            <a:bodyPr wrap="none" anchor="ctr"/>
            <a:lstStyle/>
            <a:p>
              <a:endParaRPr lang="en-GB" sz="1350"/>
            </a:p>
          </p:txBody>
        </p:sp>
        <p:sp>
          <p:nvSpPr>
            <p:cNvPr id="79883" name="Text Box 11"/>
            <p:cNvSpPr txBox="1">
              <a:spLocks noChangeArrowheads="1"/>
            </p:cNvSpPr>
            <p:nvPr/>
          </p:nvSpPr>
          <p:spPr bwMode="auto">
            <a:xfrm>
              <a:off x="3424" y="1933"/>
              <a:ext cx="681" cy="252"/>
            </a:xfrm>
            <a:prstGeom prst="rect">
              <a:avLst/>
            </a:prstGeom>
            <a:noFill/>
            <a:ln w="9525">
              <a:noFill/>
              <a:miter lim="800000"/>
              <a:headEnd/>
              <a:tailEnd/>
            </a:ln>
            <a:effectLst/>
          </p:spPr>
          <p:txBody>
            <a:bodyPr>
              <a:spAutoFit/>
            </a:bodyPr>
            <a:lstStyle/>
            <a:p>
              <a:pPr algn="ctr" eaLnBrk="1" hangingPunct="1">
                <a:spcBef>
                  <a:spcPct val="50000"/>
                </a:spcBef>
              </a:pPr>
              <a:r>
                <a:rPr lang="en-GB" sz="1350" b="1" dirty="0">
                  <a:solidFill>
                    <a:srgbClr val="FFFF00"/>
                  </a:solidFill>
                  <a:latin typeface="Times New Roman" pitchFamily="18" charset="0"/>
                </a:rPr>
                <a:t>Laser</a:t>
              </a:r>
            </a:p>
          </p:txBody>
        </p:sp>
      </p:grpSp>
      <p:grpSp>
        <p:nvGrpSpPr>
          <p:cNvPr id="4" name="Group 12"/>
          <p:cNvGrpSpPr>
            <a:grpSpLocks/>
          </p:cNvGrpSpPr>
          <p:nvPr/>
        </p:nvGrpSpPr>
        <p:grpSpPr bwMode="auto">
          <a:xfrm>
            <a:off x="3027851" y="1553767"/>
            <a:ext cx="548420" cy="53578"/>
            <a:chOff x="2200" y="2371"/>
            <a:chExt cx="499" cy="45"/>
          </a:xfrm>
        </p:grpSpPr>
        <p:sp>
          <p:nvSpPr>
            <p:cNvPr id="79885" name="Oval 13"/>
            <p:cNvSpPr>
              <a:spLocks noChangeArrowheads="1"/>
            </p:cNvSpPr>
            <p:nvPr/>
          </p:nvSpPr>
          <p:spPr bwMode="auto">
            <a:xfrm>
              <a:off x="2563" y="2371"/>
              <a:ext cx="136" cy="45"/>
            </a:xfrm>
            <a:prstGeom prst="ellipse">
              <a:avLst/>
            </a:prstGeom>
            <a:solidFill>
              <a:srgbClr val="FFFF00"/>
            </a:solidFill>
            <a:ln w="9525">
              <a:solidFill>
                <a:schemeClr val="tx1"/>
              </a:solidFill>
              <a:round/>
              <a:headEnd/>
              <a:tailEnd/>
            </a:ln>
            <a:effectLst/>
          </p:spPr>
          <p:txBody>
            <a:bodyPr wrap="none" anchor="ctr"/>
            <a:lstStyle/>
            <a:p>
              <a:endParaRPr lang="en-GB" sz="1350"/>
            </a:p>
          </p:txBody>
        </p:sp>
        <p:sp>
          <p:nvSpPr>
            <p:cNvPr id="79886" name="Oval 14"/>
            <p:cNvSpPr>
              <a:spLocks noChangeArrowheads="1"/>
            </p:cNvSpPr>
            <p:nvPr/>
          </p:nvSpPr>
          <p:spPr bwMode="auto">
            <a:xfrm>
              <a:off x="2200" y="2371"/>
              <a:ext cx="136" cy="45"/>
            </a:xfrm>
            <a:prstGeom prst="ellipse">
              <a:avLst/>
            </a:prstGeom>
            <a:solidFill>
              <a:srgbClr val="FFFF00"/>
            </a:solidFill>
            <a:ln w="9525">
              <a:solidFill>
                <a:schemeClr val="tx1"/>
              </a:solidFill>
              <a:round/>
              <a:headEnd/>
              <a:tailEnd/>
            </a:ln>
            <a:effectLst/>
          </p:spPr>
          <p:txBody>
            <a:bodyPr wrap="none" anchor="ctr"/>
            <a:lstStyle/>
            <a:p>
              <a:endParaRPr lang="en-GB" sz="1350"/>
            </a:p>
          </p:txBody>
        </p:sp>
      </p:grpSp>
      <p:sp>
        <p:nvSpPr>
          <p:cNvPr id="79887" name="Line 15"/>
          <p:cNvSpPr>
            <a:spLocks noChangeShapeType="1"/>
          </p:cNvSpPr>
          <p:nvPr/>
        </p:nvSpPr>
        <p:spPr bwMode="auto">
          <a:xfrm flipV="1">
            <a:off x="3724642" y="1437085"/>
            <a:ext cx="2343150" cy="170259"/>
          </a:xfrm>
          <a:prstGeom prst="line">
            <a:avLst/>
          </a:prstGeom>
          <a:noFill/>
          <a:ln w="38100">
            <a:solidFill>
              <a:srgbClr val="FF0000"/>
            </a:solidFill>
            <a:round/>
            <a:headEnd type="triangle" w="med" len="med"/>
            <a:tailEnd/>
          </a:ln>
          <a:effectLst/>
        </p:spPr>
        <p:txBody>
          <a:bodyPr/>
          <a:lstStyle/>
          <a:p>
            <a:endParaRPr lang="en-GB" sz="1350"/>
          </a:p>
        </p:txBody>
      </p:sp>
      <p:sp>
        <p:nvSpPr>
          <p:cNvPr id="79888" name="Text Box 16"/>
          <p:cNvSpPr txBox="1">
            <a:spLocks noChangeArrowheads="1"/>
          </p:cNvSpPr>
          <p:nvPr/>
        </p:nvSpPr>
        <p:spPr bwMode="auto">
          <a:xfrm>
            <a:off x="6017236" y="1211319"/>
            <a:ext cx="1744174" cy="507831"/>
          </a:xfrm>
          <a:prstGeom prst="rect">
            <a:avLst/>
          </a:prstGeom>
          <a:noFill/>
          <a:ln w="9525">
            <a:noFill/>
            <a:miter lim="800000"/>
            <a:headEnd/>
            <a:tailEnd/>
          </a:ln>
          <a:effectLst/>
        </p:spPr>
        <p:txBody>
          <a:bodyPr>
            <a:spAutoFit/>
          </a:bodyPr>
          <a:lstStyle/>
          <a:p>
            <a:pPr algn="ctr" eaLnBrk="1" hangingPunct="1">
              <a:spcBef>
                <a:spcPct val="50000"/>
              </a:spcBef>
            </a:pPr>
            <a:r>
              <a:rPr lang="en-GB" sz="1350" b="1" dirty="0">
                <a:solidFill>
                  <a:srgbClr val="FF0000"/>
                </a:solidFill>
                <a:latin typeface="Times New Roman" pitchFamily="18" charset="0"/>
              </a:rPr>
              <a:t>Dust coming from the sample</a:t>
            </a:r>
          </a:p>
        </p:txBody>
      </p:sp>
      <p:sp>
        <p:nvSpPr>
          <p:cNvPr id="79889" name="Line 17"/>
          <p:cNvSpPr>
            <a:spLocks noChangeShapeType="1"/>
          </p:cNvSpPr>
          <p:nvPr/>
        </p:nvSpPr>
        <p:spPr bwMode="auto">
          <a:xfrm>
            <a:off x="2927839" y="1553766"/>
            <a:ext cx="0" cy="594122"/>
          </a:xfrm>
          <a:prstGeom prst="line">
            <a:avLst/>
          </a:prstGeom>
          <a:noFill/>
          <a:ln w="38100">
            <a:solidFill>
              <a:schemeClr val="tx1"/>
            </a:solidFill>
            <a:round/>
            <a:headEnd/>
            <a:tailEnd/>
          </a:ln>
          <a:effectLst/>
        </p:spPr>
        <p:txBody>
          <a:bodyPr/>
          <a:lstStyle/>
          <a:p>
            <a:endParaRPr lang="en-GB" sz="1350"/>
          </a:p>
        </p:txBody>
      </p:sp>
      <p:pic>
        <p:nvPicPr>
          <p:cNvPr id="79890" name="Picture 18" descr="5or003a"/>
          <p:cNvPicPr>
            <a:picLocks noChangeAspect="1" noChangeArrowheads="1" noCrop="1"/>
          </p:cNvPicPr>
          <p:nvPr/>
        </p:nvPicPr>
        <p:blipFill>
          <a:blip r:embed="rId2"/>
          <a:srcRect/>
          <a:stretch>
            <a:fillRect/>
          </a:stretch>
        </p:blipFill>
        <p:spPr bwMode="auto">
          <a:xfrm>
            <a:off x="3027852" y="1119187"/>
            <a:ext cx="497864" cy="539354"/>
          </a:xfrm>
          <a:prstGeom prst="rect">
            <a:avLst/>
          </a:prstGeom>
          <a:noFill/>
          <a:ln w="9525">
            <a:noFill/>
            <a:miter lim="800000"/>
            <a:headEnd/>
            <a:tailEnd/>
          </a:ln>
        </p:spPr>
      </p:pic>
      <p:sp>
        <p:nvSpPr>
          <p:cNvPr id="79891" name="Text Box 19"/>
          <p:cNvSpPr txBox="1">
            <a:spLocks noChangeArrowheads="1"/>
          </p:cNvSpPr>
          <p:nvPr/>
        </p:nvSpPr>
        <p:spPr bwMode="auto">
          <a:xfrm>
            <a:off x="1632073" y="1734741"/>
            <a:ext cx="1345223" cy="300082"/>
          </a:xfrm>
          <a:prstGeom prst="rect">
            <a:avLst/>
          </a:prstGeom>
          <a:noFill/>
          <a:ln w="9525">
            <a:noFill/>
            <a:miter lim="800000"/>
            <a:headEnd/>
            <a:tailEnd/>
          </a:ln>
          <a:effectLst/>
        </p:spPr>
        <p:txBody>
          <a:bodyPr>
            <a:spAutoFit/>
          </a:bodyPr>
          <a:lstStyle/>
          <a:p>
            <a:pPr algn="ctr" eaLnBrk="1" hangingPunct="1">
              <a:spcBef>
                <a:spcPct val="50000"/>
              </a:spcBef>
            </a:pPr>
            <a:r>
              <a:rPr lang="en-GB" sz="1350" b="1">
                <a:latin typeface="Times New Roman" pitchFamily="18" charset="0"/>
              </a:rPr>
              <a:t>B</a:t>
            </a:r>
            <a:r>
              <a:rPr lang="en-GB" sz="1350" b="1" baseline="-25000">
                <a:latin typeface="Times New Roman" pitchFamily="18" charset="0"/>
              </a:rPr>
              <a:t>4</a:t>
            </a:r>
            <a:r>
              <a:rPr lang="en-GB" sz="1350" b="1">
                <a:latin typeface="Times New Roman" pitchFamily="18" charset="0"/>
              </a:rPr>
              <a:t>C Screen</a:t>
            </a:r>
          </a:p>
        </p:txBody>
      </p:sp>
      <p:grpSp>
        <p:nvGrpSpPr>
          <p:cNvPr id="5" name="Group 20"/>
          <p:cNvGrpSpPr>
            <a:grpSpLocks/>
          </p:cNvGrpSpPr>
          <p:nvPr/>
        </p:nvGrpSpPr>
        <p:grpSpPr bwMode="auto">
          <a:xfrm>
            <a:off x="3027852" y="1599010"/>
            <a:ext cx="716574" cy="1428750"/>
            <a:chOff x="2562" y="2920"/>
            <a:chExt cx="652" cy="1200"/>
          </a:xfrm>
        </p:grpSpPr>
        <p:grpSp>
          <p:nvGrpSpPr>
            <p:cNvPr id="6" name="Group 21"/>
            <p:cNvGrpSpPr>
              <a:grpSpLocks/>
            </p:cNvGrpSpPr>
            <p:nvPr/>
          </p:nvGrpSpPr>
          <p:grpSpPr bwMode="auto">
            <a:xfrm>
              <a:off x="2562" y="2931"/>
              <a:ext cx="501" cy="771"/>
              <a:chOff x="2064" y="2296"/>
              <a:chExt cx="589" cy="907"/>
            </a:xfrm>
          </p:grpSpPr>
          <p:sp>
            <p:nvSpPr>
              <p:cNvPr id="79894" name="Freeform 22"/>
              <p:cNvSpPr>
                <a:spLocks/>
              </p:cNvSpPr>
              <p:nvPr/>
            </p:nvSpPr>
            <p:spPr bwMode="auto">
              <a:xfrm>
                <a:off x="2064" y="2296"/>
                <a:ext cx="272" cy="907"/>
              </a:xfrm>
              <a:custGeom>
                <a:avLst/>
                <a:gdLst/>
                <a:ahLst/>
                <a:cxnLst>
                  <a:cxn ang="0">
                    <a:pos x="272" y="907"/>
                  </a:cxn>
                  <a:cxn ang="0">
                    <a:pos x="272" y="91"/>
                  </a:cxn>
                  <a:cxn ang="0">
                    <a:pos x="136" y="0"/>
                  </a:cxn>
                  <a:cxn ang="0">
                    <a:pos x="0" y="0"/>
                  </a:cxn>
                  <a:cxn ang="0">
                    <a:pos x="0" y="907"/>
                  </a:cxn>
                  <a:cxn ang="0">
                    <a:pos x="272" y="907"/>
                  </a:cxn>
                </a:cxnLst>
                <a:rect l="0" t="0" r="r" b="b"/>
                <a:pathLst>
                  <a:path w="272" h="907">
                    <a:moveTo>
                      <a:pt x="272" y="907"/>
                    </a:moveTo>
                    <a:lnTo>
                      <a:pt x="272" y="91"/>
                    </a:lnTo>
                    <a:lnTo>
                      <a:pt x="136" y="0"/>
                    </a:lnTo>
                    <a:lnTo>
                      <a:pt x="0" y="0"/>
                    </a:lnTo>
                    <a:lnTo>
                      <a:pt x="0" y="907"/>
                    </a:lnTo>
                    <a:lnTo>
                      <a:pt x="272" y="907"/>
                    </a:lnTo>
                    <a:close/>
                  </a:path>
                </a:pathLst>
              </a:custGeom>
              <a:solidFill>
                <a:srgbClr val="B2B2B2"/>
              </a:solidFill>
              <a:ln w="9525" cap="flat" cmpd="sng">
                <a:solidFill>
                  <a:schemeClr val="tx1"/>
                </a:solidFill>
                <a:prstDash val="solid"/>
                <a:round/>
                <a:headEnd/>
                <a:tailEnd/>
              </a:ln>
              <a:effectLst/>
            </p:spPr>
            <p:txBody>
              <a:bodyPr/>
              <a:lstStyle/>
              <a:p>
                <a:endParaRPr lang="en-GB" sz="1350"/>
              </a:p>
            </p:txBody>
          </p:sp>
          <p:sp>
            <p:nvSpPr>
              <p:cNvPr id="79895" name="Freeform 23"/>
              <p:cNvSpPr>
                <a:spLocks/>
              </p:cNvSpPr>
              <p:nvPr/>
            </p:nvSpPr>
            <p:spPr bwMode="auto">
              <a:xfrm flipH="1">
                <a:off x="2381" y="2296"/>
                <a:ext cx="272" cy="907"/>
              </a:xfrm>
              <a:custGeom>
                <a:avLst/>
                <a:gdLst/>
                <a:ahLst/>
                <a:cxnLst>
                  <a:cxn ang="0">
                    <a:pos x="272" y="907"/>
                  </a:cxn>
                  <a:cxn ang="0">
                    <a:pos x="272" y="91"/>
                  </a:cxn>
                  <a:cxn ang="0">
                    <a:pos x="136" y="0"/>
                  </a:cxn>
                  <a:cxn ang="0">
                    <a:pos x="0" y="0"/>
                  </a:cxn>
                  <a:cxn ang="0">
                    <a:pos x="0" y="907"/>
                  </a:cxn>
                  <a:cxn ang="0">
                    <a:pos x="272" y="907"/>
                  </a:cxn>
                </a:cxnLst>
                <a:rect l="0" t="0" r="r" b="b"/>
                <a:pathLst>
                  <a:path w="272" h="907">
                    <a:moveTo>
                      <a:pt x="272" y="907"/>
                    </a:moveTo>
                    <a:lnTo>
                      <a:pt x="272" y="91"/>
                    </a:lnTo>
                    <a:lnTo>
                      <a:pt x="136" y="0"/>
                    </a:lnTo>
                    <a:lnTo>
                      <a:pt x="0" y="0"/>
                    </a:lnTo>
                    <a:lnTo>
                      <a:pt x="0" y="907"/>
                    </a:lnTo>
                    <a:lnTo>
                      <a:pt x="272" y="907"/>
                    </a:lnTo>
                    <a:close/>
                  </a:path>
                </a:pathLst>
              </a:custGeom>
              <a:solidFill>
                <a:srgbClr val="B2B2B2"/>
              </a:solidFill>
              <a:ln w="9525" cap="flat" cmpd="sng">
                <a:solidFill>
                  <a:schemeClr val="tx1"/>
                </a:solidFill>
                <a:prstDash val="solid"/>
                <a:round/>
                <a:headEnd/>
                <a:tailEnd/>
              </a:ln>
              <a:effectLst/>
            </p:spPr>
            <p:txBody>
              <a:bodyPr/>
              <a:lstStyle/>
              <a:p>
                <a:endParaRPr lang="en-GB" sz="1350"/>
              </a:p>
            </p:txBody>
          </p:sp>
        </p:grpSp>
        <p:sp>
          <p:nvSpPr>
            <p:cNvPr id="79896" name="Line 24"/>
            <p:cNvSpPr>
              <a:spLocks noChangeShapeType="1"/>
            </p:cNvSpPr>
            <p:nvPr/>
          </p:nvSpPr>
          <p:spPr bwMode="auto">
            <a:xfrm>
              <a:off x="2813" y="3748"/>
              <a:ext cx="0" cy="226"/>
            </a:xfrm>
            <a:prstGeom prst="line">
              <a:avLst/>
            </a:prstGeom>
            <a:noFill/>
            <a:ln w="38100">
              <a:solidFill>
                <a:srgbClr val="669900"/>
              </a:solidFill>
              <a:round/>
              <a:headEnd type="triangle" w="med" len="med"/>
              <a:tailEnd/>
            </a:ln>
            <a:effectLst/>
          </p:spPr>
          <p:txBody>
            <a:bodyPr/>
            <a:lstStyle/>
            <a:p>
              <a:endParaRPr lang="en-GB" sz="1350"/>
            </a:p>
          </p:txBody>
        </p:sp>
        <p:sp>
          <p:nvSpPr>
            <p:cNvPr id="79897" name="Text Box 25"/>
            <p:cNvSpPr txBox="1">
              <a:spLocks noChangeArrowheads="1"/>
            </p:cNvSpPr>
            <p:nvPr/>
          </p:nvSpPr>
          <p:spPr bwMode="auto">
            <a:xfrm>
              <a:off x="2783" y="3868"/>
              <a:ext cx="431" cy="252"/>
            </a:xfrm>
            <a:prstGeom prst="rect">
              <a:avLst/>
            </a:prstGeom>
            <a:noFill/>
            <a:ln w="9525">
              <a:noFill/>
              <a:miter lim="800000"/>
              <a:headEnd/>
              <a:tailEnd/>
            </a:ln>
            <a:effectLst/>
          </p:spPr>
          <p:txBody>
            <a:bodyPr wrap="none">
              <a:spAutoFit/>
            </a:bodyPr>
            <a:lstStyle/>
            <a:p>
              <a:pPr eaLnBrk="1" hangingPunct="1">
                <a:spcBef>
                  <a:spcPct val="50000"/>
                </a:spcBef>
              </a:pPr>
              <a:r>
                <a:rPr lang="en-GB" sz="1350" b="1" dirty="0">
                  <a:latin typeface="Times New Roman" pitchFamily="18" charset="0"/>
                </a:rPr>
                <a:t>Gas</a:t>
              </a:r>
            </a:p>
          </p:txBody>
        </p:sp>
        <p:sp>
          <p:nvSpPr>
            <p:cNvPr id="79898" name="Line 26"/>
            <p:cNvSpPr>
              <a:spLocks noChangeShapeType="1"/>
            </p:cNvSpPr>
            <p:nvPr/>
          </p:nvSpPr>
          <p:spPr bwMode="auto">
            <a:xfrm>
              <a:off x="2813" y="2920"/>
              <a:ext cx="0" cy="226"/>
            </a:xfrm>
            <a:prstGeom prst="line">
              <a:avLst/>
            </a:prstGeom>
            <a:noFill/>
            <a:ln w="38100">
              <a:solidFill>
                <a:srgbClr val="669900"/>
              </a:solidFill>
              <a:round/>
              <a:headEnd type="triangle" w="med" len="med"/>
              <a:tailEnd/>
            </a:ln>
            <a:effectLst/>
          </p:spPr>
          <p:txBody>
            <a:bodyPr/>
            <a:lstStyle/>
            <a:p>
              <a:endParaRPr lang="en-GB" sz="1350"/>
            </a:p>
          </p:txBody>
        </p:sp>
      </p:grpSp>
      <p:grpSp>
        <p:nvGrpSpPr>
          <p:cNvPr id="7" name="Group 27"/>
          <p:cNvGrpSpPr>
            <a:grpSpLocks/>
          </p:cNvGrpSpPr>
          <p:nvPr/>
        </p:nvGrpSpPr>
        <p:grpSpPr bwMode="auto">
          <a:xfrm>
            <a:off x="1182566" y="1410893"/>
            <a:ext cx="2143125" cy="1903810"/>
            <a:chOff x="521" y="2251"/>
            <a:chExt cx="1950" cy="1599"/>
          </a:xfrm>
        </p:grpSpPr>
        <p:grpSp>
          <p:nvGrpSpPr>
            <p:cNvPr id="8" name="Group 28"/>
            <p:cNvGrpSpPr>
              <a:grpSpLocks/>
            </p:cNvGrpSpPr>
            <p:nvPr/>
          </p:nvGrpSpPr>
          <p:grpSpPr bwMode="auto">
            <a:xfrm>
              <a:off x="2154" y="2251"/>
              <a:ext cx="317" cy="317"/>
              <a:chOff x="2154" y="2251"/>
              <a:chExt cx="317" cy="317"/>
            </a:xfrm>
          </p:grpSpPr>
          <p:sp>
            <p:nvSpPr>
              <p:cNvPr id="79901" name="Oval 29"/>
              <p:cNvSpPr>
                <a:spLocks noChangeArrowheads="1"/>
              </p:cNvSpPr>
              <p:nvPr/>
            </p:nvSpPr>
            <p:spPr bwMode="auto">
              <a:xfrm>
                <a:off x="2154" y="2251"/>
                <a:ext cx="317" cy="317"/>
              </a:xfrm>
              <a:prstGeom prst="ellipse">
                <a:avLst/>
              </a:prstGeom>
              <a:noFill/>
              <a:ln w="28575">
                <a:solidFill>
                  <a:srgbClr val="339933"/>
                </a:solidFill>
                <a:round/>
                <a:headEnd/>
                <a:tailEnd/>
              </a:ln>
              <a:effectLst/>
            </p:spPr>
            <p:txBody>
              <a:bodyPr wrap="none" anchor="ctr"/>
              <a:lstStyle/>
              <a:p>
                <a:pPr algn="ctr" eaLnBrk="1" hangingPunct="1">
                  <a:spcBef>
                    <a:spcPct val="50000"/>
                  </a:spcBef>
                </a:pPr>
                <a:endParaRPr lang="en-GB" sz="1350">
                  <a:solidFill>
                    <a:srgbClr val="339933"/>
                  </a:solidFill>
                  <a:latin typeface="Times New Roman" pitchFamily="18" charset="0"/>
                </a:endParaRPr>
              </a:p>
            </p:txBody>
          </p:sp>
          <p:sp>
            <p:nvSpPr>
              <p:cNvPr id="79902" name="AutoShape 30"/>
              <p:cNvSpPr>
                <a:spLocks noChangeArrowheads="1"/>
              </p:cNvSpPr>
              <p:nvPr/>
            </p:nvSpPr>
            <p:spPr bwMode="auto">
              <a:xfrm>
                <a:off x="2245" y="2342"/>
                <a:ext cx="136" cy="136"/>
              </a:xfrm>
              <a:prstGeom prst="irregularSeal1">
                <a:avLst/>
              </a:prstGeom>
              <a:solidFill>
                <a:srgbClr val="FF3300"/>
              </a:solidFill>
              <a:ln w="9525">
                <a:solidFill>
                  <a:srgbClr val="FF3300"/>
                </a:solidFill>
                <a:miter lim="800000"/>
                <a:headEnd/>
                <a:tailEnd/>
              </a:ln>
              <a:effectLst/>
            </p:spPr>
            <p:txBody>
              <a:bodyPr wrap="none" anchor="ctr"/>
              <a:lstStyle/>
              <a:p>
                <a:endParaRPr lang="en-GB" sz="1350"/>
              </a:p>
            </p:txBody>
          </p:sp>
        </p:grpSp>
        <p:sp>
          <p:nvSpPr>
            <p:cNvPr id="79903" name="Line 31"/>
            <p:cNvSpPr>
              <a:spLocks noChangeShapeType="1"/>
            </p:cNvSpPr>
            <p:nvPr/>
          </p:nvSpPr>
          <p:spPr bwMode="auto">
            <a:xfrm flipH="1">
              <a:off x="1429" y="2432"/>
              <a:ext cx="861" cy="953"/>
            </a:xfrm>
            <a:prstGeom prst="line">
              <a:avLst/>
            </a:prstGeom>
            <a:noFill/>
            <a:ln w="38100">
              <a:solidFill>
                <a:srgbClr val="008000"/>
              </a:solidFill>
              <a:round/>
              <a:headEnd type="triangle" w="med" len="med"/>
              <a:tailEnd/>
            </a:ln>
            <a:effectLst/>
          </p:spPr>
          <p:txBody>
            <a:bodyPr/>
            <a:lstStyle/>
            <a:p>
              <a:endParaRPr lang="en-GB" sz="1350"/>
            </a:p>
          </p:txBody>
        </p:sp>
        <p:sp>
          <p:nvSpPr>
            <p:cNvPr id="79904" name="Text Box 32"/>
            <p:cNvSpPr txBox="1">
              <a:spLocks noChangeArrowheads="1"/>
            </p:cNvSpPr>
            <p:nvPr/>
          </p:nvSpPr>
          <p:spPr bwMode="auto">
            <a:xfrm>
              <a:off x="521" y="3385"/>
              <a:ext cx="1542" cy="465"/>
            </a:xfrm>
            <a:prstGeom prst="rect">
              <a:avLst/>
            </a:prstGeom>
            <a:noFill/>
            <a:ln w="9525">
              <a:noFill/>
              <a:miter lim="800000"/>
              <a:headEnd/>
              <a:tailEnd/>
            </a:ln>
            <a:effectLst/>
          </p:spPr>
          <p:txBody>
            <a:bodyPr>
              <a:spAutoFit/>
            </a:bodyPr>
            <a:lstStyle/>
            <a:p>
              <a:pPr eaLnBrk="1" hangingPunct="1">
                <a:spcBef>
                  <a:spcPct val="50000"/>
                </a:spcBef>
              </a:pPr>
              <a:r>
                <a:rPr lang="en-GB" sz="1500" b="1" dirty="0">
                  <a:solidFill>
                    <a:srgbClr val="008000"/>
                  </a:solidFill>
                  <a:latin typeface="Times New Roman" pitchFamily="18" charset="0"/>
                </a:rPr>
                <a:t>Crystallisation due to contacts</a:t>
              </a:r>
            </a:p>
          </p:txBody>
        </p:sp>
      </p:grpSp>
      <p:grpSp>
        <p:nvGrpSpPr>
          <p:cNvPr id="9" name="Group 33"/>
          <p:cNvGrpSpPr>
            <a:grpSpLocks/>
          </p:cNvGrpSpPr>
          <p:nvPr/>
        </p:nvGrpSpPr>
        <p:grpSpPr bwMode="auto">
          <a:xfrm>
            <a:off x="1281479" y="3651648"/>
            <a:ext cx="3389435" cy="739378"/>
            <a:chOff x="2562" y="3255"/>
            <a:chExt cx="3084" cy="621"/>
          </a:xfrm>
        </p:grpSpPr>
        <p:sp>
          <p:nvSpPr>
            <p:cNvPr id="79906" name="Text Box 34"/>
            <p:cNvSpPr txBox="1">
              <a:spLocks noChangeArrowheads="1"/>
            </p:cNvSpPr>
            <p:nvPr/>
          </p:nvSpPr>
          <p:spPr bwMode="auto">
            <a:xfrm>
              <a:off x="3198" y="3255"/>
              <a:ext cx="1837" cy="271"/>
            </a:xfrm>
            <a:prstGeom prst="rect">
              <a:avLst/>
            </a:prstGeom>
            <a:noFill/>
            <a:ln w="9525">
              <a:noFill/>
              <a:miter lim="800000"/>
              <a:headEnd/>
              <a:tailEnd/>
            </a:ln>
            <a:effectLst/>
          </p:spPr>
          <p:txBody>
            <a:bodyPr>
              <a:spAutoFit/>
            </a:bodyPr>
            <a:lstStyle/>
            <a:p>
              <a:pPr eaLnBrk="1" hangingPunct="1">
                <a:spcBef>
                  <a:spcPct val="50000"/>
                </a:spcBef>
              </a:pPr>
              <a:r>
                <a:rPr lang="en-GB" sz="1500" b="1" u="sng">
                  <a:latin typeface="Times New Roman" pitchFamily="18" charset="0"/>
                </a:rPr>
                <a:t>Solutions</a:t>
              </a:r>
              <a:r>
                <a:rPr lang="en-GB" sz="1500" b="1">
                  <a:latin typeface="Times New Roman" pitchFamily="18" charset="0"/>
                </a:rPr>
                <a:t>:</a:t>
              </a:r>
            </a:p>
          </p:txBody>
        </p:sp>
        <p:sp>
          <p:nvSpPr>
            <p:cNvPr id="79907" name="Text Box 35"/>
            <p:cNvSpPr txBox="1">
              <a:spLocks noChangeArrowheads="1"/>
            </p:cNvSpPr>
            <p:nvPr/>
          </p:nvSpPr>
          <p:spPr bwMode="auto">
            <a:xfrm>
              <a:off x="2562" y="3566"/>
              <a:ext cx="3084" cy="310"/>
            </a:xfrm>
            <a:prstGeom prst="rect">
              <a:avLst/>
            </a:prstGeom>
            <a:noFill/>
            <a:ln w="9525">
              <a:noFill/>
              <a:miter lim="800000"/>
              <a:headEnd/>
              <a:tailEnd/>
            </a:ln>
            <a:effectLst/>
          </p:spPr>
          <p:txBody>
            <a:bodyPr/>
            <a:lstStyle/>
            <a:p>
              <a:pPr eaLnBrk="1" hangingPunct="1">
                <a:spcBef>
                  <a:spcPct val="50000"/>
                </a:spcBef>
              </a:pPr>
              <a:r>
                <a:rPr lang="en-GB" sz="1500" b="1" dirty="0">
                  <a:solidFill>
                    <a:srgbClr val="669900"/>
                  </a:solidFill>
                  <a:latin typeface="Times New Roman" pitchFamily="18" charset="0"/>
                </a:rPr>
                <a:t>Improvement of the levitation</a:t>
              </a:r>
            </a:p>
          </p:txBody>
        </p:sp>
      </p:grpSp>
      <p:sp>
        <p:nvSpPr>
          <p:cNvPr id="79908" name="Text Box 36"/>
          <p:cNvSpPr txBox="1">
            <a:spLocks noChangeArrowheads="1"/>
          </p:cNvSpPr>
          <p:nvPr/>
        </p:nvSpPr>
        <p:spPr bwMode="auto">
          <a:xfrm>
            <a:off x="1281479" y="4300539"/>
            <a:ext cx="3389435" cy="369094"/>
          </a:xfrm>
          <a:prstGeom prst="rect">
            <a:avLst/>
          </a:prstGeom>
          <a:noFill/>
          <a:ln w="9525">
            <a:noFill/>
            <a:miter lim="800000"/>
            <a:headEnd/>
            <a:tailEnd/>
          </a:ln>
          <a:effectLst/>
        </p:spPr>
        <p:txBody>
          <a:bodyPr/>
          <a:lstStyle/>
          <a:p>
            <a:pPr eaLnBrk="1" hangingPunct="1">
              <a:spcBef>
                <a:spcPct val="50000"/>
              </a:spcBef>
            </a:pPr>
            <a:r>
              <a:rPr lang="en-GB" sz="1500" b="1" dirty="0">
                <a:solidFill>
                  <a:schemeClr val="accent2"/>
                </a:solidFill>
                <a:latin typeface="Times New Roman" pitchFamily="18" charset="0"/>
              </a:rPr>
              <a:t>Use of a screen in front of the nozzle</a:t>
            </a:r>
          </a:p>
        </p:txBody>
      </p:sp>
      <p:sp>
        <p:nvSpPr>
          <p:cNvPr id="79909" name="Freeform 37"/>
          <p:cNvSpPr>
            <a:spLocks/>
          </p:cNvSpPr>
          <p:nvPr/>
        </p:nvSpPr>
        <p:spPr bwMode="auto">
          <a:xfrm>
            <a:off x="4373075" y="2447925"/>
            <a:ext cx="1521069" cy="1323975"/>
          </a:xfrm>
          <a:custGeom>
            <a:avLst/>
            <a:gdLst/>
            <a:ahLst/>
            <a:cxnLst>
              <a:cxn ang="0">
                <a:pos x="0" y="0"/>
              </a:cxn>
              <a:cxn ang="0">
                <a:pos x="1044" y="0"/>
              </a:cxn>
              <a:cxn ang="0">
                <a:pos x="1384" y="567"/>
              </a:cxn>
              <a:cxn ang="0">
                <a:pos x="1384" y="1112"/>
              </a:cxn>
              <a:cxn ang="0">
                <a:pos x="0" y="1112"/>
              </a:cxn>
              <a:cxn ang="0">
                <a:pos x="0" y="0"/>
              </a:cxn>
            </a:cxnLst>
            <a:rect l="0" t="0" r="r" b="b"/>
            <a:pathLst>
              <a:path w="1384" h="1112">
                <a:moveTo>
                  <a:pt x="0" y="0"/>
                </a:moveTo>
                <a:lnTo>
                  <a:pt x="1044" y="0"/>
                </a:lnTo>
                <a:lnTo>
                  <a:pt x="1384" y="567"/>
                </a:lnTo>
                <a:lnTo>
                  <a:pt x="1384" y="1112"/>
                </a:lnTo>
                <a:lnTo>
                  <a:pt x="0" y="1112"/>
                </a:lnTo>
                <a:lnTo>
                  <a:pt x="0" y="0"/>
                </a:lnTo>
                <a:close/>
              </a:path>
            </a:pathLst>
          </a:custGeom>
          <a:solidFill>
            <a:schemeClr val="accent1"/>
          </a:solidFill>
          <a:ln w="9525" cap="flat" cmpd="sng">
            <a:noFill/>
            <a:prstDash val="solid"/>
            <a:round/>
            <a:headEnd/>
            <a:tailEnd/>
          </a:ln>
          <a:effectLst/>
        </p:spPr>
        <p:txBody>
          <a:bodyPr/>
          <a:lstStyle/>
          <a:p>
            <a:endParaRPr lang="en-GB" sz="1350"/>
          </a:p>
        </p:txBody>
      </p:sp>
      <p:sp>
        <p:nvSpPr>
          <p:cNvPr id="79910" name="AutoShape 38"/>
          <p:cNvSpPr>
            <a:spLocks noChangeArrowheads="1"/>
          </p:cNvSpPr>
          <p:nvPr/>
        </p:nvSpPr>
        <p:spPr bwMode="auto">
          <a:xfrm>
            <a:off x="4373075" y="2772966"/>
            <a:ext cx="3415811" cy="647700"/>
          </a:xfrm>
          <a:prstGeom prst="homePlate">
            <a:avLst>
              <a:gd name="adj" fmla="val 142831"/>
            </a:avLst>
          </a:prstGeom>
          <a:solidFill>
            <a:schemeClr val="accent1"/>
          </a:solidFill>
          <a:ln w="9525">
            <a:noFill/>
            <a:miter lim="800000"/>
            <a:headEnd/>
            <a:tailEnd/>
          </a:ln>
          <a:effectLst/>
        </p:spPr>
        <p:txBody>
          <a:bodyPr wrap="none" anchor="ctr"/>
          <a:lstStyle/>
          <a:p>
            <a:endParaRPr lang="en-GB" sz="1350"/>
          </a:p>
        </p:txBody>
      </p:sp>
      <p:sp>
        <p:nvSpPr>
          <p:cNvPr id="79911" name="Text Box 39"/>
          <p:cNvSpPr txBox="1">
            <a:spLocks noChangeArrowheads="1"/>
          </p:cNvSpPr>
          <p:nvPr/>
        </p:nvSpPr>
        <p:spPr bwMode="auto">
          <a:xfrm>
            <a:off x="4373076" y="2502694"/>
            <a:ext cx="1196852" cy="300082"/>
          </a:xfrm>
          <a:prstGeom prst="rect">
            <a:avLst/>
          </a:prstGeom>
          <a:noFill/>
          <a:ln w="9525">
            <a:noFill/>
            <a:miter lim="800000"/>
            <a:headEnd/>
            <a:tailEnd/>
          </a:ln>
          <a:effectLst/>
        </p:spPr>
        <p:txBody>
          <a:bodyPr>
            <a:spAutoFit/>
          </a:bodyPr>
          <a:lstStyle/>
          <a:p>
            <a:pPr algn="ctr" eaLnBrk="1" hangingPunct="1">
              <a:spcBef>
                <a:spcPct val="50000"/>
              </a:spcBef>
            </a:pPr>
            <a:r>
              <a:rPr lang="en-GB" sz="1350">
                <a:solidFill>
                  <a:schemeClr val="accent2"/>
                </a:solidFill>
                <a:latin typeface="Times New Roman" pitchFamily="18" charset="0"/>
              </a:rPr>
              <a:t>Neutron beam</a:t>
            </a:r>
          </a:p>
        </p:txBody>
      </p:sp>
      <p:pic>
        <p:nvPicPr>
          <p:cNvPr id="79912" name="Picture 40" descr="5or003a"/>
          <p:cNvPicPr>
            <a:picLocks noChangeAspect="1" noChangeArrowheads="1" noCrop="1"/>
          </p:cNvPicPr>
          <p:nvPr/>
        </p:nvPicPr>
        <p:blipFill>
          <a:blip r:embed="rId2"/>
          <a:srcRect/>
          <a:stretch>
            <a:fillRect/>
          </a:stretch>
        </p:blipFill>
        <p:spPr bwMode="auto">
          <a:xfrm>
            <a:off x="6019435" y="3071812"/>
            <a:ext cx="497864" cy="539354"/>
          </a:xfrm>
          <a:prstGeom prst="rect">
            <a:avLst/>
          </a:prstGeom>
          <a:noFill/>
          <a:ln w="9525">
            <a:noFill/>
            <a:miter lim="800000"/>
            <a:headEnd/>
            <a:tailEnd/>
          </a:ln>
        </p:spPr>
      </p:pic>
      <p:sp>
        <p:nvSpPr>
          <p:cNvPr id="79913" name="AutoShape 41"/>
          <p:cNvSpPr>
            <a:spLocks noChangeArrowheads="1"/>
          </p:cNvSpPr>
          <p:nvPr/>
        </p:nvSpPr>
        <p:spPr bwMode="auto">
          <a:xfrm rot="18000000">
            <a:off x="6264016" y="2647630"/>
            <a:ext cx="756047" cy="249482"/>
          </a:xfrm>
          <a:prstGeom prst="leftArrow">
            <a:avLst>
              <a:gd name="adj1" fmla="val 50000"/>
              <a:gd name="adj2" fmla="val 69934"/>
            </a:avLst>
          </a:prstGeom>
          <a:solidFill>
            <a:srgbClr val="FF3300"/>
          </a:solidFill>
          <a:ln w="9525">
            <a:solidFill>
              <a:schemeClr val="tx1"/>
            </a:solidFill>
            <a:miter lim="800000"/>
            <a:headEnd/>
            <a:tailEnd/>
          </a:ln>
          <a:effectLst/>
        </p:spPr>
        <p:txBody>
          <a:bodyPr wrap="none" anchor="ctr"/>
          <a:lstStyle/>
          <a:p>
            <a:endParaRPr lang="en-GB" sz="1350"/>
          </a:p>
        </p:txBody>
      </p:sp>
      <p:sp>
        <p:nvSpPr>
          <p:cNvPr id="79914" name="Text Box 42"/>
          <p:cNvSpPr txBox="1">
            <a:spLocks noChangeArrowheads="1"/>
          </p:cNvSpPr>
          <p:nvPr/>
        </p:nvSpPr>
        <p:spPr bwMode="auto">
          <a:xfrm>
            <a:off x="5569928" y="2031206"/>
            <a:ext cx="1445236" cy="300082"/>
          </a:xfrm>
          <a:prstGeom prst="rect">
            <a:avLst/>
          </a:prstGeom>
          <a:noFill/>
          <a:ln w="9525">
            <a:noFill/>
            <a:miter lim="800000"/>
            <a:headEnd/>
            <a:tailEnd/>
          </a:ln>
          <a:effectLst/>
        </p:spPr>
        <p:txBody>
          <a:bodyPr>
            <a:spAutoFit/>
          </a:bodyPr>
          <a:lstStyle/>
          <a:p>
            <a:pPr algn="ctr" eaLnBrk="1" hangingPunct="1">
              <a:spcBef>
                <a:spcPct val="50000"/>
              </a:spcBef>
            </a:pPr>
            <a:r>
              <a:rPr lang="en-GB" sz="1350" b="1">
                <a:solidFill>
                  <a:srgbClr val="FF3300"/>
                </a:solidFill>
                <a:latin typeface="Times New Roman" pitchFamily="18" charset="0"/>
              </a:rPr>
              <a:t>Laser beams</a:t>
            </a:r>
          </a:p>
        </p:txBody>
      </p:sp>
      <p:sp>
        <p:nvSpPr>
          <p:cNvPr id="79915" name="Text Box 43"/>
          <p:cNvSpPr txBox="1">
            <a:spLocks noChangeArrowheads="1"/>
          </p:cNvSpPr>
          <p:nvPr/>
        </p:nvSpPr>
        <p:spPr bwMode="auto">
          <a:xfrm>
            <a:off x="4473087" y="3987403"/>
            <a:ext cx="1345223" cy="300082"/>
          </a:xfrm>
          <a:prstGeom prst="rect">
            <a:avLst/>
          </a:prstGeom>
          <a:noFill/>
          <a:ln w="9525">
            <a:noFill/>
            <a:miter lim="800000"/>
            <a:headEnd/>
            <a:tailEnd/>
          </a:ln>
          <a:effectLst/>
        </p:spPr>
        <p:txBody>
          <a:bodyPr>
            <a:spAutoFit/>
          </a:bodyPr>
          <a:lstStyle/>
          <a:p>
            <a:pPr algn="ctr" eaLnBrk="1" hangingPunct="1">
              <a:spcBef>
                <a:spcPct val="50000"/>
              </a:spcBef>
            </a:pPr>
            <a:r>
              <a:rPr lang="en-GB" sz="1350" b="1">
                <a:latin typeface="Times New Roman" pitchFamily="18" charset="0"/>
              </a:rPr>
              <a:t>B</a:t>
            </a:r>
            <a:r>
              <a:rPr lang="en-GB" sz="1350" b="1" baseline="-25000">
                <a:latin typeface="Times New Roman" pitchFamily="18" charset="0"/>
              </a:rPr>
              <a:t>4</a:t>
            </a:r>
            <a:r>
              <a:rPr lang="en-GB" sz="1350" b="1">
                <a:latin typeface="Times New Roman" pitchFamily="18" charset="0"/>
              </a:rPr>
              <a:t>C screens</a:t>
            </a:r>
          </a:p>
        </p:txBody>
      </p:sp>
      <p:sp>
        <p:nvSpPr>
          <p:cNvPr id="79916" name="Line 44"/>
          <p:cNvSpPr>
            <a:spLocks noChangeShapeType="1"/>
          </p:cNvSpPr>
          <p:nvPr/>
        </p:nvSpPr>
        <p:spPr bwMode="auto">
          <a:xfrm>
            <a:off x="6270015" y="4446986"/>
            <a:ext cx="0" cy="269081"/>
          </a:xfrm>
          <a:prstGeom prst="line">
            <a:avLst/>
          </a:prstGeom>
          <a:noFill/>
          <a:ln w="38100">
            <a:solidFill>
              <a:srgbClr val="669900"/>
            </a:solidFill>
            <a:round/>
            <a:headEnd type="triangle" w="med" len="med"/>
            <a:tailEnd/>
          </a:ln>
          <a:effectLst/>
        </p:spPr>
        <p:txBody>
          <a:bodyPr/>
          <a:lstStyle/>
          <a:p>
            <a:endParaRPr lang="en-GB" sz="1350"/>
          </a:p>
        </p:txBody>
      </p:sp>
      <p:sp>
        <p:nvSpPr>
          <p:cNvPr id="79917" name="Text Box 45"/>
          <p:cNvSpPr txBox="1">
            <a:spLocks noChangeArrowheads="1"/>
          </p:cNvSpPr>
          <p:nvPr/>
        </p:nvSpPr>
        <p:spPr bwMode="auto">
          <a:xfrm>
            <a:off x="6342551" y="4500562"/>
            <a:ext cx="473206" cy="300082"/>
          </a:xfrm>
          <a:prstGeom prst="rect">
            <a:avLst/>
          </a:prstGeom>
          <a:noFill/>
          <a:ln w="9525">
            <a:noFill/>
            <a:miter lim="800000"/>
            <a:headEnd/>
            <a:tailEnd/>
          </a:ln>
          <a:effectLst/>
        </p:spPr>
        <p:txBody>
          <a:bodyPr wrap="none">
            <a:spAutoFit/>
          </a:bodyPr>
          <a:lstStyle/>
          <a:p>
            <a:pPr eaLnBrk="1" hangingPunct="1">
              <a:spcBef>
                <a:spcPct val="50000"/>
              </a:spcBef>
            </a:pPr>
            <a:r>
              <a:rPr lang="en-GB" sz="1350" b="1" dirty="0">
                <a:latin typeface="Times New Roman" pitchFamily="18" charset="0"/>
              </a:rPr>
              <a:t>Gas</a:t>
            </a:r>
          </a:p>
        </p:txBody>
      </p:sp>
      <p:sp>
        <p:nvSpPr>
          <p:cNvPr id="79918" name="Line 46"/>
          <p:cNvSpPr>
            <a:spLocks noChangeShapeType="1"/>
          </p:cNvSpPr>
          <p:nvPr/>
        </p:nvSpPr>
        <p:spPr bwMode="auto">
          <a:xfrm>
            <a:off x="6270015" y="3607595"/>
            <a:ext cx="0" cy="269081"/>
          </a:xfrm>
          <a:prstGeom prst="line">
            <a:avLst/>
          </a:prstGeom>
          <a:noFill/>
          <a:ln w="38100">
            <a:solidFill>
              <a:srgbClr val="669900"/>
            </a:solidFill>
            <a:round/>
            <a:headEnd type="triangle" w="med" len="med"/>
            <a:tailEnd/>
          </a:ln>
          <a:effectLst/>
        </p:spPr>
        <p:txBody>
          <a:bodyPr/>
          <a:lstStyle/>
          <a:p>
            <a:endParaRPr lang="en-GB" sz="1350"/>
          </a:p>
        </p:txBody>
      </p:sp>
      <p:sp>
        <p:nvSpPr>
          <p:cNvPr id="79919" name="Freeform 47"/>
          <p:cNvSpPr>
            <a:spLocks noChangeAspect="1"/>
          </p:cNvSpPr>
          <p:nvPr/>
        </p:nvSpPr>
        <p:spPr bwMode="auto">
          <a:xfrm>
            <a:off x="5967779" y="3450431"/>
            <a:ext cx="274760" cy="971550"/>
          </a:xfrm>
          <a:custGeom>
            <a:avLst/>
            <a:gdLst/>
            <a:ahLst/>
            <a:cxnLst>
              <a:cxn ang="0">
                <a:pos x="0" y="0"/>
              </a:cxn>
              <a:cxn ang="0">
                <a:pos x="45" y="0"/>
              </a:cxn>
              <a:cxn ang="0">
                <a:pos x="226" y="249"/>
              </a:cxn>
              <a:cxn ang="0">
                <a:pos x="226" y="771"/>
              </a:cxn>
              <a:cxn ang="0">
                <a:pos x="0" y="771"/>
              </a:cxn>
              <a:cxn ang="0">
                <a:pos x="0" y="0"/>
              </a:cxn>
            </a:cxnLst>
            <a:rect l="0" t="0" r="r" b="b"/>
            <a:pathLst>
              <a:path w="226" h="771">
                <a:moveTo>
                  <a:pt x="0" y="0"/>
                </a:moveTo>
                <a:lnTo>
                  <a:pt x="45" y="0"/>
                </a:lnTo>
                <a:lnTo>
                  <a:pt x="226" y="249"/>
                </a:lnTo>
                <a:lnTo>
                  <a:pt x="226" y="771"/>
                </a:lnTo>
                <a:lnTo>
                  <a:pt x="0" y="771"/>
                </a:lnTo>
                <a:lnTo>
                  <a:pt x="0" y="0"/>
                </a:lnTo>
                <a:close/>
              </a:path>
            </a:pathLst>
          </a:custGeom>
          <a:solidFill>
            <a:srgbClr val="B2B2B2"/>
          </a:solidFill>
          <a:ln w="9525" cap="flat" cmpd="sng">
            <a:solidFill>
              <a:schemeClr val="tx1"/>
            </a:solidFill>
            <a:prstDash val="solid"/>
            <a:round/>
            <a:headEnd/>
            <a:tailEnd/>
          </a:ln>
          <a:effectLst/>
        </p:spPr>
        <p:txBody>
          <a:bodyPr/>
          <a:lstStyle/>
          <a:p>
            <a:endParaRPr lang="en-GB" sz="1350"/>
          </a:p>
        </p:txBody>
      </p:sp>
      <p:sp>
        <p:nvSpPr>
          <p:cNvPr id="79920" name="Freeform 48"/>
          <p:cNvSpPr>
            <a:spLocks noChangeAspect="1"/>
          </p:cNvSpPr>
          <p:nvPr/>
        </p:nvSpPr>
        <p:spPr bwMode="auto">
          <a:xfrm flipH="1">
            <a:off x="6291996" y="3450431"/>
            <a:ext cx="274760" cy="971550"/>
          </a:xfrm>
          <a:custGeom>
            <a:avLst/>
            <a:gdLst/>
            <a:ahLst/>
            <a:cxnLst>
              <a:cxn ang="0">
                <a:pos x="0" y="0"/>
              </a:cxn>
              <a:cxn ang="0">
                <a:pos x="45" y="0"/>
              </a:cxn>
              <a:cxn ang="0">
                <a:pos x="226" y="249"/>
              </a:cxn>
              <a:cxn ang="0">
                <a:pos x="226" y="771"/>
              </a:cxn>
              <a:cxn ang="0">
                <a:pos x="0" y="771"/>
              </a:cxn>
              <a:cxn ang="0">
                <a:pos x="0" y="0"/>
              </a:cxn>
            </a:cxnLst>
            <a:rect l="0" t="0" r="r" b="b"/>
            <a:pathLst>
              <a:path w="226" h="771">
                <a:moveTo>
                  <a:pt x="0" y="0"/>
                </a:moveTo>
                <a:lnTo>
                  <a:pt x="45" y="0"/>
                </a:lnTo>
                <a:lnTo>
                  <a:pt x="226" y="249"/>
                </a:lnTo>
                <a:lnTo>
                  <a:pt x="226" y="771"/>
                </a:lnTo>
                <a:lnTo>
                  <a:pt x="0" y="771"/>
                </a:lnTo>
                <a:lnTo>
                  <a:pt x="0" y="0"/>
                </a:lnTo>
                <a:close/>
              </a:path>
            </a:pathLst>
          </a:custGeom>
          <a:solidFill>
            <a:srgbClr val="B2B2B2"/>
          </a:solidFill>
          <a:ln w="9525" cap="flat" cmpd="sng">
            <a:solidFill>
              <a:schemeClr val="tx1"/>
            </a:solidFill>
            <a:prstDash val="solid"/>
            <a:round/>
            <a:headEnd/>
            <a:tailEnd/>
          </a:ln>
          <a:effectLst/>
        </p:spPr>
        <p:txBody>
          <a:bodyPr/>
          <a:lstStyle/>
          <a:p>
            <a:endParaRPr lang="en-GB" sz="1350"/>
          </a:p>
        </p:txBody>
      </p:sp>
      <p:sp>
        <p:nvSpPr>
          <p:cNvPr id="79921" name="Line 49"/>
          <p:cNvSpPr>
            <a:spLocks noChangeShapeType="1"/>
          </p:cNvSpPr>
          <p:nvPr/>
        </p:nvSpPr>
        <p:spPr bwMode="auto">
          <a:xfrm flipV="1">
            <a:off x="5595206" y="3906441"/>
            <a:ext cx="273660" cy="189309"/>
          </a:xfrm>
          <a:prstGeom prst="line">
            <a:avLst/>
          </a:prstGeom>
          <a:noFill/>
          <a:ln w="19050">
            <a:solidFill>
              <a:schemeClr val="tx1"/>
            </a:solidFill>
            <a:round/>
            <a:headEnd/>
            <a:tailEnd type="triangle" w="med" len="med"/>
          </a:ln>
          <a:effectLst/>
        </p:spPr>
        <p:txBody>
          <a:bodyPr/>
          <a:lstStyle/>
          <a:p>
            <a:endParaRPr lang="en-GB" sz="1350"/>
          </a:p>
        </p:txBody>
      </p:sp>
      <p:sp>
        <p:nvSpPr>
          <p:cNvPr id="79922" name="AutoShape 50"/>
          <p:cNvSpPr>
            <a:spLocks noChangeArrowheads="1"/>
          </p:cNvSpPr>
          <p:nvPr/>
        </p:nvSpPr>
        <p:spPr bwMode="auto">
          <a:xfrm rot="14400000">
            <a:off x="5515570" y="2647630"/>
            <a:ext cx="756047" cy="249482"/>
          </a:xfrm>
          <a:prstGeom prst="leftArrow">
            <a:avLst>
              <a:gd name="adj1" fmla="val 50000"/>
              <a:gd name="adj2" fmla="val 69934"/>
            </a:avLst>
          </a:prstGeom>
          <a:solidFill>
            <a:srgbClr val="FF3300"/>
          </a:solidFill>
          <a:ln w="9525">
            <a:solidFill>
              <a:schemeClr val="tx1"/>
            </a:solidFill>
            <a:miter lim="800000"/>
            <a:headEnd/>
            <a:tailEnd/>
          </a:ln>
          <a:effectLst/>
        </p:spPr>
        <p:txBody>
          <a:bodyPr wrap="none" anchor="ctr"/>
          <a:lstStyle/>
          <a:p>
            <a:endParaRPr lang="en-GB" sz="1350"/>
          </a:p>
        </p:txBody>
      </p:sp>
      <p:sp>
        <p:nvSpPr>
          <p:cNvPr id="79923" name="Line 51"/>
          <p:cNvSpPr>
            <a:spLocks noChangeShapeType="1"/>
          </p:cNvSpPr>
          <p:nvPr/>
        </p:nvSpPr>
        <p:spPr bwMode="auto">
          <a:xfrm rot="19800000">
            <a:off x="5569927" y="2232422"/>
            <a:ext cx="0" cy="594122"/>
          </a:xfrm>
          <a:prstGeom prst="line">
            <a:avLst/>
          </a:prstGeom>
          <a:noFill/>
          <a:ln w="38100">
            <a:solidFill>
              <a:schemeClr val="tx1"/>
            </a:solidFill>
            <a:round/>
            <a:headEnd/>
            <a:tailEnd/>
          </a:ln>
          <a:effectLst/>
        </p:spPr>
        <p:txBody>
          <a:bodyPr/>
          <a:lstStyle/>
          <a:p>
            <a:endParaRPr lang="en-GB" sz="1350"/>
          </a:p>
        </p:txBody>
      </p:sp>
      <p:sp>
        <p:nvSpPr>
          <p:cNvPr id="79924" name="Line 52"/>
          <p:cNvSpPr>
            <a:spLocks noChangeShapeType="1"/>
          </p:cNvSpPr>
          <p:nvPr/>
        </p:nvSpPr>
        <p:spPr bwMode="auto">
          <a:xfrm>
            <a:off x="5894144" y="3427811"/>
            <a:ext cx="0" cy="1025128"/>
          </a:xfrm>
          <a:prstGeom prst="line">
            <a:avLst/>
          </a:prstGeom>
          <a:noFill/>
          <a:ln w="38100">
            <a:solidFill>
              <a:schemeClr val="tx1"/>
            </a:solidFill>
            <a:round/>
            <a:headEnd/>
            <a:tailEnd/>
          </a:ln>
          <a:effectLst/>
        </p:spPr>
        <p:txBody>
          <a:bodyPr/>
          <a:lstStyle/>
          <a:p>
            <a:endParaRPr lang="en-GB" sz="1350"/>
          </a:p>
        </p:txBody>
      </p:sp>
      <p:sp>
        <p:nvSpPr>
          <p:cNvPr id="79925" name="Line 53"/>
          <p:cNvSpPr>
            <a:spLocks noChangeShapeType="1"/>
          </p:cNvSpPr>
          <p:nvPr/>
        </p:nvSpPr>
        <p:spPr bwMode="auto">
          <a:xfrm flipV="1">
            <a:off x="5245711" y="2637236"/>
            <a:ext cx="325316" cy="1350169"/>
          </a:xfrm>
          <a:prstGeom prst="line">
            <a:avLst/>
          </a:prstGeom>
          <a:noFill/>
          <a:ln w="19050">
            <a:solidFill>
              <a:schemeClr val="tx1"/>
            </a:solidFill>
            <a:round/>
            <a:headEnd/>
            <a:tailEnd type="triangle" w="med" len="med"/>
          </a:ln>
          <a:effectLst/>
        </p:spPr>
        <p:txBody>
          <a:bodyPr/>
          <a:lstStyle/>
          <a:p>
            <a:endParaRPr lang="en-GB" sz="1350"/>
          </a:p>
        </p:txBody>
      </p:sp>
    </p:spTree>
    <p:extLst>
      <p:ext uri="{BB962C8B-B14F-4D97-AF65-F5344CB8AC3E}">
        <p14:creationId xmlns:p14="http://schemas.microsoft.com/office/powerpoint/2010/main" val="1017560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89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7988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9880"/>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7989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8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988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9908"/>
                                        </p:tgtEl>
                                        <p:attrNameLst>
                                          <p:attrName>style.visibility</p:attrName>
                                        </p:attrNameLst>
                                      </p:cBhvr>
                                      <p:to>
                                        <p:strVal val="visible"/>
                                      </p:to>
                                    </p:set>
                                  </p:childTnLst>
                                </p:cTn>
                              </p:par>
                              <p:par>
                                <p:cTn id="33" presetID="2" presetClass="entr" presetSubtype="4" fill="hold" grpId="0" nodeType="withEffect">
                                  <p:stCondLst>
                                    <p:cond delay="0"/>
                                  </p:stCondLst>
                                  <p:childTnLst>
                                    <p:set>
                                      <p:cBhvr>
                                        <p:cTn id="34" dur="1" fill="hold">
                                          <p:stCondLst>
                                            <p:cond delay="0"/>
                                          </p:stCondLst>
                                        </p:cTn>
                                        <p:tgtEl>
                                          <p:spTgt spid="79889"/>
                                        </p:tgtEl>
                                        <p:attrNameLst>
                                          <p:attrName>style.visibility</p:attrName>
                                        </p:attrNameLst>
                                      </p:cBhvr>
                                      <p:to>
                                        <p:strVal val="visible"/>
                                      </p:to>
                                    </p:set>
                                    <p:anim calcmode="lin" valueType="num">
                                      <p:cBhvr additive="base">
                                        <p:cTn id="35" dur="500" fill="hold"/>
                                        <p:tgtEl>
                                          <p:spTgt spid="79889"/>
                                        </p:tgtEl>
                                        <p:attrNameLst>
                                          <p:attrName>ppt_x</p:attrName>
                                        </p:attrNameLst>
                                      </p:cBhvr>
                                      <p:tavLst>
                                        <p:tav tm="0">
                                          <p:val>
                                            <p:strVal val="#ppt_x"/>
                                          </p:val>
                                        </p:tav>
                                        <p:tav tm="100000">
                                          <p:val>
                                            <p:strVal val="#ppt_x"/>
                                          </p:val>
                                        </p:tav>
                                      </p:tavLst>
                                    </p:anim>
                                    <p:anim calcmode="lin" valueType="num">
                                      <p:cBhvr additive="base">
                                        <p:cTn id="36" dur="500" fill="hold"/>
                                        <p:tgtEl>
                                          <p:spTgt spid="79889"/>
                                        </p:tgtEl>
                                        <p:attrNameLst>
                                          <p:attrName>ppt_y</p:attrName>
                                        </p:attrNameLst>
                                      </p:cBhvr>
                                      <p:tavLst>
                                        <p:tav tm="0">
                                          <p:val>
                                            <p:strVal val="1+#ppt_h/2"/>
                                          </p:val>
                                        </p:tav>
                                        <p:tav tm="100000">
                                          <p:val>
                                            <p:strVal val="#ppt_y"/>
                                          </p:val>
                                        </p:tav>
                                      </p:tavLst>
                                    </p:anim>
                                  </p:childTnLst>
                                </p:cTn>
                              </p:par>
                              <p:par>
                                <p:cTn id="37" presetID="1" presetClass="exit" presetSubtype="0" fill="hold" grpId="1" nodeType="withEffect">
                                  <p:stCondLst>
                                    <p:cond delay="0"/>
                                  </p:stCondLst>
                                  <p:childTnLst>
                                    <p:set>
                                      <p:cBhvr>
                                        <p:cTn id="38" dur="1" fill="hold">
                                          <p:stCondLst>
                                            <p:cond delay="0"/>
                                          </p:stCondLst>
                                        </p:cTn>
                                        <p:tgtEl>
                                          <p:spTgt spid="7988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9888"/>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79891"/>
                                        </p:tgtEl>
                                        <p:attrNameLst>
                                          <p:attrName>style.visibility</p:attrName>
                                        </p:attrNameLst>
                                      </p:cBhvr>
                                      <p:to>
                                        <p:strVal val="visible"/>
                                      </p:to>
                                    </p:set>
                                  </p:childTnLst>
                                </p:cTn>
                              </p:par>
                            </p:childTnLst>
                          </p:cTn>
                        </p:par>
                        <p:par>
                          <p:cTn id="43" fill="hold">
                            <p:stCondLst>
                              <p:cond delay="500"/>
                            </p:stCondLst>
                            <p:childTnLst>
                              <p:par>
                                <p:cTn id="44" presetID="1" presetClass="exit" presetSubtype="0" fill="hold" grpId="0" nodeType="afterEffect">
                                  <p:stCondLst>
                                    <p:cond delay="0"/>
                                  </p:stCondLst>
                                  <p:childTnLst>
                                    <p:set>
                                      <p:cBhvr>
                                        <p:cTn id="45" dur="1" fill="hold">
                                          <p:stCondLst>
                                            <p:cond delay="0"/>
                                          </p:stCondLst>
                                        </p:cTn>
                                        <p:tgtEl>
                                          <p:spTgt spid="7987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79909"/>
                                        </p:tgtEl>
                                        <p:attrNameLst>
                                          <p:attrName>style.visibility</p:attrName>
                                        </p:attrNameLst>
                                      </p:cBhvr>
                                      <p:to>
                                        <p:strVal val="visible"/>
                                      </p:to>
                                    </p:set>
                                    <p:animEffect transition="in" filter="dissolve">
                                      <p:cBhvr>
                                        <p:cTn id="50" dur="500"/>
                                        <p:tgtEl>
                                          <p:spTgt spid="79909"/>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79910"/>
                                        </p:tgtEl>
                                        <p:attrNameLst>
                                          <p:attrName>style.visibility</p:attrName>
                                        </p:attrNameLst>
                                      </p:cBhvr>
                                      <p:to>
                                        <p:strVal val="visible"/>
                                      </p:to>
                                    </p:set>
                                    <p:animEffect transition="in" filter="dissolve">
                                      <p:cBhvr>
                                        <p:cTn id="53" dur="500"/>
                                        <p:tgtEl>
                                          <p:spTgt spid="79910"/>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79911"/>
                                        </p:tgtEl>
                                        <p:attrNameLst>
                                          <p:attrName>style.visibility</p:attrName>
                                        </p:attrNameLst>
                                      </p:cBhvr>
                                      <p:to>
                                        <p:strVal val="visible"/>
                                      </p:to>
                                    </p:set>
                                    <p:animEffect transition="in" filter="dissolve">
                                      <p:cBhvr>
                                        <p:cTn id="56" dur="500"/>
                                        <p:tgtEl>
                                          <p:spTgt spid="79911"/>
                                        </p:tgtEl>
                                      </p:cBhvr>
                                    </p:animEffect>
                                  </p:childTnLst>
                                </p:cTn>
                              </p:par>
                              <p:par>
                                <p:cTn id="57" presetID="9" presetClass="entr" presetSubtype="0" fill="hold" nodeType="withEffect">
                                  <p:stCondLst>
                                    <p:cond delay="0"/>
                                  </p:stCondLst>
                                  <p:childTnLst>
                                    <p:set>
                                      <p:cBhvr>
                                        <p:cTn id="58" dur="1" fill="hold">
                                          <p:stCondLst>
                                            <p:cond delay="0"/>
                                          </p:stCondLst>
                                        </p:cTn>
                                        <p:tgtEl>
                                          <p:spTgt spid="79912"/>
                                        </p:tgtEl>
                                        <p:attrNameLst>
                                          <p:attrName>style.visibility</p:attrName>
                                        </p:attrNameLst>
                                      </p:cBhvr>
                                      <p:to>
                                        <p:strVal val="visible"/>
                                      </p:to>
                                    </p:set>
                                    <p:animEffect transition="in" filter="dissolve">
                                      <p:cBhvr>
                                        <p:cTn id="59" dur="500"/>
                                        <p:tgtEl>
                                          <p:spTgt spid="79912"/>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79913"/>
                                        </p:tgtEl>
                                        <p:attrNameLst>
                                          <p:attrName>style.visibility</p:attrName>
                                        </p:attrNameLst>
                                      </p:cBhvr>
                                      <p:to>
                                        <p:strVal val="visible"/>
                                      </p:to>
                                    </p:set>
                                    <p:animEffect transition="in" filter="dissolve">
                                      <p:cBhvr>
                                        <p:cTn id="62" dur="500"/>
                                        <p:tgtEl>
                                          <p:spTgt spid="79913"/>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79914"/>
                                        </p:tgtEl>
                                        <p:attrNameLst>
                                          <p:attrName>style.visibility</p:attrName>
                                        </p:attrNameLst>
                                      </p:cBhvr>
                                      <p:to>
                                        <p:strVal val="visible"/>
                                      </p:to>
                                    </p:set>
                                    <p:animEffect transition="in" filter="dissolve">
                                      <p:cBhvr>
                                        <p:cTn id="65" dur="500"/>
                                        <p:tgtEl>
                                          <p:spTgt spid="79914"/>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79915"/>
                                        </p:tgtEl>
                                        <p:attrNameLst>
                                          <p:attrName>style.visibility</p:attrName>
                                        </p:attrNameLst>
                                      </p:cBhvr>
                                      <p:to>
                                        <p:strVal val="visible"/>
                                      </p:to>
                                    </p:set>
                                    <p:animEffect transition="in" filter="dissolve">
                                      <p:cBhvr>
                                        <p:cTn id="68" dur="500"/>
                                        <p:tgtEl>
                                          <p:spTgt spid="79915"/>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79916"/>
                                        </p:tgtEl>
                                        <p:attrNameLst>
                                          <p:attrName>style.visibility</p:attrName>
                                        </p:attrNameLst>
                                      </p:cBhvr>
                                      <p:to>
                                        <p:strVal val="visible"/>
                                      </p:to>
                                    </p:set>
                                    <p:animEffect transition="in" filter="dissolve">
                                      <p:cBhvr>
                                        <p:cTn id="71" dur="500"/>
                                        <p:tgtEl>
                                          <p:spTgt spid="79916"/>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79917"/>
                                        </p:tgtEl>
                                        <p:attrNameLst>
                                          <p:attrName>style.visibility</p:attrName>
                                        </p:attrNameLst>
                                      </p:cBhvr>
                                      <p:to>
                                        <p:strVal val="visible"/>
                                      </p:to>
                                    </p:set>
                                    <p:animEffect transition="in" filter="dissolve">
                                      <p:cBhvr>
                                        <p:cTn id="74" dur="500"/>
                                        <p:tgtEl>
                                          <p:spTgt spid="79917"/>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79918"/>
                                        </p:tgtEl>
                                        <p:attrNameLst>
                                          <p:attrName>style.visibility</p:attrName>
                                        </p:attrNameLst>
                                      </p:cBhvr>
                                      <p:to>
                                        <p:strVal val="visible"/>
                                      </p:to>
                                    </p:set>
                                    <p:animEffect transition="in" filter="dissolve">
                                      <p:cBhvr>
                                        <p:cTn id="77" dur="500"/>
                                        <p:tgtEl>
                                          <p:spTgt spid="79918"/>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79919"/>
                                        </p:tgtEl>
                                        <p:attrNameLst>
                                          <p:attrName>style.visibility</p:attrName>
                                        </p:attrNameLst>
                                      </p:cBhvr>
                                      <p:to>
                                        <p:strVal val="visible"/>
                                      </p:to>
                                    </p:set>
                                    <p:animEffect transition="in" filter="dissolve">
                                      <p:cBhvr>
                                        <p:cTn id="80" dur="500"/>
                                        <p:tgtEl>
                                          <p:spTgt spid="79919"/>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79920"/>
                                        </p:tgtEl>
                                        <p:attrNameLst>
                                          <p:attrName>style.visibility</p:attrName>
                                        </p:attrNameLst>
                                      </p:cBhvr>
                                      <p:to>
                                        <p:strVal val="visible"/>
                                      </p:to>
                                    </p:set>
                                    <p:animEffect transition="in" filter="dissolve">
                                      <p:cBhvr>
                                        <p:cTn id="83" dur="500"/>
                                        <p:tgtEl>
                                          <p:spTgt spid="79920"/>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79921"/>
                                        </p:tgtEl>
                                        <p:attrNameLst>
                                          <p:attrName>style.visibility</p:attrName>
                                        </p:attrNameLst>
                                      </p:cBhvr>
                                      <p:to>
                                        <p:strVal val="visible"/>
                                      </p:to>
                                    </p:set>
                                    <p:animEffect transition="in" filter="dissolve">
                                      <p:cBhvr>
                                        <p:cTn id="86" dur="500"/>
                                        <p:tgtEl>
                                          <p:spTgt spid="79921"/>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79922"/>
                                        </p:tgtEl>
                                        <p:attrNameLst>
                                          <p:attrName>style.visibility</p:attrName>
                                        </p:attrNameLst>
                                      </p:cBhvr>
                                      <p:to>
                                        <p:strVal val="visible"/>
                                      </p:to>
                                    </p:set>
                                    <p:animEffect transition="in" filter="dissolve">
                                      <p:cBhvr>
                                        <p:cTn id="89" dur="500"/>
                                        <p:tgtEl>
                                          <p:spTgt spid="79922"/>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79923"/>
                                        </p:tgtEl>
                                        <p:attrNameLst>
                                          <p:attrName>style.visibility</p:attrName>
                                        </p:attrNameLst>
                                      </p:cBhvr>
                                      <p:to>
                                        <p:strVal val="visible"/>
                                      </p:to>
                                    </p:set>
                                    <p:animEffect transition="in" filter="dissolve">
                                      <p:cBhvr>
                                        <p:cTn id="92" dur="500"/>
                                        <p:tgtEl>
                                          <p:spTgt spid="79923"/>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79924"/>
                                        </p:tgtEl>
                                        <p:attrNameLst>
                                          <p:attrName>style.visibility</p:attrName>
                                        </p:attrNameLst>
                                      </p:cBhvr>
                                      <p:to>
                                        <p:strVal val="visible"/>
                                      </p:to>
                                    </p:set>
                                    <p:animEffect transition="in" filter="dissolve">
                                      <p:cBhvr>
                                        <p:cTn id="95" dur="500"/>
                                        <p:tgtEl>
                                          <p:spTgt spid="79924"/>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79925"/>
                                        </p:tgtEl>
                                        <p:attrNameLst>
                                          <p:attrName>style.visibility</p:attrName>
                                        </p:attrNameLst>
                                      </p:cBhvr>
                                      <p:to>
                                        <p:strVal val="visible"/>
                                      </p:to>
                                    </p:set>
                                    <p:animEffect transition="in" filter="dissolve">
                                      <p:cBhvr>
                                        <p:cTn id="98" dur="500"/>
                                        <p:tgtEl>
                                          <p:spTgt spid="79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nimBg="1"/>
      <p:bldP spid="79887" grpId="0" animBg="1"/>
      <p:bldP spid="79887" grpId="1" animBg="1"/>
      <p:bldP spid="79889" grpId="0" animBg="1"/>
      <p:bldP spid="79908" grpId="0"/>
      <p:bldP spid="79909" grpId="0" animBg="1"/>
      <p:bldP spid="79910" grpId="0" animBg="1"/>
      <p:bldP spid="79911" grpId="0"/>
      <p:bldP spid="79913" grpId="0" animBg="1"/>
      <p:bldP spid="79914" grpId="0"/>
      <p:bldP spid="79915" grpId="0"/>
      <p:bldP spid="79916" grpId="0" animBg="1"/>
      <p:bldP spid="79917" grpId="0"/>
      <p:bldP spid="79918" grpId="0" animBg="1"/>
      <p:bldP spid="79919" grpId="0" animBg="1"/>
      <p:bldP spid="79920" grpId="0" animBg="1"/>
      <p:bldP spid="79921" grpId="0" animBg="1"/>
      <p:bldP spid="79922" grpId="0" animBg="1"/>
      <p:bldP spid="79923" grpId="0" animBg="1"/>
      <p:bldP spid="79924" grpId="0" animBg="1"/>
      <p:bldP spid="799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p0835"/>
          <p:cNvPicPr>
            <a:picLocks noGrp="1" noChangeAspect="1" noChangeArrowheads="1"/>
          </p:cNvPicPr>
          <p:nvPr>
            <p:ph idx="1"/>
          </p:nvPr>
        </p:nvPicPr>
        <p:blipFill>
          <a:blip r:embed="rId2"/>
          <a:srcRect/>
          <a:stretch>
            <a:fillRect/>
          </a:stretch>
        </p:blipFill>
        <p:spPr bwMode="auto">
          <a:xfrm>
            <a:off x="1922218" y="710976"/>
            <a:ext cx="5110391" cy="4152558"/>
          </a:xfrm>
          <a:noFill/>
          <a:ln>
            <a:miter lim="800000"/>
            <a:headEnd/>
            <a:tailEnd/>
          </a:ln>
        </p:spPr>
      </p:pic>
      <p:sp>
        <p:nvSpPr>
          <p:cNvPr id="80899" name="Rectangle 3"/>
          <p:cNvSpPr>
            <a:spLocks noGrp="1" noChangeArrowheads="1"/>
          </p:cNvSpPr>
          <p:nvPr>
            <p:ph type="title"/>
          </p:nvPr>
        </p:nvSpPr>
        <p:spPr>
          <a:xfrm>
            <a:off x="1334972" y="12841"/>
            <a:ext cx="6462706" cy="561459"/>
          </a:xfrm>
        </p:spPr>
        <p:txBody>
          <a:bodyPr/>
          <a:lstStyle/>
          <a:p>
            <a:r>
              <a:rPr lang="en-US" b="1" dirty="0" smtClean="0"/>
              <a:t>High Temperature Setup</a:t>
            </a:r>
          </a:p>
        </p:txBody>
      </p:sp>
      <p:pic>
        <p:nvPicPr>
          <p:cNvPr id="80900" name="Picture 4" descr="bille_FeO"/>
          <p:cNvPicPr>
            <a:picLocks noChangeAspect="1" noChangeArrowheads="1"/>
          </p:cNvPicPr>
          <p:nvPr/>
        </p:nvPicPr>
        <p:blipFill>
          <a:blip r:embed="rId3"/>
          <a:srcRect l="8545" t="6728" r="9607" b="6482"/>
          <a:stretch>
            <a:fillRect/>
          </a:stretch>
        </p:blipFill>
        <p:spPr bwMode="auto">
          <a:xfrm>
            <a:off x="3675184" y="627460"/>
            <a:ext cx="1195754" cy="1181100"/>
          </a:xfrm>
          <a:prstGeom prst="rect">
            <a:avLst/>
          </a:prstGeom>
          <a:noFill/>
        </p:spPr>
      </p:pic>
      <p:pic>
        <p:nvPicPr>
          <p:cNvPr id="80901" name="Picture 5" descr="ILL 3D 01"/>
          <p:cNvPicPr>
            <a:picLocks noChangeAspect="1" noChangeArrowheads="1"/>
          </p:cNvPicPr>
          <p:nvPr/>
        </p:nvPicPr>
        <p:blipFill>
          <a:blip r:embed="rId4">
            <a:clrChange>
              <a:clrFrom>
                <a:srgbClr val="FAFAFA"/>
              </a:clrFrom>
              <a:clrTo>
                <a:srgbClr val="FAFAFA">
                  <a:alpha val="0"/>
                </a:srgbClr>
              </a:clrTo>
            </a:clrChange>
          </a:blip>
          <a:srcRect l="25810" r="12500"/>
          <a:stretch>
            <a:fillRect/>
          </a:stretch>
        </p:blipFill>
        <p:spPr bwMode="auto">
          <a:xfrm>
            <a:off x="1306757" y="1168005"/>
            <a:ext cx="3514725" cy="3821906"/>
          </a:xfrm>
          <a:prstGeom prst="rect">
            <a:avLst/>
          </a:prstGeom>
          <a:noFill/>
          <a:ln w="9525">
            <a:noFill/>
            <a:miter lim="800000"/>
            <a:headEnd/>
            <a:tailEnd/>
          </a:ln>
        </p:spPr>
      </p:pic>
      <p:pic>
        <p:nvPicPr>
          <p:cNvPr id="80902" name="Picture 6" descr="Levitateur"/>
          <p:cNvPicPr>
            <a:picLocks noChangeAspect="1" noChangeArrowheads="1"/>
          </p:cNvPicPr>
          <p:nvPr/>
        </p:nvPicPr>
        <p:blipFill>
          <a:blip r:embed="rId5">
            <a:clrChange>
              <a:clrFrom>
                <a:srgbClr val="FFFFFF"/>
              </a:clrFrom>
              <a:clrTo>
                <a:srgbClr val="FFFFFF">
                  <a:alpha val="0"/>
                </a:srgbClr>
              </a:clrTo>
            </a:clrChange>
          </a:blip>
          <a:srcRect l="7838" r="19786" b="1700"/>
          <a:stretch>
            <a:fillRect/>
          </a:stretch>
        </p:blipFill>
        <p:spPr bwMode="auto">
          <a:xfrm>
            <a:off x="5494093" y="1545431"/>
            <a:ext cx="2303585" cy="2753916"/>
          </a:xfrm>
          <a:prstGeom prst="rect">
            <a:avLst/>
          </a:prstGeom>
          <a:noFill/>
          <a:ln w="9525">
            <a:solidFill>
              <a:srgbClr val="008000"/>
            </a:solidFill>
            <a:miter lim="800000"/>
            <a:headEnd/>
            <a:tailEnd/>
          </a:ln>
        </p:spPr>
      </p:pic>
      <p:pic>
        <p:nvPicPr>
          <p:cNvPr id="80903" name="Picture 7" descr="Bille"/>
          <p:cNvPicPr>
            <a:picLocks noChangeAspect="1" noChangeArrowheads="1"/>
          </p:cNvPicPr>
          <p:nvPr/>
        </p:nvPicPr>
        <p:blipFill>
          <a:blip r:embed="rId6" cstate="print"/>
          <a:srcRect/>
          <a:stretch>
            <a:fillRect/>
          </a:stretch>
        </p:blipFill>
        <p:spPr bwMode="auto">
          <a:xfrm>
            <a:off x="4646736" y="3705225"/>
            <a:ext cx="1445236" cy="1134666"/>
          </a:xfrm>
          <a:prstGeom prst="rect">
            <a:avLst/>
          </a:prstGeom>
          <a:noFill/>
        </p:spPr>
      </p:pic>
      <p:sp>
        <p:nvSpPr>
          <p:cNvPr id="80904" name="Line 8"/>
          <p:cNvSpPr>
            <a:spLocks noChangeShapeType="1"/>
          </p:cNvSpPr>
          <p:nvPr/>
        </p:nvSpPr>
        <p:spPr bwMode="auto">
          <a:xfrm flipH="1">
            <a:off x="5768854" y="2787255"/>
            <a:ext cx="323117" cy="864394"/>
          </a:xfrm>
          <a:prstGeom prst="line">
            <a:avLst/>
          </a:prstGeom>
          <a:noFill/>
          <a:ln w="38100">
            <a:solidFill>
              <a:schemeClr val="tx1"/>
            </a:solidFill>
            <a:round/>
            <a:headEnd/>
            <a:tailEnd type="triangle" w="med" len="med"/>
          </a:ln>
          <a:effectLst/>
        </p:spPr>
        <p:txBody>
          <a:bodyPr/>
          <a:lstStyle/>
          <a:p>
            <a:endParaRPr lang="en-GB" sz="1350"/>
          </a:p>
        </p:txBody>
      </p:sp>
      <p:sp>
        <p:nvSpPr>
          <p:cNvPr id="80905" name="Freeform 9"/>
          <p:cNvSpPr>
            <a:spLocks/>
          </p:cNvSpPr>
          <p:nvPr/>
        </p:nvSpPr>
        <p:spPr bwMode="auto">
          <a:xfrm flipH="1">
            <a:off x="2688248" y="844155"/>
            <a:ext cx="836369" cy="296465"/>
          </a:xfrm>
          <a:custGeom>
            <a:avLst/>
            <a:gdLst/>
            <a:ahLst/>
            <a:cxnLst>
              <a:cxn ang="0">
                <a:pos x="159" y="249"/>
              </a:cxn>
              <a:cxn ang="0">
                <a:pos x="159" y="0"/>
              </a:cxn>
              <a:cxn ang="0">
                <a:pos x="0" y="0"/>
              </a:cxn>
            </a:cxnLst>
            <a:rect l="0" t="0" r="r" b="b"/>
            <a:pathLst>
              <a:path w="159" h="249">
                <a:moveTo>
                  <a:pt x="159" y="249"/>
                </a:moveTo>
                <a:lnTo>
                  <a:pt x="159" y="0"/>
                </a:lnTo>
                <a:lnTo>
                  <a:pt x="0" y="0"/>
                </a:lnTo>
              </a:path>
            </a:pathLst>
          </a:custGeom>
          <a:noFill/>
          <a:ln w="38100" cap="flat" cmpd="sng">
            <a:solidFill>
              <a:schemeClr val="tx1"/>
            </a:solidFill>
            <a:prstDash val="solid"/>
            <a:round/>
            <a:headEnd type="none" w="med" len="med"/>
            <a:tailEnd type="triangle" w="med" len="med"/>
          </a:ln>
          <a:effectLst/>
        </p:spPr>
        <p:txBody>
          <a:bodyPr/>
          <a:lstStyle/>
          <a:p>
            <a:endParaRPr lang="en-GB" sz="1350"/>
          </a:p>
        </p:txBody>
      </p:sp>
      <p:sp>
        <p:nvSpPr>
          <p:cNvPr id="80906" name="Text Box 10"/>
          <p:cNvSpPr txBox="1">
            <a:spLocks noChangeArrowheads="1"/>
          </p:cNvSpPr>
          <p:nvPr/>
        </p:nvSpPr>
        <p:spPr bwMode="auto">
          <a:xfrm>
            <a:off x="2128838" y="2733676"/>
            <a:ext cx="772624" cy="461665"/>
          </a:xfrm>
          <a:prstGeom prst="rect">
            <a:avLst/>
          </a:prstGeom>
          <a:noFill/>
          <a:ln w="9525">
            <a:noFill/>
            <a:miter lim="800000"/>
            <a:headEnd/>
            <a:tailEnd/>
          </a:ln>
          <a:effectLst/>
        </p:spPr>
        <p:txBody>
          <a:bodyPr>
            <a:spAutoFit/>
          </a:bodyPr>
          <a:lstStyle/>
          <a:p>
            <a:pPr algn="ctr" eaLnBrk="1" hangingPunct="1">
              <a:spcBef>
                <a:spcPct val="50000"/>
              </a:spcBef>
            </a:pPr>
            <a:r>
              <a:rPr lang="en-GB" sz="1200" b="1">
                <a:latin typeface="Times New Roman" pitchFamily="18" charset="0"/>
              </a:rPr>
              <a:t>NaCl window</a:t>
            </a:r>
          </a:p>
        </p:txBody>
      </p:sp>
      <p:sp>
        <p:nvSpPr>
          <p:cNvPr id="80907" name="Text Box 11"/>
          <p:cNvSpPr txBox="1">
            <a:spLocks noChangeArrowheads="1"/>
          </p:cNvSpPr>
          <p:nvPr/>
        </p:nvSpPr>
        <p:spPr bwMode="auto">
          <a:xfrm>
            <a:off x="1306758" y="2139555"/>
            <a:ext cx="772624" cy="461665"/>
          </a:xfrm>
          <a:prstGeom prst="rect">
            <a:avLst/>
          </a:prstGeom>
          <a:noFill/>
          <a:ln w="9525">
            <a:noFill/>
            <a:miter lim="800000"/>
            <a:headEnd/>
            <a:tailEnd/>
          </a:ln>
          <a:effectLst/>
        </p:spPr>
        <p:txBody>
          <a:bodyPr>
            <a:spAutoFit/>
          </a:bodyPr>
          <a:lstStyle/>
          <a:p>
            <a:pPr algn="ctr" eaLnBrk="1" hangingPunct="1">
              <a:spcBef>
                <a:spcPct val="50000"/>
              </a:spcBef>
            </a:pPr>
            <a:r>
              <a:rPr lang="en-GB" sz="1200" b="1">
                <a:latin typeface="Times New Roman" pitchFamily="18" charset="0"/>
              </a:rPr>
              <a:t>Spherical mirror</a:t>
            </a:r>
          </a:p>
        </p:txBody>
      </p:sp>
      <p:sp>
        <p:nvSpPr>
          <p:cNvPr id="80908" name="Text Box 12"/>
          <p:cNvSpPr txBox="1">
            <a:spLocks noChangeArrowheads="1"/>
          </p:cNvSpPr>
          <p:nvPr/>
        </p:nvSpPr>
        <p:spPr bwMode="auto">
          <a:xfrm>
            <a:off x="3748821" y="2950369"/>
            <a:ext cx="772624" cy="276999"/>
          </a:xfrm>
          <a:prstGeom prst="rect">
            <a:avLst/>
          </a:prstGeom>
          <a:noFill/>
          <a:ln w="9525">
            <a:noFill/>
            <a:miter lim="800000"/>
            <a:headEnd/>
            <a:tailEnd/>
          </a:ln>
          <a:effectLst/>
        </p:spPr>
        <p:txBody>
          <a:bodyPr>
            <a:spAutoFit/>
          </a:bodyPr>
          <a:lstStyle/>
          <a:p>
            <a:pPr algn="ctr" eaLnBrk="1" hangingPunct="1">
              <a:spcBef>
                <a:spcPct val="50000"/>
              </a:spcBef>
            </a:pPr>
            <a:r>
              <a:rPr lang="en-GB" sz="1200" b="1">
                <a:latin typeface="Times New Roman" pitchFamily="18" charset="0"/>
              </a:rPr>
              <a:t>Laser</a:t>
            </a:r>
          </a:p>
        </p:txBody>
      </p:sp>
      <p:sp>
        <p:nvSpPr>
          <p:cNvPr id="80909" name="Text Box 13"/>
          <p:cNvSpPr txBox="1">
            <a:spLocks noChangeArrowheads="1"/>
          </p:cNvSpPr>
          <p:nvPr/>
        </p:nvSpPr>
        <p:spPr bwMode="auto">
          <a:xfrm>
            <a:off x="1356214" y="1518048"/>
            <a:ext cx="1096841" cy="461665"/>
          </a:xfrm>
          <a:prstGeom prst="rect">
            <a:avLst/>
          </a:prstGeom>
          <a:noFill/>
          <a:ln w="9525">
            <a:noFill/>
            <a:miter lim="800000"/>
            <a:headEnd/>
            <a:tailEnd/>
          </a:ln>
          <a:effectLst/>
        </p:spPr>
        <p:txBody>
          <a:bodyPr>
            <a:spAutoFit/>
          </a:bodyPr>
          <a:lstStyle/>
          <a:p>
            <a:pPr algn="ctr" eaLnBrk="1" hangingPunct="1">
              <a:spcBef>
                <a:spcPct val="50000"/>
              </a:spcBef>
            </a:pPr>
            <a:r>
              <a:rPr lang="en-GB" sz="1200" b="1">
                <a:latin typeface="Times New Roman" pitchFamily="18" charset="0"/>
              </a:rPr>
              <a:t>Video Camera</a:t>
            </a:r>
          </a:p>
        </p:txBody>
      </p:sp>
      <p:sp>
        <p:nvSpPr>
          <p:cNvPr id="80910" name="Text Box 14"/>
          <p:cNvSpPr txBox="1">
            <a:spLocks noChangeArrowheads="1"/>
          </p:cNvSpPr>
          <p:nvPr/>
        </p:nvSpPr>
        <p:spPr bwMode="auto">
          <a:xfrm>
            <a:off x="5643563" y="2112170"/>
            <a:ext cx="772624" cy="461665"/>
          </a:xfrm>
          <a:prstGeom prst="rect">
            <a:avLst/>
          </a:prstGeom>
          <a:noFill/>
          <a:ln w="9525">
            <a:noFill/>
            <a:miter lim="800000"/>
            <a:headEnd/>
            <a:tailEnd/>
          </a:ln>
          <a:effectLst/>
        </p:spPr>
        <p:txBody>
          <a:bodyPr>
            <a:spAutoFit/>
          </a:bodyPr>
          <a:lstStyle/>
          <a:p>
            <a:pPr algn="ctr" eaLnBrk="1" hangingPunct="1">
              <a:spcBef>
                <a:spcPct val="50000"/>
              </a:spcBef>
            </a:pPr>
            <a:r>
              <a:rPr lang="en-GB" sz="1200" b="1">
                <a:latin typeface="Times New Roman" pitchFamily="18" charset="0"/>
              </a:rPr>
              <a:t>Video Camera</a:t>
            </a:r>
          </a:p>
        </p:txBody>
      </p:sp>
      <p:sp>
        <p:nvSpPr>
          <p:cNvPr id="80911" name="Text Box 15"/>
          <p:cNvSpPr txBox="1">
            <a:spLocks noChangeArrowheads="1"/>
          </p:cNvSpPr>
          <p:nvPr/>
        </p:nvSpPr>
        <p:spPr bwMode="auto">
          <a:xfrm>
            <a:off x="6392008" y="1491854"/>
            <a:ext cx="947372" cy="276999"/>
          </a:xfrm>
          <a:prstGeom prst="rect">
            <a:avLst/>
          </a:prstGeom>
          <a:noFill/>
          <a:ln w="9525">
            <a:noFill/>
            <a:miter lim="800000"/>
            <a:headEnd/>
            <a:tailEnd/>
          </a:ln>
          <a:effectLst/>
        </p:spPr>
        <p:txBody>
          <a:bodyPr>
            <a:spAutoFit/>
          </a:bodyPr>
          <a:lstStyle/>
          <a:p>
            <a:pPr algn="ctr" eaLnBrk="1" hangingPunct="1">
              <a:spcBef>
                <a:spcPct val="50000"/>
              </a:spcBef>
            </a:pPr>
            <a:r>
              <a:rPr lang="en-GB" sz="1200" b="1">
                <a:latin typeface="Times New Roman" pitchFamily="18" charset="0"/>
              </a:rPr>
              <a:t>Pyrometer</a:t>
            </a:r>
          </a:p>
        </p:txBody>
      </p:sp>
      <p:sp>
        <p:nvSpPr>
          <p:cNvPr id="80912" name="Text Box 16"/>
          <p:cNvSpPr txBox="1">
            <a:spLocks noChangeArrowheads="1"/>
          </p:cNvSpPr>
          <p:nvPr/>
        </p:nvSpPr>
        <p:spPr bwMode="auto">
          <a:xfrm>
            <a:off x="7114077" y="2084786"/>
            <a:ext cx="697889" cy="461665"/>
          </a:xfrm>
          <a:prstGeom prst="rect">
            <a:avLst/>
          </a:prstGeom>
          <a:noFill/>
          <a:ln w="9525">
            <a:noFill/>
            <a:miter lim="800000"/>
            <a:headEnd/>
            <a:tailEnd/>
          </a:ln>
          <a:effectLst/>
        </p:spPr>
        <p:txBody>
          <a:bodyPr>
            <a:spAutoFit/>
          </a:bodyPr>
          <a:lstStyle/>
          <a:p>
            <a:pPr algn="ctr" eaLnBrk="1" hangingPunct="1">
              <a:spcBef>
                <a:spcPct val="50000"/>
              </a:spcBef>
            </a:pPr>
            <a:r>
              <a:rPr lang="en-GB" sz="1200" b="1">
                <a:latin typeface="Times New Roman" pitchFamily="18" charset="0"/>
              </a:rPr>
              <a:t>B</a:t>
            </a:r>
            <a:r>
              <a:rPr lang="en-GB" sz="1200" b="1" baseline="-25000">
                <a:latin typeface="Times New Roman" pitchFamily="18" charset="0"/>
              </a:rPr>
              <a:t>4</a:t>
            </a:r>
            <a:r>
              <a:rPr lang="en-GB" sz="1200" b="1">
                <a:latin typeface="Times New Roman" pitchFamily="18" charset="0"/>
              </a:rPr>
              <a:t>C screens</a:t>
            </a:r>
          </a:p>
        </p:txBody>
      </p:sp>
      <p:sp>
        <p:nvSpPr>
          <p:cNvPr id="80913" name="Text Box 17"/>
          <p:cNvSpPr txBox="1">
            <a:spLocks noChangeArrowheads="1"/>
          </p:cNvSpPr>
          <p:nvPr/>
        </p:nvSpPr>
        <p:spPr bwMode="auto">
          <a:xfrm>
            <a:off x="6740404" y="2759869"/>
            <a:ext cx="947372" cy="276999"/>
          </a:xfrm>
          <a:prstGeom prst="rect">
            <a:avLst/>
          </a:prstGeom>
          <a:noFill/>
          <a:ln w="9525">
            <a:noFill/>
            <a:miter lim="800000"/>
            <a:headEnd/>
            <a:tailEnd/>
          </a:ln>
          <a:effectLst/>
        </p:spPr>
        <p:txBody>
          <a:bodyPr>
            <a:spAutoFit/>
          </a:bodyPr>
          <a:lstStyle/>
          <a:p>
            <a:pPr algn="ctr" eaLnBrk="1" hangingPunct="1">
              <a:spcBef>
                <a:spcPct val="50000"/>
              </a:spcBef>
            </a:pPr>
            <a:r>
              <a:rPr lang="en-GB" sz="1200" b="1">
                <a:latin typeface="Times New Roman" pitchFamily="18" charset="0"/>
              </a:rPr>
              <a:t>Sample</a:t>
            </a:r>
          </a:p>
        </p:txBody>
      </p:sp>
      <p:sp>
        <p:nvSpPr>
          <p:cNvPr id="80914" name="Line 18"/>
          <p:cNvSpPr>
            <a:spLocks noChangeShapeType="1"/>
          </p:cNvSpPr>
          <p:nvPr/>
        </p:nvSpPr>
        <p:spPr bwMode="auto">
          <a:xfrm flipV="1">
            <a:off x="2378320" y="1464469"/>
            <a:ext cx="249482" cy="161925"/>
          </a:xfrm>
          <a:prstGeom prst="line">
            <a:avLst/>
          </a:prstGeom>
          <a:noFill/>
          <a:ln w="9525">
            <a:solidFill>
              <a:schemeClr val="tx1"/>
            </a:solidFill>
            <a:round/>
            <a:headEnd/>
            <a:tailEnd type="triangle" w="med" len="med"/>
          </a:ln>
          <a:effectLst/>
        </p:spPr>
        <p:txBody>
          <a:bodyPr/>
          <a:lstStyle/>
          <a:p>
            <a:endParaRPr lang="en-GB" sz="1350"/>
          </a:p>
        </p:txBody>
      </p:sp>
    </p:spTree>
    <p:extLst>
      <p:ext uri="{BB962C8B-B14F-4D97-AF65-F5344CB8AC3E}">
        <p14:creationId xmlns:p14="http://schemas.microsoft.com/office/powerpoint/2010/main" val="1913597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0898"/>
                                        </p:tgtEl>
                                        <p:attrNameLst>
                                          <p:attrName>style.visibility</p:attrName>
                                        </p:attrNameLst>
                                      </p:cBhvr>
                                      <p:to>
                                        <p:strVal val="visible"/>
                                      </p:to>
                                    </p:set>
                                  </p:childTnLst>
                                  <p:subTnLst>
                                    <p:set>
                                      <p:cBhvr override="childStyle">
                                        <p:cTn dur="1" fill="hold" display="0" masterRel="nextClick" afterEffect="1"/>
                                        <p:tgtEl>
                                          <p:spTgt spid="8089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0902"/>
                                        </p:tgtEl>
                                        <p:attrNameLst>
                                          <p:attrName>style.visibility</p:attrName>
                                        </p:attrNameLst>
                                      </p:cBhvr>
                                      <p:to>
                                        <p:strVal val="visible"/>
                                      </p:to>
                                    </p:set>
                                    <p:animEffect transition="in" filter="dissolve">
                                      <p:cBhvr>
                                        <p:cTn id="11" dur="500"/>
                                        <p:tgtEl>
                                          <p:spTgt spid="80902"/>
                                        </p:tgtEl>
                                      </p:cBhvr>
                                    </p:animEffect>
                                  </p:childTnLst>
                                </p:cTn>
                              </p:par>
                              <p:par>
                                <p:cTn id="12" presetID="1" presetClass="entr" presetSubtype="0" fill="hold" nodeType="withEffect">
                                  <p:stCondLst>
                                    <p:cond delay="0"/>
                                  </p:stCondLst>
                                  <p:childTnLst>
                                    <p:set>
                                      <p:cBhvr>
                                        <p:cTn id="13" dur="1" fill="hold">
                                          <p:stCondLst>
                                            <p:cond delay="0"/>
                                          </p:stCondLst>
                                        </p:cTn>
                                        <p:tgtEl>
                                          <p:spTgt spid="80901"/>
                                        </p:tgtEl>
                                        <p:attrNameLst>
                                          <p:attrName>style.visibility</p:attrName>
                                        </p:attrNameLst>
                                      </p:cBhvr>
                                      <p:to>
                                        <p:strVal val="visible"/>
                                      </p:to>
                                    </p:set>
                                  </p:childTnLst>
                                </p:cTn>
                              </p:par>
                              <p:par>
                                <p:cTn id="14" presetID="9" presetClass="entr" presetSubtype="0" fill="hold" grpId="0" nodeType="withEffect">
                                  <p:stCondLst>
                                    <p:cond delay="0"/>
                                  </p:stCondLst>
                                  <p:childTnLst>
                                    <p:set>
                                      <p:cBhvr>
                                        <p:cTn id="15" dur="1" fill="hold">
                                          <p:stCondLst>
                                            <p:cond delay="0"/>
                                          </p:stCondLst>
                                        </p:cTn>
                                        <p:tgtEl>
                                          <p:spTgt spid="80906"/>
                                        </p:tgtEl>
                                        <p:attrNameLst>
                                          <p:attrName>style.visibility</p:attrName>
                                        </p:attrNameLst>
                                      </p:cBhvr>
                                      <p:to>
                                        <p:strVal val="visible"/>
                                      </p:to>
                                    </p:set>
                                    <p:animEffect transition="in" filter="dissolve">
                                      <p:cBhvr>
                                        <p:cTn id="16" dur="500"/>
                                        <p:tgtEl>
                                          <p:spTgt spid="8090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0907"/>
                                        </p:tgtEl>
                                        <p:attrNameLst>
                                          <p:attrName>style.visibility</p:attrName>
                                        </p:attrNameLst>
                                      </p:cBhvr>
                                      <p:to>
                                        <p:strVal val="visible"/>
                                      </p:to>
                                    </p:set>
                                    <p:animEffect transition="in" filter="dissolve">
                                      <p:cBhvr>
                                        <p:cTn id="19" dur="500"/>
                                        <p:tgtEl>
                                          <p:spTgt spid="8090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0908"/>
                                        </p:tgtEl>
                                        <p:attrNameLst>
                                          <p:attrName>style.visibility</p:attrName>
                                        </p:attrNameLst>
                                      </p:cBhvr>
                                      <p:to>
                                        <p:strVal val="visible"/>
                                      </p:to>
                                    </p:set>
                                    <p:animEffect transition="in" filter="dissolve">
                                      <p:cBhvr>
                                        <p:cTn id="22" dur="500"/>
                                        <p:tgtEl>
                                          <p:spTgt spid="8090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0909"/>
                                        </p:tgtEl>
                                        <p:attrNameLst>
                                          <p:attrName>style.visibility</p:attrName>
                                        </p:attrNameLst>
                                      </p:cBhvr>
                                      <p:to>
                                        <p:strVal val="visible"/>
                                      </p:to>
                                    </p:set>
                                    <p:animEffect transition="in" filter="dissolve">
                                      <p:cBhvr>
                                        <p:cTn id="25" dur="500"/>
                                        <p:tgtEl>
                                          <p:spTgt spid="8090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80910"/>
                                        </p:tgtEl>
                                        <p:attrNameLst>
                                          <p:attrName>style.visibility</p:attrName>
                                        </p:attrNameLst>
                                      </p:cBhvr>
                                      <p:to>
                                        <p:strVal val="visible"/>
                                      </p:to>
                                    </p:set>
                                    <p:animEffect transition="in" filter="dissolve">
                                      <p:cBhvr>
                                        <p:cTn id="28" dur="500"/>
                                        <p:tgtEl>
                                          <p:spTgt spid="8091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80911"/>
                                        </p:tgtEl>
                                        <p:attrNameLst>
                                          <p:attrName>style.visibility</p:attrName>
                                        </p:attrNameLst>
                                      </p:cBhvr>
                                      <p:to>
                                        <p:strVal val="visible"/>
                                      </p:to>
                                    </p:set>
                                    <p:animEffect transition="in" filter="dissolve">
                                      <p:cBhvr>
                                        <p:cTn id="31" dur="500"/>
                                        <p:tgtEl>
                                          <p:spTgt spid="8091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80912"/>
                                        </p:tgtEl>
                                        <p:attrNameLst>
                                          <p:attrName>style.visibility</p:attrName>
                                        </p:attrNameLst>
                                      </p:cBhvr>
                                      <p:to>
                                        <p:strVal val="visible"/>
                                      </p:to>
                                    </p:set>
                                    <p:animEffect transition="in" filter="dissolve">
                                      <p:cBhvr>
                                        <p:cTn id="34" dur="500"/>
                                        <p:tgtEl>
                                          <p:spTgt spid="8091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80913"/>
                                        </p:tgtEl>
                                        <p:attrNameLst>
                                          <p:attrName>style.visibility</p:attrName>
                                        </p:attrNameLst>
                                      </p:cBhvr>
                                      <p:to>
                                        <p:strVal val="visible"/>
                                      </p:to>
                                    </p:set>
                                    <p:animEffect transition="in" filter="dissolve">
                                      <p:cBhvr>
                                        <p:cTn id="37" dur="500"/>
                                        <p:tgtEl>
                                          <p:spTgt spid="809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80914"/>
                                        </p:tgtEl>
                                        <p:attrNameLst>
                                          <p:attrName>style.visibility</p:attrName>
                                        </p:attrNameLst>
                                      </p:cBhvr>
                                      <p:to>
                                        <p:strVal val="visible"/>
                                      </p:to>
                                    </p:set>
                                    <p:animEffect transition="in" filter="dissolve">
                                      <p:cBhvr>
                                        <p:cTn id="40" dur="500"/>
                                        <p:tgtEl>
                                          <p:spTgt spid="8091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80903"/>
                                        </p:tgtEl>
                                        <p:attrNameLst>
                                          <p:attrName>style.visibility</p:attrName>
                                        </p:attrNameLst>
                                      </p:cBhvr>
                                      <p:to>
                                        <p:strVal val="visible"/>
                                      </p:to>
                                    </p:set>
                                    <p:animEffect transition="in" filter="checkerboard(across)">
                                      <p:cBhvr>
                                        <p:cTn id="45" dur="500"/>
                                        <p:tgtEl>
                                          <p:spTgt spid="80903"/>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8090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80900"/>
                                        </p:tgtEl>
                                        <p:attrNameLst>
                                          <p:attrName>style.visibility</p:attrName>
                                        </p:attrNameLst>
                                      </p:cBhvr>
                                      <p:to>
                                        <p:strVal val="visible"/>
                                      </p:to>
                                    </p:set>
                                    <p:animEffect transition="in" filter="box(in)">
                                      <p:cBhvr>
                                        <p:cTn id="52" dur="500"/>
                                        <p:tgtEl>
                                          <p:spTgt spid="80900"/>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80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4" grpId="0" animBg="1"/>
      <p:bldP spid="80905" grpId="0" animBg="1"/>
      <p:bldP spid="80906" grpId="0"/>
      <p:bldP spid="80907" grpId="0"/>
      <p:bldP spid="80908" grpId="0"/>
      <p:bldP spid="80909" grpId="0"/>
      <p:bldP spid="80910" grpId="0"/>
      <p:bldP spid="80911" grpId="0"/>
      <p:bldP spid="80912" grpId="0"/>
      <p:bldP spid="80913" grpId="0"/>
      <p:bldP spid="809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468121" y="369078"/>
            <a:ext cx="5830788" cy="594927"/>
          </a:xfrm>
        </p:spPr>
        <p:txBody>
          <a:bodyPr/>
          <a:lstStyle/>
          <a:p>
            <a:r>
              <a:rPr lang="en-US" b="1" dirty="0" smtClean="0"/>
              <a:t>Three Lasers Setup</a:t>
            </a:r>
          </a:p>
        </p:txBody>
      </p:sp>
      <p:sp>
        <p:nvSpPr>
          <p:cNvPr id="81923" name="Rectangle 3"/>
          <p:cNvSpPr>
            <a:spLocks noChangeArrowheads="1"/>
          </p:cNvSpPr>
          <p:nvPr/>
        </p:nvSpPr>
        <p:spPr bwMode="auto">
          <a:xfrm>
            <a:off x="3710354" y="3787380"/>
            <a:ext cx="74735" cy="134540"/>
          </a:xfrm>
          <a:prstGeom prst="rect">
            <a:avLst/>
          </a:prstGeom>
          <a:solidFill>
            <a:srgbClr val="B2B2B2"/>
          </a:solidFill>
          <a:ln w="9525">
            <a:solidFill>
              <a:schemeClr val="tx1"/>
            </a:solidFill>
            <a:miter lim="800000"/>
            <a:headEnd/>
            <a:tailEnd/>
          </a:ln>
          <a:effectLst/>
        </p:spPr>
        <p:txBody>
          <a:bodyPr wrap="none" anchor="ctr"/>
          <a:lstStyle/>
          <a:p>
            <a:endParaRPr lang="en-GB" sz="1350"/>
          </a:p>
        </p:txBody>
      </p:sp>
      <p:sp>
        <p:nvSpPr>
          <p:cNvPr id="81924" name="Freeform 4"/>
          <p:cNvSpPr>
            <a:spLocks/>
          </p:cNvSpPr>
          <p:nvPr/>
        </p:nvSpPr>
        <p:spPr bwMode="auto">
          <a:xfrm>
            <a:off x="2114550" y="1841897"/>
            <a:ext cx="1521069" cy="1323975"/>
          </a:xfrm>
          <a:custGeom>
            <a:avLst/>
            <a:gdLst/>
            <a:ahLst/>
            <a:cxnLst>
              <a:cxn ang="0">
                <a:pos x="0" y="0"/>
              </a:cxn>
              <a:cxn ang="0">
                <a:pos x="1044" y="0"/>
              </a:cxn>
              <a:cxn ang="0">
                <a:pos x="1384" y="567"/>
              </a:cxn>
              <a:cxn ang="0">
                <a:pos x="1384" y="1112"/>
              </a:cxn>
              <a:cxn ang="0">
                <a:pos x="0" y="1112"/>
              </a:cxn>
              <a:cxn ang="0">
                <a:pos x="0" y="0"/>
              </a:cxn>
            </a:cxnLst>
            <a:rect l="0" t="0" r="r" b="b"/>
            <a:pathLst>
              <a:path w="1384" h="1112">
                <a:moveTo>
                  <a:pt x="0" y="0"/>
                </a:moveTo>
                <a:lnTo>
                  <a:pt x="1044" y="0"/>
                </a:lnTo>
                <a:lnTo>
                  <a:pt x="1384" y="567"/>
                </a:lnTo>
                <a:lnTo>
                  <a:pt x="1384" y="1112"/>
                </a:lnTo>
                <a:lnTo>
                  <a:pt x="0" y="1112"/>
                </a:lnTo>
                <a:lnTo>
                  <a:pt x="0" y="0"/>
                </a:lnTo>
                <a:close/>
              </a:path>
            </a:pathLst>
          </a:custGeom>
          <a:solidFill>
            <a:schemeClr val="accent1"/>
          </a:solidFill>
          <a:ln w="9525" cap="flat" cmpd="sng">
            <a:noFill/>
            <a:prstDash val="solid"/>
            <a:round/>
            <a:headEnd/>
            <a:tailEnd/>
          </a:ln>
          <a:effectLst/>
        </p:spPr>
        <p:txBody>
          <a:bodyPr/>
          <a:lstStyle/>
          <a:p>
            <a:endParaRPr lang="en-GB" sz="1350"/>
          </a:p>
        </p:txBody>
      </p:sp>
      <p:sp>
        <p:nvSpPr>
          <p:cNvPr id="81925" name="AutoShape 5"/>
          <p:cNvSpPr>
            <a:spLocks noChangeArrowheads="1"/>
          </p:cNvSpPr>
          <p:nvPr/>
        </p:nvSpPr>
        <p:spPr bwMode="auto">
          <a:xfrm>
            <a:off x="2114550" y="2166938"/>
            <a:ext cx="4013689" cy="647700"/>
          </a:xfrm>
          <a:prstGeom prst="homePlate">
            <a:avLst>
              <a:gd name="adj" fmla="val 167831"/>
            </a:avLst>
          </a:prstGeom>
          <a:solidFill>
            <a:schemeClr val="accent1"/>
          </a:solidFill>
          <a:ln w="9525">
            <a:noFill/>
            <a:miter lim="800000"/>
            <a:headEnd/>
            <a:tailEnd/>
          </a:ln>
          <a:effectLst/>
        </p:spPr>
        <p:txBody>
          <a:bodyPr wrap="none" anchor="ctr"/>
          <a:lstStyle/>
          <a:p>
            <a:endParaRPr lang="en-GB" sz="1350"/>
          </a:p>
        </p:txBody>
      </p:sp>
      <p:sp>
        <p:nvSpPr>
          <p:cNvPr id="81926" name="Text Box 6"/>
          <p:cNvSpPr txBox="1">
            <a:spLocks noChangeArrowheads="1"/>
          </p:cNvSpPr>
          <p:nvPr/>
        </p:nvSpPr>
        <p:spPr bwMode="auto">
          <a:xfrm>
            <a:off x="2114550" y="1896667"/>
            <a:ext cx="1196853" cy="507831"/>
          </a:xfrm>
          <a:prstGeom prst="rect">
            <a:avLst/>
          </a:prstGeom>
          <a:noFill/>
          <a:ln w="9525">
            <a:noFill/>
            <a:miter lim="800000"/>
            <a:headEnd/>
            <a:tailEnd/>
          </a:ln>
          <a:effectLst/>
        </p:spPr>
        <p:txBody>
          <a:bodyPr>
            <a:spAutoFit/>
          </a:bodyPr>
          <a:lstStyle/>
          <a:p>
            <a:pPr algn="ctr" eaLnBrk="1" hangingPunct="1">
              <a:spcBef>
                <a:spcPct val="50000"/>
              </a:spcBef>
            </a:pPr>
            <a:r>
              <a:rPr lang="en-GB" sz="1350" b="1" dirty="0">
                <a:solidFill>
                  <a:srgbClr val="FFFF00"/>
                </a:solidFill>
                <a:latin typeface="Times New Roman" pitchFamily="18" charset="0"/>
              </a:rPr>
              <a:t>Neutron beam</a:t>
            </a:r>
          </a:p>
        </p:txBody>
      </p:sp>
      <p:pic>
        <p:nvPicPr>
          <p:cNvPr id="81927" name="Picture 7" descr="5or003a"/>
          <p:cNvPicPr>
            <a:picLocks noChangeAspect="1" noChangeArrowheads="1" noCrop="1"/>
          </p:cNvPicPr>
          <p:nvPr/>
        </p:nvPicPr>
        <p:blipFill>
          <a:blip r:embed="rId2"/>
          <a:srcRect/>
          <a:stretch>
            <a:fillRect/>
          </a:stretch>
        </p:blipFill>
        <p:spPr bwMode="auto">
          <a:xfrm>
            <a:off x="3760910" y="2465785"/>
            <a:ext cx="497865" cy="539353"/>
          </a:xfrm>
          <a:prstGeom prst="rect">
            <a:avLst/>
          </a:prstGeom>
          <a:noFill/>
          <a:ln w="9525">
            <a:noFill/>
            <a:miter lim="800000"/>
            <a:headEnd/>
            <a:tailEnd/>
          </a:ln>
        </p:spPr>
      </p:pic>
      <p:sp>
        <p:nvSpPr>
          <p:cNvPr id="81928" name="AutoShape 8"/>
          <p:cNvSpPr>
            <a:spLocks noChangeArrowheads="1"/>
          </p:cNvSpPr>
          <p:nvPr/>
        </p:nvSpPr>
        <p:spPr bwMode="auto">
          <a:xfrm rot="18000000">
            <a:off x="4005492" y="2041602"/>
            <a:ext cx="756047" cy="249482"/>
          </a:xfrm>
          <a:prstGeom prst="leftArrow">
            <a:avLst>
              <a:gd name="adj1" fmla="val 50000"/>
              <a:gd name="adj2" fmla="val 69934"/>
            </a:avLst>
          </a:prstGeom>
          <a:solidFill>
            <a:srgbClr val="FF3300"/>
          </a:solidFill>
          <a:ln w="9525">
            <a:solidFill>
              <a:schemeClr val="tx1"/>
            </a:solidFill>
            <a:miter lim="800000"/>
            <a:headEnd/>
            <a:tailEnd/>
          </a:ln>
          <a:effectLst/>
        </p:spPr>
        <p:txBody>
          <a:bodyPr wrap="none" anchor="ctr"/>
          <a:lstStyle/>
          <a:p>
            <a:endParaRPr lang="en-GB" sz="1350"/>
          </a:p>
        </p:txBody>
      </p:sp>
      <p:sp>
        <p:nvSpPr>
          <p:cNvPr id="81929" name="Text Box 9"/>
          <p:cNvSpPr txBox="1">
            <a:spLocks noChangeArrowheads="1"/>
          </p:cNvSpPr>
          <p:nvPr/>
        </p:nvSpPr>
        <p:spPr bwMode="auto">
          <a:xfrm>
            <a:off x="2937731" y="1275160"/>
            <a:ext cx="1022106" cy="300082"/>
          </a:xfrm>
          <a:prstGeom prst="rect">
            <a:avLst/>
          </a:prstGeom>
          <a:noFill/>
          <a:ln w="9525">
            <a:noFill/>
            <a:miter lim="800000"/>
            <a:headEnd/>
            <a:tailEnd/>
          </a:ln>
          <a:effectLst/>
        </p:spPr>
        <p:txBody>
          <a:bodyPr>
            <a:spAutoFit/>
          </a:bodyPr>
          <a:lstStyle/>
          <a:p>
            <a:pPr algn="ctr" eaLnBrk="1" hangingPunct="1">
              <a:spcBef>
                <a:spcPct val="50000"/>
              </a:spcBef>
            </a:pPr>
            <a:r>
              <a:rPr lang="en-GB" sz="1350" b="1">
                <a:solidFill>
                  <a:srgbClr val="FF3300"/>
                </a:solidFill>
                <a:latin typeface="Times New Roman" pitchFamily="18" charset="0"/>
              </a:rPr>
              <a:t>Laser 1</a:t>
            </a:r>
          </a:p>
        </p:txBody>
      </p:sp>
      <p:sp>
        <p:nvSpPr>
          <p:cNvPr id="81930" name="Text Box 10"/>
          <p:cNvSpPr txBox="1">
            <a:spLocks noChangeArrowheads="1"/>
          </p:cNvSpPr>
          <p:nvPr/>
        </p:nvSpPr>
        <p:spPr bwMode="auto">
          <a:xfrm>
            <a:off x="2214563" y="3381375"/>
            <a:ext cx="1345223" cy="300082"/>
          </a:xfrm>
          <a:prstGeom prst="rect">
            <a:avLst/>
          </a:prstGeom>
          <a:noFill/>
          <a:ln w="9525">
            <a:noFill/>
            <a:miter lim="800000"/>
            <a:headEnd/>
            <a:tailEnd/>
          </a:ln>
          <a:effectLst/>
        </p:spPr>
        <p:txBody>
          <a:bodyPr>
            <a:spAutoFit/>
          </a:bodyPr>
          <a:lstStyle/>
          <a:p>
            <a:pPr algn="ctr" eaLnBrk="1" hangingPunct="1">
              <a:spcBef>
                <a:spcPct val="50000"/>
              </a:spcBef>
            </a:pPr>
            <a:r>
              <a:rPr lang="en-GB" sz="1350" b="1">
                <a:latin typeface="Times New Roman" pitchFamily="18" charset="0"/>
              </a:rPr>
              <a:t>B</a:t>
            </a:r>
            <a:r>
              <a:rPr lang="en-GB" sz="1350" b="1" baseline="-25000">
                <a:latin typeface="Times New Roman" pitchFamily="18" charset="0"/>
              </a:rPr>
              <a:t>4</a:t>
            </a:r>
            <a:r>
              <a:rPr lang="en-GB" sz="1350" b="1">
                <a:latin typeface="Times New Roman" pitchFamily="18" charset="0"/>
              </a:rPr>
              <a:t>C screens</a:t>
            </a:r>
          </a:p>
        </p:txBody>
      </p:sp>
      <p:sp>
        <p:nvSpPr>
          <p:cNvPr id="81931" name="Text Box 11"/>
          <p:cNvSpPr txBox="1">
            <a:spLocks noChangeArrowheads="1"/>
          </p:cNvSpPr>
          <p:nvPr/>
        </p:nvSpPr>
        <p:spPr bwMode="auto">
          <a:xfrm>
            <a:off x="4557713" y="3679031"/>
            <a:ext cx="473206" cy="300082"/>
          </a:xfrm>
          <a:prstGeom prst="rect">
            <a:avLst/>
          </a:prstGeom>
          <a:noFill/>
          <a:ln w="9525">
            <a:noFill/>
            <a:miter lim="800000"/>
            <a:headEnd/>
            <a:tailEnd/>
          </a:ln>
          <a:effectLst/>
        </p:spPr>
        <p:txBody>
          <a:bodyPr wrap="none">
            <a:spAutoFit/>
          </a:bodyPr>
          <a:lstStyle/>
          <a:p>
            <a:pPr eaLnBrk="1" hangingPunct="1">
              <a:spcBef>
                <a:spcPct val="50000"/>
              </a:spcBef>
            </a:pPr>
            <a:r>
              <a:rPr lang="en-GB" sz="1350" b="1" dirty="0">
                <a:solidFill>
                  <a:srgbClr val="669900"/>
                </a:solidFill>
                <a:latin typeface="Times New Roman" pitchFamily="18" charset="0"/>
              </a:rPr>
              <a:t>Gas</a:t>
            </a:r>
          </a:p>
        </p:txBody>
      </p:sp>
      <p:sp>
        <p:nvSpPr>
          <p:cNvPr id="81932" name="Line 12"/>
          <p:cNvSpPr>
            <a:spLocks noChangeShapeType="1"/>
          </p:cNvSpPr>
          <p:nvPr/>
        </p:nvSpPr>
        <p:spPr bwMode="auto">
          <a:xfrm>
            <a:off x="4011491" y="3001567"/>
            <a:ext cx="0" cy="269081"/>
          </a:xfrm>
          <a:prstGeom prst="line">
            <a:avLst/>
          </a:prstGeom>
          <a:noFill/>
          <a:ln w="38100">
            <a:solidFill>
              <a:srgbClr val="669900"/>
            </a:solidFill>
            <a:round/>
            <a:headEnd type="triangle" w="med" len="med"/>
            <a:tailEnd/>
          </a:ln>
          <a:effectLst/>
        </p:spPr>
        <p:txBody>
          <a:bodyPr/>
          <a:lstStyle/>
          <a:p>
            <a:endParaRPr lang="en-GB" sz="1350"/>
          </a:p>
        </p:txBody>
      </p:sp>
      <p:sp>
        <p:nvSpPr>
          <p:cNvPr id="81933" name="Line 13"/>
          <p:cNvSpPr>
            <a:spLocks noChangeShapeType="1"/>
          </p:cNvSpPr>
          <p:nvPr/>
        </p:nvSpPr>
        <p:spPr bwMode="auto">
          <a:xfrm flipV="1">
            <a:off x="3336681" y="3300414"/>
            <a:ext cx="273661" cy="189310"/>
          </a:xfrm>
          <a:prstGeom prst="line">
            <a:avLst/>
          </a:prstGeom>
          <a:noFill/>
          <a:ln w="19050">
            <a:solidFill>
              <a:schemeClr val="tx1"/>
            </a:solidFill>
            <a:round/>
            <a:headEnd/>
            <a:tailEnd type="triangle" w="med" len="med"/>
          </a:ln>
          <a:effectLst/>
        </p:spPr>
        <p:txBody>
          <a:bodyPr/>
          <a:lstStyle/>
          <a:p>
            <a:endParaRPr lang="en-GB" sz="1350"/>
          </a:p>
        </p:txBody>
      </p:sp>
      <p:sp>
        <p:nvSpPr>
          <p:cNvPr id="81934" name="AutoShape 14"/>
          <p:cNvSpPr>
            <a:spLocks noChangeArrowheads="1"/>
          </p:cNvSpPr>
          <p:nvPr/>
        </p:nvSpPr>
        <p:spPr bwMode="auto">
          <a:xfrm rot="14400000">
            <a:off x="3257047" y="2041603"/>
            <a:ext cx="756047" cy="249482"/>
          </a:xfrm>
          <a:prstGeom prst="leftArrow">
            <a:avLst>
              <a:gd name="adj1" fmla="val 50000"/>
              <a:gd name="adj2" fmla="val 69934"/>
            </a:avLst>
          </a:prstGeom>
          <a:solidFill>
            <a:srgbClr val="FF3300"/>
          </a:solidFill>
          <a:ln w="9525">
            <a:solidFill>
              <a:schemeClr val="tx1"/>
            </a:solidFill>
            <a:miter lim="800000"/>
            <a:headEnd/>
            <a:tailEnd/>
          </a:ln>
          <a:effectLst/>
        </p:spPr>
        <p:txBody>
          <a:bodyPr wrap="none" anchor="ctr"/>
          <a:lstStyle/>
          <a:p>
            <a:endParaRPr lang="en-GB" sz="1350"/>
          </a:p>
        </p:txBody>
      </p:sp>
      <p:sp>
        <p:nvSpPr>
          <p:cNvPr id="81935" name="Line 15"/>
          <p:cNvSpPr>
            <a:spLocks noChangeShapeType="1"/>
          </p:cNvSpPr>
          <p:nvPr/>
        </p:nvSpPr>
        <p:spPr bwMode="auto">
          <a:xfrm rot="19800000">
            <a:off x="3311403" y="1626395"/>
            <a:ext cx="0" cy="594122"/>
          </a:xfrm>
          <a:prstGeom prst="line">
            <a:avLst/>
          </a:prstGeom>
          <a:noFill/>
          <a:ln w="38100">
            <a:solidFill>
              <a:schemeClr val="tx1"/>
            </a:solidFill>
            <a:round/>
            <a:headEnd/>
            <a:tailEnd/>
          </a:ln>
          <a:effectLst/>
        </p:spPr>
        <p:txBody>
          <a:bodyPr/>
          <a:lstStyle/>
          <a:p>
            <a:endParaRPr lang="en-GB" sz="1350"/>
          </a:p>
        </p:txBody>
      </p:sp>
      <p:sp>
        <p:nvSpPr>
          <p:cNvPr id="81936" name="Line 16"/>
          <p:cNvSpPr>
            <a:spLocks noChangeShapeType="1"/>
          </p:cNvSpPr>
          <p:nvPr/>
        </p:nvSpPr>
        <p:spPr bwMode="auto">
          <a:xfrm>
            <a:off x="3635619" y="2821781"/>
            <a:ext cx="0" cy="1025129"/>
          </a:xfrm>
          <a:prstGeom prst="line">
            <a:avLst/>
          </a:prstGeom>
          <a:noFill/>
          <a:ln w="38100">
            <a:solidFill>
              <a:schemeClr val="tx1"/>
            </a:solidFill>
            <a:round/>
            <a:headEnd/>
            <a:tailEnd/>
          </a:ln>
          <a:effectLst/>
        </p:spPr>
        <p:txBody>
          <a:bodyPr/>
          <a:lstStyle/>
          <a:p>
            <a:endParaRPr lang="en-GB" sz="1350"/>
          </a:p>
        </p:txBody>
      </p:sp>
      <p:sp>
        <p:nvSpPr>
          <p:cNvPr id="81937" name="Line 17"/>
          <p:cNvSpPr>
            <a:spLocks noChangeShapeType="1"/>
          </p:cNvSpPr>
          <p:nvPr/>
        </p:nvSpPr>
        <p:spPr bwMode="auto">
          <a:xfrm flipV="1">
            <a:off x="2987186" y="2031207"/>
            <a:ext cx="325316" cy="1350169"/>
          </a:xfrm>
          <a:prstGeom prst="line">
            <a:avLst/>
          </a:prstGeom>
          <a:noFill/>
          <a:ln w="19050">
            <a:solidFill>
              <a:schemeClr val="tx1"/>
            </a:solidFill>
            <a:round/>
            <a:headEnd/>
            <a:tailEnd type="triangle" w="med" len="med"/>
          </a:ln>
          <a:effectLst/>
        </p:spPr>
        <p:txBody>
          <a:bodyPr/>
          <a:lstStyle/>
          <a:p>
            <a:endParaRPr lang="en-GB" sz="1350"/>
          </a:p>
        </p:txBody>
      </p:sp>
      <p:sp>
        <p:nvSpPr>
          <p:cNvPr id="81938" name="Rectangle 18"/>
          <p:cNvSpPr>
            <a:spLocks noChangeArrowheads="1"/>
          </p:cNvSpPr>
          <p:nvPr/>
        </p:nvSpPr>
        <p:spPr bwMode="auto">
          <a:xfrm>
            <a:off x="6252431" y="1924051"/>
            <a:ext cx="573698" cy="1269206"/>
          </a:xfrm>
          <a:prstGeom prst="rect">
            <a:avLst/>
          </a:prstGeom>
          <a:solidFill>
            <a:srgbClr val="FF9900"/>
          </a:solidFill>
          <a:ln w="9525">
            <a:solidFill>
              <a:schemeClr val="tx1"/>
            </a:solidFill>
            <a:miter lim="800000"/>
            <a:headEnd/>
            <a:tailEnd/>
          </a:ln>
          <a:effectLst/>
        </p:spPr>
        <p:txBody>
          <a:bodyPr wrap="none" anchor="ctr"/>
          <a:lstStyle/>
          <a:p>
            <a:endParaRPr lang="en-GB" sz="1350"/>
          </a:p>
        </p:txBody>
      </p:sp>
      <p:sp>
        <p:nvSpPr>
          <p:cNvPr id="81939" name="Text Box 19"/>
          <p:cNvSpPr txBox="1">
            <a:spLocks noChangeArrowheads="1"/>
          </p:cNvSpPr>
          <p:nvPr/>
        </p:nvSpPr>
        <p:spPr bwMode="auto">
          <a:xfrm>
            <a:off x="6077683" y="3355182"/>
            <a:ext cx="897915" cy="323165"/>
          </a:xfrm>
          <a:prstGeom prst="rect">
            <a:avLst/>
          </a:prstGeom>
          <a:noFill/>
          <a:ln w="9525">
            <a:noFill/>
            <a:miter lim="800000"/>
            <a:headEnd/>
            <a:tailEnd/>
          </a:ln>
          <a:effectLst/>
        </p:spPr>
        <p:txBody>
          <a:bodyPr>
            <a:spAutoFit/>
          </a:bodyPr>
          <a:lstStyle/>
          <a:p>
            <a:pPr eaLnBrk="1" hangingPunct="1">
              <a:spcBef>
                <a:spcPct val="50000"/>
              </a:spcBef>
            </a:pPr>
            <a:r>
              <a:rPr lang="en-GB" sz="1500" b="1" dirty="0">
                <a:latin typeface="Times New Roman" pitchFamily="18" charset="0"/>
              </a:rPr>
              <a:t>Detector</a:t>
            </a:r>
          </a:p>
        </p:txBody>
      </p:sp>
      <p:sp>
        <p:nvSpPr>
          <p:cNvPr id="81940" name="Freeform 20"/>
          <p:cNvSpPr>
            <a:spLocks/>
          </p:cNvSpPr>
          <p:nvPr/>
        </p:nvSpPr>
        <p:spPr bwMode="auto">
          <a:xfrm>
            <a:off x="3709255" y="2842022"/>
            <a:ext cx="249482" cy="971550"/>
          </a:xfrm>
          <a:custGeom>
            <a:avLst/>
            <a:gdLst/>
            <a:ahLst/>
            <a:cxnLst>
              <a:cxn ang="0">
                <a:pos x="0" y="816"/>
              </a:cxn>
              <a:cxn ang="0">
                <a:pos x="0" y="0"/>
              </a:cxn>
              <a:cxn ang="0">
                <a:pos x="46" y="0"/>
              </a:cxn>
              <a:cxn ang="0">
                <a:pos x="227" y="249"/>
              </a:cxn>
              <a:cxn ang="0">
                <a:pos x="68" y="816"/>
              </a:cxn>
              <a:cxn ang="0">
                <a:pos x="0" y="816"/>
              </a:cxn>
            </a:cxnLst>
            <a:rect l="0" t="0" r="r" b="b"/>
            <a:pathLst>
              <a:path w="227" h="816">
                <a:moveTo>
                  <a:pt x="0" y="816"/>
                </a:moveTo>
                <a:lnTo>
                  <a:pt x="0" y="0"/>
                </a:lnTo>
                <a:lnTo>
                  <a:pt x="46" y="0"/>
                </a:lnTo>
                <a:lnTo>
                  <a:pt x="227" y="249"/>
                </a:lnTo>
                <a:lnTo>
                  <a:pt x="68" y="816"/>
                </a:lnTo>
                <a:lnTo>
                  <a:pt x="0" y="816"/>
                </a:lnTo>
                <a:close/>
              </a:path>
            </a:pathLst>
          </a:custGeom>
          <a:solidFill>
            <a:srgbClr val="B2B2B2"/>
          </a:solidFill>
          <a:ln w="9525" cap="flat" cmpd="sng">
            <a:solidFill>
              <a:schemeClr val="tx1"/>
            </a:solidFill>
            <a:prstDash val="solid"/>
            <a:round/>
            <a:headEnd/>
            <a:tailEnd/>
          </a:ln>
          <a:effectLst/>
        </p:spPr>
        <p:txBody>
          <a:bodyPr/>
          <a:lstStyle/>
          <a:p>
            <a:endParaRPr lang="en-GB" sz="1350"/>
          </a:p>
        </p:txBody>
      </p:sp>
      <p:sp>
        <p:nvSpPr>
          <p:cNvPr id="81941" name="Freeform 21"/>
          <p:cNvSpPr>
            <a:spLocks/>
          </p:cNvSpPr>
          <p:nvPr/>
        </p:nvSpPr>
        <p:spPr bwMode="auto">
          <a:xfrm flipH="1">
            <a:off x="4058749" y="2842022"/>
            <a:ext cx="249482" cy="971550"/>
          </a:xfrm>
          <a:custGeom>
            <a:avLst/>
            <a:gdLst/>
            <a:ahLst/>
            <a:cxnLst>
              <a:cxn ang="0">
                <a:pos x="0" y="816"/>
              </a:cxn>
              <a:cxn ang="0">
                <a:pos x="0" y="0"/>
              </a:cxn>
              <a:cxn ang="0">
                <a:pos x="46" y="0"/>
              </a:cxn>
              <a:cxn ang="0">
                <a:pos x="227" y="249"/>
              </a:cxn>
              <a:cxn ang="0">
                <a:pos x="68" y="816"/>
              </a:cxn>
              <a:cxn ang="0">
                <a:pos x="0" y="816"/>
              </a:cxn>
            </a:cxnLst>
            <a:rect l="0" t="0" r="r" b="b"/>
            <a:pathLst>
              <a:path w="227" h="816">
                <a:moveTo>
                  <a:pt x="0" y="816"/>
                </a:moveTo>
                <a:lnTo>
                  <a:pt x="0" y="0"/>
                </a:lnTo>
                <a:lnTo>
                  <a:pt x="46" y="0"/>
                </a:lnTo>
                <a:lnTo>
                  <a:pt x="227" y="249"/>
                </a:lnTo>
                <a:lnTo>
                  <a:pt x="68" y="816"/>
                </a:lnTo>
                <a:lnTo>
                  <a:pt x="0" y="816"/>
                </a:lnTo>
                <a:close/>
              </a:path>
            </a:pathLst>
          </a:custGeom>
          <a:solidFill>
            <a:srgbClr val="B2B2B2"/>
          </a:solidFill>
          <a:ln w="9525" cap="flat" cmpd="sng">
            <a:solidFill>
              <a:schemeClr val="tx1"/>
            </a:solidFill>
            <a:prstDash val="solid"/>
            <a:round/>
            <a:headEnd/>
            <a:tailEnd/>
          </a:ln>
          <a:effectLst/>
        </p:spPr>
        <p:txBody>
          <a:bodyPr/>
          <a:lstStyle/>
          <a:p>
            <a:endParaRPr lang="en-GB" sz="1350"/>
          </a:p>
        </p:txBody>
      </p:sp>
      <p:sp>
        <p:nvSpPr>
          <p:cNvPr id="81942" name="Freeform 22"/>
          <p:cNvSpPr>
            <a:spLocks/>
          </p:cNvSpPr>
          <p:nvPr/>
        </p:nvSpPr>
        <p:spPr bwMode="auto">
          <a:xfrm>
            <a:off x="4133485" y="3679032"/>
            <a:ext cx="424229" cy="189310"/>
          </a:xfrm>
          <a:custGeom>
            <a:avLst/>
            <a:gdLst/>
            <a:ahLst/>
            <a:cxnLst>
              <a:cxn ang="0">
                <a:pos x="0" y="0"/>
              </a:cxn>
              <a:cxn ang="0">
                <a:pos x="0" y="159"/>
              </a:cxn>
              <a:cxn ang="0">
                <a:pos x="386" y="159"/>
              </a:cxn>
            </a:cxnLst>
            <a:rect l="0" t="0" r="r" b="b"/>
            <a:pathLst>
              <a:path w="386" h="159">
                <a:moveTo>
                  <a:pt x="0" y="0"/>
                </a:moveTo>
                <a:lnTo>
                  <a:pt x="0" y="159"/>
                </a:lnTo>
                <a:lnTo>
                  <a:pt x="386" y="159"/>
                </a:lnTo>
              </a:path>
            </a:pathLst>
          </a:custGeom>
          <a:noFill/>
          <a:ln w="38100" cap="flat" cmpd="sng">
            <a:solidFill>
              <a:srgbClr val="669900"/>
            </a:solidFill>
            <a:prstDash val="solid"/>
            <a:round/>
            <a:headEnd type="triangle" w="med" len="med"/>
            <a:tailEnd type="none" w="med" len="med"/>
          </a:ln>
          <a:effectLst/>
        </p:spPr>
        <p:txBody>
          <a:bodyPr/>
          <a:lstStyle/>
          <a:p>
            <a:endParaRPr lang="en-GB" sz="1350"/>
          </a:p>
        </p:txBody>
      </p:sp>
      <p:sp>
        <p:nvSpPr>
          <p:cNvPr id="81943" name="AutoShape 23"/>
          <p:cNvSpPr>
            <a:spLocks noChangeArrowheads="1"/>
          </p:cNvSpPr>
          <p:nvPr/>
        </p:nvSpPr>
        <p:spPr bwMode="auto">
          <a:xfrm rot="5400000">
            <a:off x="3630721" y="3608465"/>
            <a:ext cx="756047" cy="249482"/>
          </a:xfrm>
          <a:prstGeom prst="leftArrow">
            <a:avLst>
              <a:gd name="adj1" fmla="val 50000"/>
              <a:gd name="adj2" fmla="val 69934"/>
            </a:avLst>
          </a:prstGeom>
          <a:solidFill>
            <a:srgbClr val="FF3300"/>
          </a:solidFill>
          <a:ln w="9525">
            <a:solidFill>
              <a:schemeClr val="tx1"/>
            </a:solidFill>
            <a:miter lim="800000"/>
            <a:headEnd/>
            <a:tailEnd/>
          </a:ln>
          <a:effectLst/>
        </p:spPr>
        <p:txBody>
          <a:bodyPr wrap="none" anchor="ctr"/>
          <a:lstStyle/>
          <a:p>
            <a:endParaRPr lang="en-GB" sz="1350"/>
          </a:p>
        </p:txBody>
      </p:sp>
      <p:sp>
        <p:nvSpPr>
          <p:cNvPr id="81944" name="Rectangle 24"/>
          <p:cNvSpPr>
            <a:spLocks noChangeArrowheads="1"/>
          </p:cNvSpPr>
          <p:nvPr/>
        </p:nvSpPr>
        <p:spPr bwMode="auto">
          <a:xfrm>
            <a:off x="3710355" y="3921919"/>
            <a:ext cx="597877" cy="53579"/>
          </a:xfrm>
          <a:prstGeom prst="rect">
            <a:avLst/>
          </a:prstGeom>
          <a:solidFill>
            <a:srgbClr val="CC9900"/>
          </a:solidFill>
          <a:ln w="9525">
            <a:solidFill>
              <a:schemeClr val="tx1"/>
            </a:solidFill>
            <a:miter lim="800000"/>
            <a:headEnd/>
            <a:tailEnd/>
          </a:ln>
          <a:effectLst/>
        </p:spPr>
        <p:txBody>
          <a:bodyPr wrap="none" anchor="ctr"/>
          <a:lstStyle/>
          <a:p>
            <a:pPr algn="ctr" eaLnBrk="1" hangingPunct="1">
              <a:spcBef>
                <a:spcPct val="50000"/>
              </a:spcBef>
            </a:pPr>
            <a:endParaRPr lang="fr-FR" sz="1350">
              <a:solidFill>
                <a:srgbClr val="CC9900"/>
              </a:solidFill>
              <a:latin typeface="Times New Roman" pitchFamily="18" charset="0"/>
            </a:endParaRPr>
          </a:p>
        </p:txBody>
      </p:sp>
      <p:sp>
        <p:nvSpPr>
          <p:cNvPr id="81945" name="Text Box 25"/>
          <p:cNvSpPr txBox="1">
            <a:spLocks noChangeArrowheads="1"/>
          </p:cNvSpPr>
          <p:nvPr/>
        </p:nvSpPr>
        <p:spPr bwMode="auto">
          <a:xfrm>
            <a:off x="4184040" y="1275160"/>
            <a:ext cx="1022106" cy="300082"/>
          </a:xfrm>
          <a:prstGeom prst="rect">
            <a:avLst/>
          </a:prstGeom>
          <a:noFill/>
          <a:ln w="9525">
            <a:noFill/>
            <a:miter lim="800000"/>
            <a:headEnd/>
            <a:tailEnd/>
          </a:ln>
          <a:effectLst/>
        </p:spPr>
        <p:txBody>
          <a:bodyPr>
            <a:spAutoFit/>
          </a:bodyPr>
          <a:lstStyle/>
          <a:p>
            <a:pPr algn="ctr" eaLnBrk="1" hangingPunct="1">
              <a:spcBef>
                <a:spcPct val="50000"/>
              </a:spcBef>
            </a:pPr>
            <a:r>
              <a:rPr lang="en-GB" sz="1350" b="1">
                <a:solidFill>
                  <a:srgbClr val="FF3300"/>
                </a:solidFill>
                <a:latin typeface="Times New Roman" pitchFamily="18" charset="0"/>
              </a:rPr>
              <a:t>Laser 2</a:t>
            </a:r>
          </a:p>
        </p:txBody>
      </p:sp>
      <p:sp>
        <p:nvSpPr>
          <p:cNvPr id="81946" name="Text Box 26"/>
          <p:cNvSpPr txBox="1">
            <a:spLocks noChangeArrowheads="1"/>
          </p:cNvSpPr>
          <p:nvPr/>
        </p:nvSpPr>
        <p:spPr bwMode="auto">
          <a:xfrm>
            <a:off x="3958737" y="4218385"/>
            <a:ext cx="1022106" cy="300082"/>
          </a:xfrm>
          <a:prstGeom prst="rect">
            <a:avLst/>
          </a:prstGeom>
          <a:noFill/>
          <a:ln w="9525">
            <a:noFill/>
            <a:miter lim="800000"/>
            <a:headEnd/>
            <a:tailEnd/>
          </a:ln>
          <a:effectLst/>
        </p:spPr>
        <p:txBody>
          <a:bodyPr>
            <a:spAutoFit/>
          </a:bodyPr>
          <a:lstStyle/>
          <a:p>
            <a:pPr algn="ctr" eaLnBrk="1" hangingPunct="1">
              <a:spcBef>
                <a:spcPct val="50000"/>
              </a:spcBef>
            </a:pPr>
            <a:r>
              <a:rPr lang="en-GB" sz="1350" b="1">
                <a:solidFill>
                  <a:srgbClr val="FF3300"/>
                </a:solidFill>
                <a:latin typeface="Times New Roman" pitchFamily="18" charset="0"/>
              </a:rPr>
              <a:t>Laser 3</a:t>
            </a:r>
          </a:p>
        </p:txBody>
      </p:sp>
      <p:sp>
        <p:nvSpPr>
          <p:cNvPr id="81947" name="Text Box 27"/>
          <p:cNvSpPr txBox="1">
            <a:spLocks noChangeArrowheads="1"/>
          </p:cNvSpPr>
          <p:nvPr/>
        </p:nvSpPr>
        <p:spPr bwMode="auto">
          <a:xfrm>
            <a:off x="2588237" y="3921919"/>
            <a:ext cx="1356214" cy="300082"/>
          </a:xfrm>
          <a:prstGeom prst="rect">
            <a:avLst/>
          </a:prstGeom>
          <a:noFill/>
          <a:ln w="9525">
            <a:noFill/>
            <a:miter lim="800000"/>
            <a:headEnd/>
            <a:tailEnd/>
          </a:ln>
          <a:effectLst/>
        </p:spPr>
        <p:txBody>
          <a:bodyPr>
            <a:spAutoFit/>
          </a:bodyPr>
          <a:lstStyle/>
          <a:p>
            <a:pPr eaLnBrk="1" hangingPunct="1">
              <a:spcBef>
                <a:spcPct val="50000"/>
              </a:spcBef>
            </a:pPr>
            <a:r>
              <a:rPr lang="en-GB" sz="1350" b="1" dirty="0" err="1">
                <a:solidFill>
                  <a:srgbClr val="C00000"/>
                </a:solidFill>
                <a:latin typeface="Times New Roman" pitchFamily="18" charset="0"/>
              </a:rPr>
              <a:t>NaCl</a:t>
            </a:r>
            <a:r>
              <a:rPr lang="en-GB" sz="1350" b="1" dirty="0">
                <a:solidFill>
                  <a:srgbClr val="C00000"/>
                </a:solidFill>
                <a:latin typeface="Times New Roman" pitchFamily="18" charset="0"/>
              </a:rPr>
              <a:t> window</a:t>
            </a:r>
          </a:p>
        </p:txBody>
      </p:sp>
    </p:spTree>
    <p:extLst>
      <p:ext uri="{BB962C8B-B14F-4D97-AF65-F5344CB8AC3E}">
        <p14:creationId xmlns:p14="http://schemas.microsoft.com/office/powerpoint/2010/main" val="312861646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8"/>
          <p:cNvSpPr>
            <a:spLocks noChangeArrowheads="1"/>
          </p:cNvSpPr>
          <p:nvPr/>
        </p:nvSpPr>
        <p:spPr bwMode="auto">
          <a:xfrm>
            <a:off x="1143000" y="638511"/>
            <a:ext cx="6858000" cy="4413498"/>
          </a:xfrm>
          <a:prstGeom prst="rect">
            <a:avLst/>
          </a:prstGeom>
          <a:noFill/>
          <a:ln w="9525">
            <a:noFill/>
            <a:miter lim="800000"/>
            <a:headEnd/>
            <a:tailEnd/>
          </a:ln>
        </p:spPr>
        <p:txBody>
          <a:bodyPr wrap="none" lIns="65424" tIns="32714" rIns="65424" bIns="32714" anchor="ctr"/>
          <a:lstStyle/>
          <a:p>
            <a:pPr algn="ctr" rtl="0" fontAlgn="base">
              <a:spcBef>
                <a:spcPct val="0"/>
              </a:spcBef>
              <a:spcAft>
                <a:spcPct val="0"/>
              </a:spcAft>
            </a:pPr>
            <a:endParaRPr lang="en-US" sz="2250" dirty="0">
              <a:solidFill>
                <a:srgbClr val="000000"/>
              </a:solidFill>
              <a:latin typeface="Trebuchet MS" pitchFamily="34" charset="0"/>
              <a:sym typeface="Helvetica Neue Light" charset="0"/>
            </a:endParaRPr>
          </a:p>
        </p:txBody>
      </p:sp>
      <p:sp>
        <p:nvSpPr>
          <p:cNvPr id="119812" name="Rectangle 2"/>
          <p:cNvSpPr>
            <a:spLocks noGrp="1" noChangeArrowheads="1"/>
          </p:cNvSpPr>
          <p:nvPr>
            <p:ph type="title"/>
          </p:nvPr>
        </p:nvSpPr>
        <p:spPr bwMode="auto">
          <a:xfrm>
            <a:off x="57575" y="139212"/>
            <a:ext cx="8954218" cy="457926"/>
          </a:xfrm>
          <a:noFill/>
          <a:ln>
            <a:miter lim="800000"/>
            <a:headEnd/>
            <a:tailEnd/>
          </a:ln>
        </p:spPr>
        <p:txBody>
          <a:bodyPr vert="horz" wrap="square" lIns="65429" tIns="32715" rIns="65429" bIns="32715" numCol="1" anchor="t" anchorCtr="0" compatLnSpc="1">
            <a:prstTxWarp prst="textNoShape">
              <a:avLst/>
            </a:prstTxWarp>
          </a:bodyPr>
          <a:lstStyle/>
          <a:p>
            <a:pPr eaLnBrk="1" hangingPunct="1"/>
            <a:r>
              <a:rPr lang="en-US" sz="3600" b="1" i="1" dirty="0" smtClean="0"/>
              <a:t>Self-propagating High-T Synthesis (SHS)  </a:t>
            </a:r>
            <a:r>
              <a:rPr lang="en-US" sz="3600" b="1" i="1" dirty="0" smtClean="0">
                <a:solidFill>
                  <a:srgbClr val="FF0000"/>
                </a:solidFill>
              </a:rPr>
              <a:t>D20</a:t>
            </a:r>
          </a:p>
        </p:txBody>
      </p:sp>
      <p:sp>
        <p:nvSpPr>
          <p:cNvPr id="119813" name="Rectangle 3"/>
          <p:cNvSpPr>
            <a:spLocks noGrp="1" noChangeArrowheads="1"/>
          </p:cNvSpPr>
          <p:nvPr>
            <p:ph type="body" idx="1"/>
          </p:nvPr>
        </p:nvSpPr>
        <p:spPr bwMode="auto">
          <a:xfrm>
            <a:off x="1353964" y="837996"/>
            <a:ext cx="3768887" cy="1914581"/>
          </a:xfrm>
          <a:noFill/>
          <a:ln>
            <a:solidFill>
              <a:srgbClr val="000000"/>
            </a:solidFill>
            <a:miter lim="800000"/>
            <a:headEnd/>
            <a:tailEnd/>
          </a:ln>
        </p:spPr>
        <p:txBody>
          <a:bodyPr vert="horz" wrap="square" lIns="65424" tIns="32714" rIns="65424" bIns="32714" numCol="1" anchor="t" anchorCtr="0" compatLnSpc="1">
            <a:prstTxWarp prst="textNoShape">
              <a:avLst/>
            </a:prstTxWarp>
          </a:bodyPr>
          <a:lstStyle/>
          <a:p>
            <a:pPr>
              <a:lnSpc>
                <a:spcPct val="80000"/>
              </a:lnSpc>
              <a:spcBef>
                <a:spcPts val="316"/>
              </a:spcBef>
            </a:pPr>
            <a:r>
              <a:rPr lang="en-GB" sz="1500" dirty="0" smtClean="0"/>
              <a:t>Titanium silicon carbide Ti</a:t>
            </a:r>
            <a:r>
              <a:rPr lang="en-GB" sz="1500" baseline="-25000" dirty="0" smtClean="0"/>
              <a:t>3</a:t>
            </a:r>
            <a:r>
              <a:rPr lang="en-GB" sz="1500" dirty="0" smtClean="0"/>
              <a:t>SiC</a:t>
            </a:r>
            <a:r>
              <a:rPr lang="en-GB" sz="1500" baseline="-25000" dirty="0" smtClean="0"/>
              <a:t>2</a:t>
            </a:r>
            <a:endParaRPr lang="en-GB" sz="1500" dirty="0" smtClean="0"/>
          </a:p>
          <a:p>
            <a:pPr>
              <a:lnSpc>
                <a:spcPct val="80000"/>
              </a:lnSpc>
              <a:spcBef>
                <a:spcPts val="316"/>
              </a:spcBef>
            </a:pPr>
            <a:r>
              <a:rPr lang="en-GB" sz="1500" dirty="0" smtClean="0"/>
              <a:t>Self-propagating High-temperature Synthesis (SHS)</a:t>
            </a:r>
          </a:p>
          <a:p>
            <a:pPr lvl="1">
              <a:lnSpc>
                <a:spcPct val="80000"/>
              </a:lnSpc>
              <a:spcBef>
                <a:spcPts val="316"/>
              </a:spcBef>
            </a:pPr>
            <a:r>
              <a:rPr lang="en-GB" sz="1500" dirty="0" smtClean="0"/>
              <a:t>Riley, Kisi et al.: 3 </a:t>
            </a:r>
            <a:r>
              <a:rPr lang="en-GB" sz="1500" dirty="0" err="1" smtClean="0"/>
              <a:t>Ti</a:t>
            </a:r>
            <a:r>
              <a:rPr lang="en-GB" sz="1500" dirty="0" smtClean="0"/>
              <a:t> : 1 Si : 2 C, 20 g pellet in furnace</a:t>
            </a:r>
          </a:p>
          <a:p>
            <a:pPr lvl="1">
              <a:lnSpc>
                <a:spcPct val="80000"/>
              </a:lnSpc>
              <a:spcBef>
                <a:spcPts val="316"/>
              </a:spcBef>
            </a:pPr>
            <a:r>
              <a:rPr lang="en-GB" sz="1500" dirty="0" smtClean="0"/>
              <a:t>Heating from 850</a:t>
            </a:r>
            <a:r>
              <a:rPr lang="en-GB" sz="1500" baseline="30000" dirty="0" smtClean="0"/>
              <a:t> </a:t>
            </a:r>
            <a:r>
              <a:rPr lang="en-GB" sz="1500" dirty="0" smtClean="0"/>
              <a:t>C to 1050</a:t>
            </a:r>
            <a:r>
              <a:rPr lang="en-GB" sz="1500" baseline="30000" dirty="0" smtClean="0"/>
              <a:t> </a:t>
            </a:r>
            <a:r>
              <a:rPr lang="en-GB" sz="1500" dirty="0" smtClean="0"/>
              <a:t>C at 100 K/min</a:t>
            </a:r>
          </a:p>
          <a:p>
            <a:pPr lvl="1">
              <a:lnSpc>
                <a:spcPct val="80000"/>
              </a:lnSpc>
              <a:spcBef>
                <a:spcPts val="316"/>
              </a:spcBef>
            </a:pPr>
            <a:r>
              <a:rPr lang="en-GB" sz="1500" dirty="0" smtClean="0"/>
              <a:t>Acquisition time 500 </a:t>
            </a:r>
            <a:r>
              <a:rPr lang="en-GB" sz="1500" dirty="0" err="1" smtClean="0"/>
              <a:t>ms</a:t>
            </a:r>
            <a:r>
              <a:rPr lang="en-GB" sz="1500" dirty="0" smtClean="0"/>
              <a:t> (300 </a:t>
            </a:r>
            <a:r>
              <a:rPr lang="en-GB" sz="1500" dirty="0" err="1" smtClean="0"/>
              <a:t>ms</a:t>
            </a:r>
            <a:r>
              <a:rPr lang="en-GB" sz="1500" dirty="0" smtClean="0"/>
              <a:t>)</a:t>
            </a:r>
          </a:p>
          <a:p>
            <a:pPr>
              <a:lnSpc>
                <a:spcPct val="80000"/>
              </a:lnSpc>
              <a:spcBef>
                <a:spcPts val="316"/>
              </a:spcBef>
            </a:pPr>
            <a:r>
              <a:rPr lang="en-GB" sz="1500" dirty="0" smtClean="0"/>
              <a:t>Hot  isostatic pressing expensive</a:t>
            </a:r>
            <a:endParaRPr lang="en-GB" sz="1500" dirty="0"/>
          </a:p>
        </p:txBody>
      </p:sp>
      <p:grpSp>
        <p:nvGrpSpPr>
          <p:cNvPr id="2" name="Group 4"/>
          <p:cNvGrpSpPr>
            <a:grpSpLocks/>
          </p:cNvGrpSpPr>
          <p:nvPr/>
        </p:nvGrpSpPr>
        <p:grpSpPr bwMode="auto">
          <a:xfrm>
            <a:off x="4534684" y="2450363"/>
            <a:ext cx="3507994" cy="2431125"/>
            <a:chOff x="2855" y="2171"/>
            <a:chExt cx="2946" cy="2042"/>
          </a:xfrm>
        </p:grpSpPr>
        <p:pic>
          <p:nvPicPr>
            <p:cNvPr id="119834" name="Picture 5"/>
            <p:cNvPicPr>
              <a:picLocks noChangeAspect="1" noChangeArrowheads="1"/>
            </p:cNvPicPr>
            <p:nvPr/>
          </p:nvPicPr>
          <p:blipFill>
            <a:blip r:embed="rId3"/>
            <a:srcRect/>
            <a:stretch>
              <a:fillRect/>
            </a:stretch>
          </p:blipFill>
          <p:spPr bwMode="auto">
            <a:xfrm>
              <a:off x="3121" y="2171"/>
              <a:ext cx="2642" cy="1938"/>
            </a:xfrm>
            <a:prstGeom prst="rect">
              <a:avLst/>
            </a:prstGeom>
            <a:noFill/>
            <a:ln w="9525">
              <a:noFill/>
              <a:miter lim="800000"/>
              <a:headEnd/>
              <a:tailEnd/>
            </a:ln>
          </p:spPr>
        </p:pic>
        <p:grpSp>
          <p:nvGrpSpPr>
            <p:cNvPr id="3" name="Group 6"/>
            <p:cNvGrpSpPr>
              <a:grpSpLocks/>
            </p:cNvGrpSpPr>
            <p:nvPr/>
          </p:nvGrpSpPr>
          <p:grpSpPr bwMode="auto">
            <a:xfrm>
              <a:off x="2855" y="2456"/>
              <a:ext cx="2946" cy="1757"/>
              <a:chOff x="2855" y="2456"/>
              <a:chExt cx="2946" cy="1757"/>
            </a:xfrm>
          </p:grpSpPr>
          <p:sp>
            <p:nvSpPr>
              <p:cNvPr id="329735" name="Line 7"/>
              <p:cNvSpPr>
                <a:spLocks noChangeShapeType="1"/>
              </p:cNvSpPr>
              <p:nvPr/>
            </p:nvSpPr>
            <p:spPr bwMode="auto">
              <a:xfrm flipV="1">
                <a:off x="3882" y="3737"/>
                <a:ext cx="1881" cy="361"/>
              </a:xfrm>
              <a:prstGeom prst="line">
                <a:avLst/>
              </a:prstGeom>
              <a:noFill/>
              <a:ln w="9525">
                <a:solidFill>
                  <a:schemeClr val="tx1"/>
                </a:solidFill>
                <a:round/>
                <a:headEnd/>
                <a:tailEnd type="triangle" w="med" len="med"/>
              </a:ln>
              <a:effectLst>
                <a:outerShdw dist="17961" dir="2700000" algn="ctr" rotWithShape="0">
                  <a:schemeClr val="tx2"/>
                </a:outerShdw>
              </a:effectLst>
            </p:spPr>
            <p:txBody>
              <a:bodyPr wrap="none" lIns="68572" tIns="34286" rIns="68572" bIns="34286" anchor="ctr">
                <a:spAutoFit/>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29736" name="Line 8"/>
              <p:cNvSpPr>
                <a:spLocks noChangeShapeType="1"/>
              </p:cNvSpPr>
              <p:nvPr/>
            </p:nvSpPr>
            <p:spPr bwMode="auto">
              <a:xfrm flipH="1" flipV="1">
                <a:off x="3121" y="3257"/>
                <a:ext cx="721" cy="841"/>
              </a:xfrm>
              <a:prstGeom prst="line">
                <a:avLst/>
              </a:prstGeom>
              <a:noFill/>
              <a:ln w="9525">
                <a:solidFill>
                  <a:schemeClr val="tx1"/>
                </a:solidFill>
                <a:round/>
                <a:headEnd/>
                <a:tailEnd type="triangle" w="med" len="med"/>
              </a:ln>
              <a:effectLst>
                <a:outerShdw dist="17961" dir="2700000" algn="ctr" rotWithShape="0">
                  <a:schemeClr val="tx2"/>
                </a:outerShdw>
              </a:effectLst>
            </p:spPr>
            <p:txBody>
              <a:bodyPr lIns="68572" tIns="34286" rIns="68572" bIns="34286" anchor="ctr">
                <a:spAutoFit/>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29737" name="Line 9"/>
              <p:cNvSpPr>
                <a:spLocks noChangeShapeType="1"/>
              </p:cNvSpPr>
              <p:nvPr/>
            </p:nvSpPr>
            <p:spPr bwMode="auto">
              <a:xfrm flipV="1">
                <a:off x="3121" y="2456"/>
                <a:ext cx="0" cy="761"/>
              </a:xfrm>
              <a:prstGeom prst="line">
                <a:avLst/>
              </a:prstGeom>
              <a:noFill/>
              <a:ln w="9525">
                <a:solidFill>
                  <a:schemeClr val="tx1"/>
                </a:solidFill>
                <a:round/>
                <a:headEnd/>
                <a:tailEnd type="triangle" w="med" len="med"/>
              </a:ln>
              <a:effectLst>
                <a:outerShdw dist="17961" dir="2700000" algn="ctr" rotWithShape="0">
                  <a:schemeClr val="tx2"/>
                </a:outerShdw>
              </a:effectLst>
            </p:spPr>
            <p:txBody>
              <a:bodyPr lIns="68572" tIns="34286" rIns="68572" bIns="34286" anchor="ctr">
                <a:spAutoFit/>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119839" name="Text Box 10"/>
              <p:cNvSpPr txBox="1">
                <a:spLocks noChangeArrowheads="1"/>
              </p:cNvSpPr>
              <p:nvPr/>
            </p:nvSpPr>
            <p:spPr bwMode="auto">
              <a:xfrm>
                <a:off x="4654" y="3937"/>
                <a:ext cx="355"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2theta</a:t>
                </a:r>
              </a:p>
            </p:txBody>
          </p:sp>
          <p:sp>
            <p:nvSpPr>
              <p:cNvPr id="119840" name="Text Box 11"/>
              <p:cNvSpPr txBox="1">
                <a:spLocks noChangeArrowheads="1"/>
              </p:cNvSpPr>
              <p:nvPr/>
            </p:nvSpPr>
            <p:spPr bwMode="auto">
              <a:xfrm>
                <a:off x="3172" y="3649"/>
                <a:ext cx="357"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time/s</a:t>
                </a:r>
              </a:p>
            </p:txBody>
          </p:sp>
          <p:sp>
            <p:nvSpPr>
              <p:cNvPr id="119841" name="Text Box 12"/>
              <p:cNvSpPr txBox="1">
                <a:spLocks noChangeArrowheads="1"/>
              </p:cNvSpPr>
              <p:nvPr/>
            </p:nvSpPr>
            <p:spPr bwMode="auto">
              <a:xfrm rot="16200000">
                <a:off x="2725" y="2746"/>
                <a:ext cx="624"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counts/s/0.1°</a:t>
                </a:r>
              </a:p>
            </p:txBody>
          </p:sp>
          <p:sp>
            <p:nvSpPr>
              <p:cNvPr id="119842" name="Text Box 13"/>
              <p:cNvSpPr txBox="1">
                <a:spLocks noChangeArrowheads="1"/>
              </p:cNvSpPr>
              <p:nvPr/>
            </p:nvSpPr>
            <p:spPr bwMode="auto">
              <a:xfrm>
                <a:off x="2855" y="2456"/>
                <a:ext cx="316"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2.3e4</a:t>
                </a:r>
              </a:p>
            </p:txBody>
          </p:sp>
          <p:sp>
            <p:nvSpPr>
              <p:cNvPr id="119843" name="Text Box 14"/>
              <p:cNvSpPr txBox="1">
                <a:spLocks noChangeArrowheads="1"/>
              </p:cNvSpPr>
              <p:nvPr/>
            </p:nvSpPr>
            <p:spPr bwMode="auto">
              <a:xfrm>
                <a:off x="2873" y="3136"/>
                <a:ext cx="316"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0.1e4</a:t>
                </a:r>
              </a:p>
            </p:txBody>
          </p:sp>
          <p:sp>
            <p:nvSpPr>
              <p:cNvPr id="119844" name="Text Box 15"/>
              <p:cNvSpPr txBox="1">
                <a:spLocks noChangeArrowheads="1"/>
              </p:cNvSpPr>
              <p:nvPr/>
            </p:nvSpPr>
            <p:spPr bwMode="auto">
              <a:xfrm>
                <a:off x="2978" y="3257"/>
                <a:ext cx="200"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30</a:t>
                </a:r>
              </a:p>
            </p:txBody>
          </p:sp>
          <p:sp>
            <p:nvSpPr>
              <p:cNvPr id="119845" name="Text Box 16"/>
              <p:cNvSpPr txBox="1">
                <a:spLocks noChangeArrowheads="1"/>
              </p:cNvSpPr>
              <p:nvPr/>
            </p:nvSpPr>
            <p:spPr bwMode="auto">
              <a:xfrm>
                <a:off x="3647" y="3978"/>
                <a:ext cx="158"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0</a:t>
                </a:r>
              </a:p>
            </p:txBody>
          </p:sp>
          <p:sp>
            <p:nvSpPr>
              <p:cNvPr id="119846" name="Text Box 17"/>
              <p:cNvSpPr txBox="1">
                <a:spLocks noChangeArrowheads="1"/>
              </p:cNvSpPr>
              <p:nvPr/>
            </p:nvSpPr>
            <p:spPr bwMode="auto">
              <a:xfrm>
                <a:off x="3845" y="4058"/>
                <a:ext cx="241"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25°</a:t>
                </a:r>
              </a:p>
            </p:txBody>
          </p:sp>
          <p:sp>
            <p:nvSpPr>
              <p:cNvPr id="119847" name="Text Box 18"/>
              <p:cNvSpPr txBox="1">
                <a:spLocks noChangeArrowheads="1"/>
              </p:cNvSpPr>
              <p:nvPr/>
            </p:nvSpPr>
            <p:spPr bwMode="auto">
              <a:xfrm>
                <a:off x="5560" y="3777"/>
                <a:ext cx="241"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35°</a:t>
                </a:r>
              </a:p>
            </p:txBody>
          </p:sp>
        </p:grpSp>
      </p:grpSp>
      <p:grpSp>
        <p:nvGrpSpPr>
          <p:cNvPr id="4" name="Group 19"/>
          <p:cNvGrpSpPr>
            <a:grpSpLocks/>
          </p:cNvGrpSpPr>
          <p:nvPr/>
        </p:nvGrpSpPr>
        <p:grpSpPr bwMode="auto">
          <a:xfrm>
            <a:off x="1144194" y="2373347"/>
            <a:ext cx="3713503" cy="2545798"/>
            <a:chOff x="4" y="2112"/>
            <a:chExt cx="3119" cy="2138"/>
          </a:xfrm>
        </p:grpSpPr>
        <p:pic>
          <p:nvPicPr>
            <p:cNvPr id="119819" name="Picture 20"/>
            <p:cNvPicPr>
              <a:picLocks noChangeAspect="1" noChangeArrowheads="1"/>
            </p:cNvPicPr>
            <p:nvPr/>
          </p:nvPicPr>
          <p:blipFill>
            <a:blip r:embed="rId4"/>
            <a:srcRect/>
            <a:stretch>
              <a:fillRect/>
            </a:stretch>
          </p:blipFill>
          <p:spPr bwMode="auto">
            <a:xfrm>
              <a:off x="144" y="2112"/>
              <a:ext cx="2976" cy="2138"/>
            </a:xfrm>
            <a:prstGeom prst="rect">
              <a:avLst/>
            </a:prstGeom>
            <a:noFill/>
            <a:ln w="9525">
              <a:noFill/>
              <a:miter lim="800000"/>
              <a:headEnd/>
              <a:tailEnd/>
            </a:ln>
          </p:spPr>
        </p:pic>
        <p:grpSp>
          <p:nvGrpSpPr>
            <p:cNvPr id="5" name="Group 21"/>
            <p:cNvGrpSpPr>
              <a:grpSpLocks/>
            </p:cNvGrpSpPr>
            <p:nvPr/>
          </p:nvGrpSpPr>
          <p:grpSpPr bwMode="auto">
            <a:xfrm>
              <a:off x="4" y="2340"/>
              <a:ext cx="3119" cy="1885"/>
              <a:chOff x="4" y="2340"/>
              <a:chExt cx="3119" cy="1885"/>
            </a:xfrm>
          </p:grpSpPr>
          <p:sp>
            <p:nvSpPr>
              <p:cNvPr id="329750" name="Line 22"/>
              <p:cNvSpPr>
                <a:spLocks noChangeShapeType="1"/>
              </p:cNvSpPr>
              <p:nvPr/>
            </p:nvSpPr>
            <p:spPr bwMode="auto">
              <a:xfrm flipV="1">
                <a:off x="1323" y="3552"/>
                <a:ext cx="1728" cy="576"/>
              </a:xfrm>
              <a:prstGeom prst="line">
                <a:avLst/>
              </a:prstGeom>
              <a:noFill/>
              <a:ln w="9525">
                <a:solidFill>
                  <a:schemeClr val="tx1"/>
                </a:solidFill>
                <a:round/>
                <a:headEnd/>
                <a:tailEnd type="triangle" w="med" len="med"/>
              </a:ln>
              <a:effectLst>
                <a:outerShdw dist="17961" dir="2700000" algn="ctr" rotWithShape="0">
                  <a:schemeClr val="tx2"/>
                </a:outerShdw>
              </a:effectLst>
            </p:spPr>
            <p:txBody>
              <a:bodyPr lIns="68572" tIns="34286" rIns="68572" bIns="34286" anchor="ctr">
                <a:spAutoFit/>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29751" name="Line 23"/>
              <p:cNvSpPr>
                <a:spLocks noChangeShapeType="1"/>
              </p:cNvSpPr>
              <p:nvPr/>
            </p:nvSpPr>
            <p:spPr bwMode="auto">
              <a:xfrm flipH="1" flipV="1">
                <a:off x="240" y="3168"/>
                <a:ext cx="1056" cy="960"/>
              </a:xfrm>
              <a:prstGeom prst="line">
                <a:avLst/>
              </a:prstGeom>
              <a:noFill/>
              <a:ln w="9525">
                <a:solidFill>
                  <a:schemeClr val="tx1"/>
                </a:solidFill>
                <a:round/>
                <a:headEnd/>
                <a:tailEnd type="triangle" w="med" len="med"/>
              </a:ln>
              <a:effectLst>
                <a:outerShdw dist="17961" dir="2700000" algn="ctr" rotWithShape="0">
                  <a:schemeClr val="tx2"/>
                </a:outerShdw>
              </a:effectLst>
            </p:spPr>
            <p:txBody>
              <a:bodyPr lIns="68572" tIns="34286" rIns="68572" bIns="34286" anchor="ctr">
                <a:spAutoFit/>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119823" name="Text Box 24"/>
              <p:cNvSpPr txBox="1">
                <a:spLocks noChangeArrowheads="1"/>
              </p:cNvSpPr>
              <p:nvPr/>
            </p:nvSpPr>
            <p:spPr bwMode="auto">
              <a:xfrm>
                <a:off x="1800" y="3937"/>
                <a:ext cx="355"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2theta</a:t>
                </a:r>
              </a:p>
            </p:txBody>
          </p:sp>
          <p:sp>
            <p:nvSpPr>
              <p:cNvPr id="119824" name="Text Box 25"/>
              <p:cNvSpPr txBox="1">
                <a:spLocks noChangeArrowheads="1"/>
              </p:cNvSpPr>
              <p:nvPr/>
            </p:nvSpPr>
            <p:spPr bwMode="auto">
              <a:xfrm>
                <a:off x="365" y="3504"/>
                <a:ext cx="357"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time/s</a:t>
                </a:r>
              </a:p>
            </p:txBody>
          </p:sp>
          <p:grpSp>
            <p:nvGrpSpPr>
              <p:cNvPr id="6" name="Group 26"/>
              <p:cNvGrpSpPr>
                <a:grpSpLocks/>
              </p:cNvGrpSpPr>
              <p:nvPr/>
            </p:nvGrpSpPr>
            <p:grpSpPr bwMode="auto">
              <a:xfrm>
                <a:off x="4" y="2340"/>
                <a:ext cx="334" cy="877"/>
                <a:chOff x="1" y="2414"/>
                <a:chExt cx="334" cy="877"/>
              </a:xfrm>
            </p:grpSpPr>
            <p:sp>
              <p:nvSpPr>
                <p:cNvPr id="329755" name="Line 27"/>
                <p:cNvSpPr>
                  <a:spLocks noChangeShapeType="1"/>
                </p:cNvSpPr>
                <p:nvPr/>
              </p:nvSpPr>
              <p:spPr bwMode="auto">
                <a:xfrm flipV="1">
                  <a:off x="267" y="2456"/>
                  <a:ext cx="0" cy="761"/>
                </a:xfrm>
                <a:prstGeom prst="line">
                  <a:avLst/>
                </a:prstGeom>
                <a:noFill/>
                <a:ln w="9525">
                  <a:solidFill>
                    <a:schemeClr val="tx1"/>
                  </a:solidFill>
                  <a:round/>
                  <a:headEnd/>
                  <a:tailEnd type="triangle" w="med" len="med"/>
                </a:ln>
                <a:effectLst>
                  <a:outerShdw dist="17961" dir="2700000" algn="ctr" rotWithShape="0">
                    <a:schemeClr val="tx2"/>
                  </a:outerShdw>
                </a:effectLst>
              </p:spPr>
              <p:txBody>
                <a:bodyPr lIns="68572" tIns="34286" rIns="68572" bIns="34286" anchor="ctr">
                  <a:spAutoFit/>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119831" name="Text Box 28"/>
                <p:cNvSpPr txBox="1">
                  <a:spLocks noChangeArrowheads="1"/>
                </p:cNvSpPr>
                <p:nvPr/>
              </p:nvSpPr>
              <p:spPr bwMode="auto">
                <a:xfrm rot="16200000">
                  <a:off x="-129" y="2648"/>
                  <a:ext cx="624"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counts/s/0.1°</a:t>
                  </a:r>
                </a:p>
              </p:txBody>
            </p:sp>
            <p:sp>
              <p:nvSpPr>
                <p:cNvPr id="119832" name="Text Box 29"/>
                <p:cNvSpPr txBox="1">
                  <a:spLocks noChangeArrowheads="1"/>
                </p:cNvSpPr>
                <p:nvPr/>
              </p:nvSpPr>
              <p:spPr bwMode="auto">
                <a:xfrm>
                  <a:off x="1" y="2456"/>
                  <a:ext cx="316"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2.3e4</a:t>
                  </a:r>
                </a:p>
              </p:txBody>
            </p:sp>
            <p:sp>
              <p:nvSpPr>
                <p:cNvPr id="119833" name="Text Box 30"/>
                <p:cNvSpPr txBox="1">
                  <a:spLocks noChangeArrowheads="1"/>
                </p:cNvSpPr>
                <p:nvPr/>
              </p:nvSpPr>
              <p:spPr bwMode="auto">
                <a:xfrm>
                  <a:off x="19" y="3136"/>
                  <a:ext cx="316"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0.1e4</a:t>
                  </a:r>
                </a:p>
              </p:txBody>
            </p:sp>
          </p:grpSp>
          <p:sp>
            <p:nvSpPr>
              <p:cNvPr id="119826" name="Text Box 31"/>
              <p:cNvSpPr txBox="1">
                <a:spLocks noChangeArrowheads="1"/>
              </p:cNvSpPr>
              <p:nvPr/>
            </p:nvSpPr>
            <p:spPr bwMode="auto">
              <a:xfrm>
                <a:off x="185" y="3216"/>
                <a:ext cx="200"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70</a:t>
                </a:r>
              </a:p>
            </p:txBody>
          </p:sp>
          <p:sp>
            <p:nvSpPr>
              <p:cNvPr id="119827" name="Text Box 32"/>
              <p:cNvSpPr txBox="1">
                <a:spLocks noChangeArrowheads="1"/>
              </p:cNvSpPr>
              <p:nvPr/>
            </p:nvSpPr>
            <p:spPr bwMode="auto">
              <a:xfrm>
                <a:off x="1008" y="4022"/>
                <a:ext cx="271"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-130</a:t>
                </a:r>
              </a:p>
            </p:txBody>
          </p:sp>
          <p:sp>
            <p:nvSpPr>
              <p:cNvPr id="119828" name="Text Box 33"/>
              <p:cNvSpPr txBox="1">
                <a:spLocks noChangeArrowheads="1"/>
              </p:cNvSpPr>
              <p:nvPr/>
            </p:nvSpPr>
            <p:spPr bwMode="auto">
              <a:xfrm>
                <a:off x="1343" y="4070"/>
                <a:ext cx="242"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25°</a:t>
                </a:r>
              </a:p>
            </p:txBody>
          </p:sp>
          <p:sp>
            <p:nvSpPr>
              <p:cNvPr id="119829" name="Text Box 34"/>
              <p:cNvSpPr txBox="1">
                <a:spLocks noChangeArrowheads="1"/>
              </p:cNvSpPr>
              <p:nvPr/>
            </p:nvSpPr>
            <p:spPr bwMode="auto">
              <a:xfrm>
                <a:off x="2881" y="3590"/>
                <a:ext cx="242" cy="155"/>
              </a:xfrm>
              <a:prstGeom prst="rect">
                <a:avLst/>
              </a:prstGeom>
              <a:noFill/>
              <a:ln w="9525">
                <a:noFill/>
                <a:miter lim="800000"/>
                <a:headEnd/>
                <a:tailEnd/>
              </a:ln>
            </p:spPr>
            <p:txBody>
              <a:bodyPr wrap="none" lIns="68572" tIns="34286" rIns="68572" bIns="34286">
                <a:spAutoFit/>
              </a:bodyPr>
              <a:lstStyle/>
              <a:p>
                <a:pPr algn="ctr" rtl="0" fontAlgn="base">
                  <a:spcBef>
                    <a:spcPct val="50000"/>
                  </a:spcBef>
                  <a:spcAft>
                    <a:spcPct val="0"/>
                  </a:spcAft>
                </a:pPr>
                <a:r>
                  <a:rPr lang="en-US" sz="750" dirty="0">
                    <a:solidFill>
                      <a:srgbClr val="000000"/>
                    </a:solidFill>
                    <a:latin typeface="Trebuchet MS" pitchFamily="34" charset="0"/>
                    <a:sym typeface="Helvetica Neue Light" charset="0"/>
                  </a:rPr>
                  <a:t>35°</a:t>
                </a:r>
              </a:p>
            </p:txBody>
          </p:sp>
        </p:grpSp>
      </p:grpSp>
      <p:pic>
        <p:nvPicPr>
          <p:cNvPr id="119816" name="Picture 35"/>
          <p:cNvPicPr>
            <a:picLocks noChangeAspect="1" noChangeArrowheads="1"/>
          </p:cNvPicPr>
          <p:nvPr/>
        </p:nvPicPr>
        <p:blipFill>
          <a:blip r:embed="rId5"/>
          <a:srcRect/>
          <a:stretch>
            <a:fillRect/>
          </a:stretch>
        </p:blipFill>
        <p:spPr bwMode="auto">
          <a:xfrm>
            <a:off x="6796330" y="685633"/>
            <a:ext cx="1160301" cy="2514824"/>
          </a:xfrm>
          <a:prstGeom prst="rect">
            <a:avLst/>
          </a:prstGeom>
          <a:noFill/>
          <a:ln w="9525">
            <a:noFill/>
            <a:miter lim="800000"/>
            <a:headEnd/>
            <a:tailEnd/>
          </a:ln>
        </p:spPr>
      </p:pic>
      <p:sp>
        <p:nvSpPr>
          <p:cNvPr id="329764" name="Text Box 36"/>
          <p:cNvSpPr txBox="1">
            <a:spLocks noChangeArrowheads="1"/>
          </p:cNvSpPr>
          <p:nvPr/>
        </p:nvSpPr>
        <p:spPr bwMode="auto">
          <a:xfrm>
            <a:off x="1541857" y="4812824"/>
            <a:ext cx="6515602" cy="239185"/>
          </a:xfrm>
          <a:prstGeom prst="rect">
            <a:avLst/>
          </a:prstGeom>
          <a:solidFill>
            <a:schemeClr val="bg1"/>
          </a:solidFill>
          <a:ln w="9525">
            <a:noFill/>
            <a:miter lim="800000"/>
            <a:headEnd/>
            <a:tailEnd/>
          </a:ln>
          <a:effectLst/>
        </p:spPr>
        <p:txBody>
          <a:bodyPr lIns="65417" tIns="32711" rIns="65417" bIns="32711">
            <a:spAutoFit/>
          </a:bodyPr>
          <a:lstStyle/>
          <a:p>
            <a:pPr algn="ctr" rtl="0" fontAlgn="base">
              <a:spcBef>
                <a:spcPct val="50000"/>
              </a:spcBef>
              <a:spcAft>
                <a:spcPct val="0"/>
              </a:spcAft>
              <a:defRPr/>
            </a:pPr>
            <a:r>
              <a:rPr lang="en-US" sz="1125" dirty="0">
                <a:effectLst>
                  <a:outerShdw blurRad="38100" dist="38100" dir="2700000" algn="tl">
                    <a:srgbClr val="C0C0C0"/>
                  </a:outerShdw>
                </a:effectLst>
                <a:latin typeface="Trebuchet MS" pitchFamily="34" charset="0"/>
                <a:sym typeface="Helvetica Neue Light" charset="0"/>
              </a:rPr>
              <a:t>D.P. Riley, E.H. Kisi, T.C. Hansen, A. </a:t>
            </a:r>
            <a:r>
              <a:rPr lang="en-US" sz="1125" dirty="0" err="1">
                <a:effectLst>
                  <a:outerShdw blurRad="38100" dist="38100" dir="2700000" algn="tl">
                    <a:srgbClr val="C0C0C0"/>
                  </a:outerShdw>
                </a:effectLst>
                <a:latin typeface="Trebuchet MS" pitchFamily="34" charset="0"/>
                <a:sym typeface="Helvetica Neue Light" charset="0"/>
              </a:rPr>
              <a:t>Hewat</a:t>
            </a:r>
            <a:r>
              <a:rPr lang="en-US" sz="1125" dirty="0">
                <a:effectLst>
                  <a:outerShdw blurRad="38100" dist="38100" dir="2700000" algn="tl">
                    <a:srgbClr val="C0C0C0"/>
                  </a:outerShdw>
                </a:effectLst>
                <a:latin typeface="Trebuchet MS" pitchFamily="34" charset="0"/>
                <a:sym typeface="Helvetica Neue Light" charset="0"/>
              </a:rPr>
              <a:t>, </a:t>
            </a:r>
            <a:r>
              <a:rPr lang="en-US" sz="1125" i="1" dirty="0">
                <a:effectLst>
                  <a:outerShdw blurRad="38100" dist="38100" dir="2700000" algn="tl">
                    <a:srgbClr val="C0C0C0"/>
                  </a:outerShdw>
                </a:effectLst>
                <a:latin typeface="Trebuchet MS" pitchFamily="34" charset="0"/>
                <a:sym typeface="Helvetica Neue Light" charset="0"/>
              </a:rPr>
              <a:t>J. Am. Ceramic Soc.</a:t>
            </a:r>
            <a:r>
              <a:rPr lang="en-US" sz="1125" dirty="0">
                <a:effectLst>
                  <a:outerShdw blurRad="38100" dist="38100" dir="2700000" algn="tl">
                    <a:srgbClr val="C0C0C0"/>
                  </a:outerShdw>
                </a:effectLst>
                <a:latin typeface="Trebuchet MS" pitchFamily="34" charset="0"/>
                <a:sym typeface="Helvetica Neue Light" charset="0"/>
              </a:rPr>
              <a:t> </a:t>
            </a:r>
            <a:r>
              <a:rPr lang="en-US" sz="1125" b="1" dirty="0">
                <a:effectLst>
                  <a:outerShdw blurRad="38100" dist="38100" dir="2700000" algn="tl">
                    <a:srgbClr val="C0C0C0"/>
                  </a:outerShdw>
                </a:effectLst>
                <a:latin typeface="Trebuchet MS" pitchFamily="34" charset="0"/>
                <a:sym typeface="Helvetica Neue Light" charset="0"/>
              </a:rPr>
              <a:t>85</a:t>
            </a:r>
            <a:r>
              <a:rPr lang="en-US" sz="1125" dirty="0">
                <a:effectLst>
                  <a:outerShdw blurRad="38100" dist="38100" dir="2700000" algn="tl">
                    <a:srgbClr val="C0C0C0"/>
                  </a:outerShdw>
                </a:effectLst>
                <a:latin typeface="Trebuchet MS" pitchFamily="34" charset="0"/>
                <a:sym typeface="Helvetica Neue Light" charset="0"/>
              </a:rPr>
              <a:t> (2002) 2417-2424.</a:t>
            </a:r>
          </a:p>
        </p:txBody>
      </p:sp>
      <p:pic>
        <p:nvPicPr>
          <p:cNvPr id="119818" name="Picture 37"/>
          <p:cNvPicPr>
            <a:picLocks noChangeAspect="1" noChangeArrowheads="1"/>
          </p:cNvPicPr>
          <p:nvPr/>
        </p:nvPicPr>
        <p:blipFill>
          <a:blip r:embed="rId6"/>
          <a:srcRect/>
          <a:stretch>
            <a:fillRect/>
          </a:stretch>
        </p:blipFill>
        <p:spPr bwMode="auto">
          <a:xfrm>
            <a:off x="5392416" y="736700"/>
            <a:ext cx="1305967" cy="2025923"/>
          </a:xfrm>
          <a:prstGeom prst="rect">
            <a:avLst/>
          </a:prstGeom>
          <a:noFill/>
          <a:ln w="9525">
            <a:noFill/>
            <a:miter lim="800000"/>
            <a:headEnd/>
            <a:tailEnd/>
          </a:ln>
        </p:spPr>
      </p:pic>
      <p:sp>
        <p:nvSpPr>
          <p:cNvPr id="40" name="TextBox 39"/>
          <p:cNvSpPr txBox="1"/>
          <p:nvPr/>
        </p:nvSpPr>
        <p:spPr>
          <a:xfrm>
            <a:off x="1580" y="4463077"/>
            <a:ext cx="1681871" cy="646331"/>
          </a:xfrm>
          <a:prstGeom prst="rect">
            <a:avLst/>
          </a:prstGeom>
          <a:noFill/>
        </p:spPr>
        <p:txBody>
          <a:bodyPr wrap="none" rtlCol="0">
            <a:spAutoFit/>
          </a:bodyPr>
          <a:lstStyle/>
          <a:p>
            <a:r>
              <a:rPr lang="en-GB" dirty="0" smtClean="0">
                <a:solidFill>
                  <a:srgbClr val="FF0000"/>
                </a:solidFill>
              </a:rPr>
              <a:t>Thanks to </a:t>
            </a:r>
          </a:p>
          <a:p>
            <a:r>
              <a:rPr lang="en-GB" dirty="0" smtClean="0">
                <a:solidFill>
                  <a:srgbClr val="FF0000"/>
                </a:solidFill>
              </a:rPr>
              <a:t>Thomas Hansen</a:t>
            </a:r>
            <a:endParaRPr lang="en-GB" dirty="0">
              <a:solidFill>
                <a:srgbClr val="FF0000"/>
              </a:solidFill>
            </a:endParaRPr>
          </a:p>
        </p:txBody>
      </p:sp>
    </p:spTree>
    <p:extLst>
      <p:ext uri="{BB962C8B-B14F-4D97-AF65-F5344CB8AC3E}">
        <p14:creationId xmlns:p14="http://schemas.microsoft.com/office/powerpoint/2010/main" val="1903180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8"/>
          </p:nvPr>
        </p:nvSpPr>
        <p:spPr>
          <a:xfrm>
            <a:off x="274988" y="113758"/>
            <a:ext cx="8727371" cy="668927"/>
          </a:xfrm>
        </p:spPr>
        <p:txBody>
          <a:bodyPr>
            <a:normAutofit/>
          </a:bodyPr>
          <a:lstStyle/>
          <a:p>
            <a:r>
              <a:rPr lang="en-US" altLang="en-US" b="1" dirty="0">
                <a:solidFill>
                  <a:srgbClr val="0070C0"/>
                </a:solidFill>
                <a:latin typeface="+mj-lt"/>
              </a:rPr>
              <a:t>Neutrons, a powerful probe</a:t>
            </a:r>
          </a:p>
        </p:txBody>
      </p:sp>
      <p:sp>
        <p:nvSpPr>
          <p:cNvPr id="4" name="TextBox 3"/>
          <p:cNvSpPr txBox="1"/>
          <p:nvPr/>
        </p:nvSpPr>
        <p:spPr>
          <a:xfrm>
            <a:off x="140876" y="599805"/>
            <a:ext cx="8735109" cy="4247317"/>
          </a:xfrm>
          <a:prstGeom prst="rect">
            <a:avLst/>
          </a:prstGeom>
          <a:noFill/>
        </p:spPr>
        <p:txBody>
          <a:bodyPr wrap="square" rtlCol="0">
            <a:spAutoFit/>
          </a:bodyPr>
          <a:lstStyle/>
          <a:p>
            <a:pPr>
              <a:defRPr/>
            </a:pPr>
            <a:r>
              <a:rPr lang="en-GB" b="1" dirty="0">
                <a:sym typeface="DIN-MediumAlternate" charset="0"/>
              </a:rPr>
              <a:t>Matter is made up atoms, aggregated together in organised structures</a:t>
            </a:r>
            <a:endParaRPr lang="en-GB" b="1" dirty="0">
              <a:sym typeface="DIN-Regular" charset="0"/>
            </a:endParaRPr>
          </a:p>
          <a:p>
            <a:pPr>
              <a:defRPr/>
            </a:pPr>
            <a:r>
              <a:rPr lang="en-GB" dirty="0">
                <a:solidFill>
                  <a:srgbClr val="C00000"/>
                </a:solidFill>
                <a:sym typeface="DIN-Regular" charset="0"/>
              </a:rPr>
              <a:t>The properties of matter and materials are largely </a:t>
            </a:r>
            <a:r>
              <a:rPr lang="en-GB" dirty="0" smtClean="0">
                <a:solidFill>
                  <a:srgbClr val="C00000"/>
                </a:solidFill>
                <a:sym typeface="DIN-Regular" charset="0"/>
              </a:rPr>
              <a:t>determined by </a:t>
            </a:r>
            <a:r>
              <a:rPr lang="en-GB" dirty="0">
                <a:solidFill>
                  <a:srgbClr val="C00000"/>
                </a:solidFill>
                <a:sym typeface="DIN-Regular" charset="0"/>
              </a:rPr>
              <a:t>their structure and dynamics (behaviour) on the </a:t>
            </a:r>
            <a:r>
              <a:rPr lang="en-GB" b="1" dirty="0">
                <a:solidFill>
                  <a:srgbClr val="C00000"/>
                </a:solidFill>
                <a:sym typeface="DIN-Regular" charset="0"/>
              </a:rPr>
              <a:t>atomic </a:t>
            </a:r>
            <a:r>
              <a:rPr lang="en-GB" b="1" dirty="0" smtClean="0">
                <a:solidFill>
                  <a:srgbClr val="C00000"/>
                </a:solidFill>
                <a:sym typeface="DIN-Regular" charset="0"/>
              </a:rPr>
              <a:t>scale</a:t>
            </a:r>
          </a:p>
          <a:p>
            <a:pPr>
              <a:defRPr/>
            </a:pPr>
            <a:r>
              <a:rPr lang="en-GB" i="1" dirty="0" smtClean="0">
                <a:solidFill>
                  <a:srgbClr val="C00000"/>
                </a:solidFill>
                <a:latin typeface="Georgia" pitchFamily="18" charset="0"/>
                <a:sym typeface="DIN-Regular" charset="0"/>
              </a:rPr>
              <a:t>distance </a:t>
            </a:r>
            <a:r>
              <a:rPr lang="en-GB" i="1" dirty="0">
                <a:solidFill>
                  <a:srgbClr val="C00000"/>
                </a:solidFill>
                <a:latin typeface="Georgia" pitchFamily="18" charset="0"/>
                <a:sym typeface="DIN-Regular" charset="0"/>
              </a:rPr>
              <a:t>between atoms ~  1 Å  = 1/100 000 000 cm</a:t>
            </a:r>
            <a:r>
              <a:rPr lang="en-GB" i="1" dirty="0">
                <a:solidFill>
                  <a:srgbClr val="1B4362"/>
                </a:solidFill>
                <a:latin typeface="Georgia" pitchFamily="18" charset="0"/>
                <a:sym typeface="DIN-Regular" charset="0"/>
              </a:rPr>
              <a:t/>
            </a:r>
            <a:br>
              <a:rPr lang="en-GB" i="1" dirty="0">
                <a:solidFill>
                  <a:srgbClr val="1B4362"/>
                </a:solidFill>
                <a:latin typeface="Georgia" pitchFamily="18" charset="0"/>
                <a:sym typeface="DIN-Regular" charset="0"/>
              </a:rPr>
            </a:br>
            <a:r>
              <a:rPr lang="en-GB" b="1" dirty="0">
                <a:sym typeface="DIN-Regular" charset="0"/>
              </a:rPr>
              <a:t>Atoms are too small to be seen with ordinary light </a:t>
            </a:r>
          </a:p>
          <a:p>
            <a:pPr>
              <a:defRPr/>
            </a:pPr>
            <a:r>
              <a:rPr lang="en-GB" b="1" dirty="0">
                <a:sym typeface="DIN-Regular" charset="0"/>
              </a:rPr>
              <a:t>(wavelength approx. 4000-8000 Å) </a:t>
            </a:r>
            <a:endParaRPr lang="en-GB" b="1" dirty="0" smtClean="0">
              <a:sym typeface="DIN-Regular" charset="0"/>
            </a:endParaRPr>
          </a:p>
          <a:p>
            <a:pPr>
              <a:defRPr/>
            </a:pPr>
            <a:r>
              <a:rPr lang="en-GB" b="1" dirty="0" smtClean="0">
                <a:sym typeface="DIN-Regular" charset="0"/>
              </a:rPr>
              <a:t> </a:t>
            </a:r>
            <a:endParaRPr lang="en-GB" b="1" dirty="0">
              <a:sym typeface="DIN-Regular" charset="0"/>
            </a:endParaRPr>
          </a:p>
          <a:p>
            <a:pPr>
              <a:buFont typeface="Arial" pitchFamily="34" charset="0"/>
              <a:buChar char="•"/>
              <a:defRPr/>
            </a:pPr>
            <a:r>
              <a:rPr lang="en-GB" b="1" dirty="0">
                <a:sym typeface="DIN-Regular" charset="0"/>
              </a:rPr>
              <a:t> </a:t>
            </a:r>
            <a:r>
              <a:rPr lang="en-GB" b="1" dirty="0">
                <a:solidFill>
                  <a:srgbClr val="C00000"/>
                </a:solidFill>
                <a:sym typeface="DIN-Regular" charset="0"/>
              </a:rPr>
              <a:t>The wavelength </a:t>
            </a:r>
            <a:r>
              <a:rPr lang="en-GB" b="1" dirty="0">
                <a:sym typeface="DIN-Regular" charset="0"/>
              </a:rPr>
              <a:t>of the neutron is comparable to atomic </a:t>
            </a:r>
            <a:r>
              <a:rPr lang="en-GB" b="1" dirty="0" smtClean="0">
                <a:sym typeface="DIN-Regular" charset="0"/>
              </a:rPr>
              <a:t>sizes and </a:t>
            </a:r>
            <a:r>
              <a:rPr lang="en-GB" b="1" dirty="0">
                <a:sym typeface="DIN-Regular" charset="0"/>
              </a:rPr>
              <a:t>the dimensions of atomic structures, which </a:t>
            </a:r>
            <a:r>
              <a:rPr lang="en-GB" b="1" dirty="0" smtClean="0">
                <a:sym typeface="DIN-Regular" charset="0"/>
              </a:rPr>
              <a:t>explains why </a:t>
            </a:r>
            <a:r>
              <a:rPr lang="en-GB" b="1" dirty="0">
                <a:sym typeface="DIN-Regular" charset="0"/>
              </a:rPr>
              <a:t>neutrons can « see » atoms.</a:t>
            </a:r>
          </a:p>
          <a:p>
            <a:pPr>
              <a:buFont typeface="Arial" pitchFamily="34" charset="0"/>
              <a:buChar char="•"/>
              <a:defRPr/>
            </a:pPr>
            <a:r>
              <a:rPr lang="en-GB" b="1" dirty="0">
                <a:sym typeface="DIN-Regular" charset="0"/>
              </a:rPr>
              <a:t> </a:t>
            </a:r>
            <a:r>
              <a:rPr lang="en-GB" b="1" dirty="0">
                <a:solidFill>
                  <a:srgbClr val="C00000"/>
                </a:solidFill>
                <a:sym typeface="DIN-Regular" charset="0"/>
              </a:rPr>
              <a:t>The energy </a:t>
            </a:r>
            <a:r>
              <a:rPr lang="en-GB" b="1" dirty="0">
                <a:sym typeface="DIN-Regular" charset="0"/>
              </a:rPr>
              <a:t>of thermal neutrons is similar to the thermal excitations in solids.</a:t>
            </a:r>
          </a:p>
          <a:p>
            <a:pPr>
              <a:buFont typeface="Arial" pitchFamily="34" charset="0"/>
              <a:buChar char="•"/>
              <a:defRPr/>
            </a:pPr>
            <a:r>
              <a:rPr lang="en-GB" b="1" dirty="0">
                <a:sym typeface="DIN-Regular" charset="0"/>
              </a:rPr>
              <a:t> Neutrons are </a:t>
            </a:r>
            <a:r>
              <a:rPr lang="en-GB" b="1" dirty="0">
                <a:solidFill>
                  <a:srgbClr val="C00000"/>
                </a:solidFill>
                <a:sym typeface="DIN-Regular" charset="0"/>
              </a:rPr>
              <a:t>zero-charge particles </a:t>
            </a:r>
            <a:r>
              <a:rPr lang="en-GB" b="1" dirty="0">
                <a:sym typeface="DIN-Regular" charset="0"/>
              </a:rPr>
              <a:t>and have a </a:t>
            </a:r>
            <a:r>
              <a:rPr lang="en-GB" b="1" dirty="0">
                <a:solidFill>
                  <a:srgbClr val="C00000"/>
                </a:solidFill>
                <a:sym typeface="DIN-Regular" charset="0"/>
              </a:rPr>
              <a:t>magnetic moment </a:t>
            </a:r>
            <a:r>
              <a:rPr lang="en-GB" b="1" dirty="0">
                <a:sym typeface="DIN-Regular" charset="0"/>
              </a:rPr>
              <a:t>that interacts with the magnetic dipoles in matter.</a:t>
            </a:r>
          </a:p>
          <a:p>
            <a:pPr>
              <a:defRPr/>
            </a:pPr>
            <a:endParaRPr lang="en-GB" dirty="0">
              <a:solidFill>
                <a:srgbClr val="255B86"/>
              </a:solidFill>
              <a:sym typeface="DIN-Regular" charset="0"/>
            </a:endParaRPr>
          </a:p>
          <a:p>
            <a:pPr>
              <a:defRPr/>
            </a:pPr>
            <a:r>
              <a:rPr lang="en-GB" b="1" i="1" dirty="0">
                <a:latin typeface="Georgia" pitchFamily="18" charset="0"/>
                <a:sym typeface="DIN-Regular" charset="0"/>
              </a:rPr>
              <a:t>Techniques using neutrons can produce a picture of </a:t>
            </a:r>
            <a:r>
              <a:rPr lang="en-GB" b="1" i="1" dirty="0" smtClean="0">
                <a:latin typeface="Georgia" pitchFamily="18" charset="0"/>
                <a:sym typeface="DIN-Regular" charset="0"/>
              </a:rPr>
              <a:t>atomic and magnetic </a:t>
            </a:r>
            <a:r>
              <a:rPr lang="en-GB" b="1" i="1" dirty="0">
                <a:latin typeface="Georgia" pitchFamily="18" charset="0"/>
                <a:sym typeface="DIN-Regular" charset="0"/>
              </a:rPr>
              <a:t>structures and their motion</a:t>
            </a:r>
            <a:r>
              <a:rPr lang="en-GB" b="1" i="1" dirty="0" smtClean="0">
                <a:latin typeface="Georgia" pitchFamily="18" charset="0"/>
                <a:sym typeface="DIN-Regular" charset="0"/>
              </a:rPr>
              <a:t>.</a:t>
            </a:r>
            <a:endParaRPr lang="en-GB" b="1" i="1" dirty="0">
              <a:latin typeface="Georgia" pitchFamily="18" charset="0"/>
              <a:sym typeface="DIN-Medium" charset="0"/>
            </a:endParaRPr>
          </a:p>
        </p:txBody>
      </p:sp>
    </p:spTree>
    <p:extLst>
      <p:ext uri="{BB962C8B-B14F-4D97-AF65-F5344CB8AC3E}">
        <p14:creationId xmlns:p14="http://schemas.microsoft.com/office/powerpoint/2010/main" val="17286872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0"/>
          <p:cNvSpPr>
            <a:spLocks noChangeArrowheads="1"/>
          </p:cNvSpPr>
          <p:nvPr/>
        </p:nvSpPr>
        <p:spPr bwMode="auto">
          <a:xfrm>
            <a:off x="1143000" y="730002"/>
            <a:ext cx="6858000" cy="4413498"/>
          </a:xfrm>
          <a:prstGeom prst="rect">
            <a:avLst/>
          </a:prstGeom>
          <a:noFill/>
          <a:ln w="9525">
            <a:noFill/>
            <a:miter lim="800000"/>
            <a:headEnd/>
            <a:tailEnd/>
          </a:ln>
        </p:spPr>
        <p:txBody>
          <a:bodyPr wrap="none" lIns="65424" tIns="32714" rIns="65424" bIns="32714" anchor="ctr"/>
          <a:lstStyle/>
          <a:p>
            <a:pPr algn="ctr" rtl="0" fontAlgn="base">
              <a:spcBef>
                <a:spcPct val="0"/>
              </a:spcBef>
              <a:spcAft>
                <a:spcPct val="0"/>
              </a:spcAft>
            </a:pPr>
            <a:endParaRPr lang="en-US" sz="2250" dirty="0">
              <a:solidFill>
                <a:srgbClr val="000000"/>
              </a:solidFill>
              <a:latin typeface="Trebuchet MS" pitchFamily="34" charset="0"/>
              <a:sym typeface="Helvetica Neue Light" charset="0"/>
            </a:endParaRPr>
          </a:p>
        </p:txBody>
      </p:sp>
      <p:pic>
        <p:nvPicPr>
          <p:cNvPr id="331778" name="Picture 2"/>
          <p:cNvPicPr>
            <a:picLocks noChangeAspect="1" noChangeArrowheads="1"/>
          </p:cNvPicPr>
          <p:nvPr/>
        </p:nvPicPr>
        <p:blipFill>
          <a:blip r:embed="rId3"/>
          <a:srcRect/>
          <a:stretch>
            <a:fillRect/>
          </a:stretch>
        </p:blipFill>
        <p:spPr bwMode="auto">
          <a:xfrm>
            <a:off x="4515074" y="857250"/>
            <a:ext cx="3371237" cy="2038481"/>
          </a:xfrm>
          <a:prstGeom prst="rect">
            <a:avLst/>
          </a:prstGeom>
          <a:noFill/>
          <a:effectLst>
            <a:outerShdw dist="17961" dir="2700000" algn="ctr" rotWithShape="0">
              <a:schemeClr val="tx2"/>
            </a:outerShdw>
          </a:effectLst>
        </p:spPr>
      </p:pic>
      <p:pic>
        <p:nvPicPr>
          <p:cNvPr id="331779" name="Picture 3"/>
          <p:cNvPicPr>
            <a:picLocks noChangeAspect="1" noChangeArrowheads="1"/>
          </p:cNvPicPr>
          <p:nvPr/>
        </p:nvPicPr>
        <p:blipFill>
          <a:blip r:embed="rId4"/>
          <a:srcRect/>
          <a:stretch>
            <a:fillRect/>
          </a:stretch>
        </p:blipFill>
        <p:spPr bwMode="auto">
          <a:xfrm>
            <a:off x="4572004" y="2800297"/>
            <a:ext cx="3424814" cy="2070292"/>
          </a:xfrm>
          <a:prstGeom prst="rect">
            <a:avLst/>
          </a:prstGeom>
          <a:noFill/>
          <a:effectLst>
            <a:outerShdw dist="17961" dir="2700000" algn="ctr" rotWithShape="0">
              <a:schemeClr val="tx2"/>
            </a:outerShdw>
          </a:effectLst>
        </p:spPr>
      </p:pic>
      <p:grpSp>
        <p:nvGrpSpPr>
          <p:cNvPr id="2" name="Group 4"/>
          <p:cNvGrpSpPr>
            <a:grpSpLocks/>
          </p:cNvGrpSpPr>
          <p:nvPr/>
        </p:nvGrpSpPr>
        <p:grpSpPr bwMode="auto">
          <a:xfrm>
            <a:off x="1194905" y="2426087"/>
            <a:ext cx="3464998" cy="2591005"/>
            <a:chOff x="43" y="2038"/>
            <a:chExt cx="2911" cy="2176"/>
          </a:xfrm>
        </p:grpSpPr>
        <p:sp>
          <p:nvSpPr>
            <p:cNvPr id="331781" name="Rectangle 5"/>
            <p:cNvSpPr>
              <a:spLocks noChangeArrowheads="1"/>
            </p:cNvSpPr>
            <p:nvPr/>
          </p:nvSpPr>
          <p:spPr bwMode="auto">
            <a:xfrm>
              <a:off x="664"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26</a:t>
              </a:r>
            </a:p>
          </p:txBody>
        </p:sp>
        <p:sp>
          <p:nvSpPr>
            <p:cNvPr id="331782" name="Rectangle 6"/>
            <p:cNvSpPr>
              <a:spLocks noChangeArrowheads="1"/>
            </p:cNvSpPr>
            <p:nvPr/>
          </p:nvSpPr>
          <p:spPr bwMode="auto">
            <a:xfrm>
              <a:off x="1152"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28</a:t>
              </a:r>
            </a:p>
          </p:txBody>
        </p:sp>
        <p:sp>
          <p:nvSpPr>
            <p:cNvPr id="331783" name="Rectangle 7"/>
            <p:cNvSpPr>
              <a:spLocks noChangeArrowheads="1"/>
            </p:cNvSpPr>
            <p:nvPr/>
          </p:nvSpPr>
          <p:spPr bwMode="auto">
            <a:xfrm>
              <a:off x="1605"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30</a:t>
              </a:r>
            </a:p>
          </p:txBody>
        </p:sp>
        <p:sp>
          <p:nvSpPr>
            <p:cNvPr id="331784" name="Rectangle 8"/>
            <p:cNvSpPr>
              <a:spLocks noChangeArrowheads="1"/>
            </p:cNvSpPr>
            <p:nvPr/>
          </p:nvSpPr>
          <p:spPr bwMode="auto">
            <a:xfrm>
              <a:off x="2542"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34</a:t>
              </a:r>
            </a:p>
          </p:txBody>
        </p:sp>
        <p:sp>
          <p:nvSpPr>
            <p:cNvPr id="331785" name="Rectangle 9"/>
            <p:cNvSpPr>
              <a:spLocks noChangeArrowheads="1"/>
            </p:cNvSpPr>
            <p:nvPr/>
          </p:nvSpPr>
          <p:spPr bwMode="auto">
            <a:xfrm>
              <a:off x="60" y="3680"/>
              <a:ext cx="155"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-100</a:t>
              </a:r>
            </a:p>
          </p:txBody>
        </p:sp>
        <p:sp>
          <p:nvSpPr>
            <p:cNvPr id="331786" name="Rectangle 10"/>
            <p:cNvSpPr>
              <a:spLocks noChangeArrowheads="1"/>
            </p:cNvSpPr>
            <p:nvPr/>
          </p:nvSpPr>
          <p:spPr bwMode="auto">
            <a:xfrm>
              <a:off x="86" y="3184"/>
              <a:ext cx="11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-50</a:t>
              </a:r>
            </a:p>
          </p:txBody>
        </p:sp>
        <p:sp>
          <p:nvSpPr>
            <p:cNvPr id="331787" name="Rectangle 11"/>
            <p:cNvSpPr>
              <a:spLocks noChangeArrowheads="1"/>
            </p:cNvSpPr>
            <p:nvPr/>
          </p:nvSpPr>
          <p:spPr bwMode="auto">
            <a:xfrm>
              <a:off x="161" y="2680"/>
              <a:ext cx="42"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0</a:t>
              </a:r>
            </a:p>
          </p:txBody>
        </p:sp>
        <p:sp>
          <p:nvSpPr>
            <p:cNvPr id="331788" name="Rectangle 12"/>
            <p:cNvSpPr>
              <a:spLocks noChangeArrowheads="1"/>
            </p:cNvSpPr>
            <p:nvPr/>
          </p:nvSpPr>
          <p:spPr bwMode="auto">
            <a:xfrm>
              <a:off x="2063"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32</a:t>
              </a:r>
            </a:p>
          </p:txBody>
        </p:sp>
        <p:sp>
          <p:nvSpPr>
            <p:cNvPr id="331789" name="Rectangle 13"/>
            <p:cNvSpPr>
              <a:spLocks noChangeArrowheads="1"/>
            </p:cNvSpPr>
            <p:nvPr/>
          </p:nvSpPr>
          <p:spPr bwMode="auto">
            <a:xfrm>
              <a:off x="105" y="2180"/>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50</a:t>
              </a:r>
            </a:p>
          </p:txBody>
        </p:sp>
        <p:sp>
          <p:nvSpPr>
            <p:cNvPr id="331790" name="Rectangle 14"/>
            <p:cNvSpPr>
              <a:spLocks noChangeArrowheads="1"/>
            </p:cNvSpPr>
            <p:nvPr/>
          </p:nvSpPr>
          <p:spPr bwMode="auto">
            <a:xfrm>
              <a:off x="1329" y="4117"/>
              <a:ext cx="586"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2 theta/degrees</a:t>
              </a:r>
            </a:p>
          </p:txBody>
        </p:sp>
        <p:sp>
          <p:nvSpPr>
            <p:cNvPr id="331791" name="Freeform 15"/>
            <p:cNvSpPr>
              <a:spLocks/>
            </p:cNvSpPr>
            <p:nvPr/>
          </p:nvSpPr>
          <p:spPr bwMode="auto">
            <a:xfrm>
              <a:off x="47" y="2932"/>
              <a:ext cx="51" cy="25"/>
            </a:xfrm>
            <a:custGeom>
              <a:avLst/>
              <a:gdLst/>
              <a:ahLst/>
              <a:cxnLst>
                <a:cxn ang="0">
                  <a:pos x="17" y="22"/>
                </a:cxn>
                <a:cxn ang="0">
                  <a:pos x="17" y="26"/>
                </a:cxn>
                <a:cxn ang="0">
                  <a:pos x="17" y="26"/>
                </a:cxn>
                <a:cxn ang="0">
                  <a:pos x="13" y="26"/>
                </a:cxn>
                <a:cxn ang="0">
                  <a:pos x="13" y="26"/>
                </a:cxn>
                <a:cxn ang="0">
                  <a:pos x="13" y="22"/>
                </a:cxn>
                <a:cxn ang="0">
                  <a:pos x="13" y="22"/>
                </a:cxn>
                <a:cxn ang="0">
                  <a:pos x="4" y="22"/>
                </a:cxn>
                <a:cxn ang="0">
                  <a:pos x="4" y="22"/>
                </a:cxn>
                <a:cxn ang="0">
                  <a:pos x="0" y="13"/>
                </a:cxn>
                <a:cxn ang="0">
                  <a:pos x="0" y="13"/>
                </a:cxn>
                <a:cxn ang="0">
                  <a:pos x="13" y="13"/>
                </a:cxn>
                <a:cxn ang="0">
                  <a:pos x="13" y="13"/>
                </a:cxn>
                <a:cxn ang="0">
                  <a:pos x="13" y="0"/>
                </a:cxn>
                <a:cxn ang="0">
                  <a:pos x="13" y="0"/>
                </a:cxn>
                <a:cxn ang="0">
                  <a:pos x="17" y="0"/>
                </a:cxn>
                <a:cxn ang="0">
                  <a:pos x="17" y="0"/>
                </a:cxn>
                <a:cxn ang="0">
                  <a:pos x="17" y="13"/>
                </a:cxn>
                <a:cxn ang="0">
                  <a:pos x="17" y="13"/>
                </a:cxn>
                <a:cxn ang="0">
                  <a:pos x="38" y="13"/>
                </a:cxn>
                <a:cxn ang="0">
                  <a:pos x="38" y="13"/>
                </a:cxn>
                <a:cxn ang="0">
                  <a:pos x="38" y="13"/>
                </a:cxn>
                <a:cxn ang="0">
                  <a:pos x="43" y="13"/>
                </a:cxn>
                <a:cxn ang="0">
                  <a:pos x="43" y="13"/>
                </a:cxn>
                <a:cxn ang="0">
                  <a:pos x="43" y="9"/>
                </a:cxn>
                <a:cxn ang="0">
                  <a:pos x="43" y="9"/>
                </a:cxn>
                <a:cxn ang="0">
                  <a:pos x="43" y="9"/>
                </a:cxn>
                <a:cxn ang="0">
                  <a:pos x="43" y="5"/>
                </a:cxn>
                <a:cxn ang="0">
                  <a:pos x="43" y="0"/>
                </a:cxn>
                <a:cxn ang="0">
                  <a:pos x="43" y="0"/>
                </a:cxn>
                <a:cxn ang="0">
                  <a:pos x="51" y="0"/>
                </a:cxn>
                <a:cxn ang="0">
                  <a:pos x="51" y="0"/>
                </a:cxn>
                <a:cxn ang="0">
                  <a:pos x="51" y="5"/>
                </a:cxn>
                <a:cxn ang="0">
                  <a:pos x="51" y="9"/>
                </a:cxn>
                <a:cxn ang="0">
                  <a:pos x="51" y="9"/>
                </a:cxn>
                <a:cxn ang="0">
                  <a:pos x="51" y="13"/>
                </a:cxn>
                <a:cxn ang="0">
                  <a:pos x="47" y="17"/>
                </a:cxn>
                <a:cxn ang="0">
                  <a:pos x="47" y="17"/>
                </a:cxn>
                <a:cxn ang="0">
                  <a:pos x="43" y="22"/>
                </a:cxn>
                <a:cxn ang="0">
                  <a:pos x="38" y="22"/>
                </a:cxn>
                <a:cxn ang="0">
                  <a:pos x="38" y="22"/>
                </a:cxn>
                <a:cxn ang="0">
                  <a:pos x="17" y="22"/>
                </a:cxn>
              </a:cxnLst>
              <a:rect l="0" t="0" r="r" b="b"/>
              <a:pathLst>
                <a:path w="51" h="26">
                  <a:moveTo>
                    <a:pt x="17" y="22"/>
                  </a:moveTo>
                  <a:lnTo>
                    <a:pt x="17" y="26"/>
                  </a:lnTo>
                  <a:lnTo>
                    <a:pt x="17" y="26"/>
                  </a:lnTo>
                  <a:lnTo>
                    <a:pt x="13" y="26"/>
                  </a:lnTo>
                  <a:lnTo>
                    <a:pt x="13" y="26"/>
                  </a:lnTo>
                  <a:lnTo>
                    <a:pt x="13" y="22"/>
                  </a:lnTo>
                  <a:lnTo>
                    <a:pt x="13" y="22"/>
                  </a:lnTo>
                  <a:lnTo>
                    <a:pt x="4" y="22"/>
                  </a:lnTo>
                  <a:lnTo>
                    <a:pt x="4" y="22"/>
                  </a:lnTo>
                  <a:lnTo>
                    <a:pt x="0" y="13"/>
                  </a:lnTo>
                  <a:lnTo>
                    <a:pt x="0" y="13"/>
                  </a:lnTo>
                  <a:lnTo>
                    <a:pt x="13" y="13"/>
                  </a:lnTo>
                  <a:lnTo>
                    <a:pt x="13" y="13"/>
                  </a:lnTo>
                  <a:lnTo>
                    <a:pt x="13" y="0"/>
                  </a:lnTo>
                  <a:lnTo>
                    <a:pt x="13" y="0"/>
                  </a:lnTo>
                  <a:lnTo>
                    <a:pt x="17" y="0"/>
                  </a:lnTo>
                  <a:lnTo>
                    <a:pt x="17" y="0"/>
                  </a:lnTo>
                  <a:lnTo>
                    <a:pt x="17" y="13"/>
                  </a:lnTo>
                  <a:lnTo>
                    <a:pt x="17" y="13"/>
                  </a:lnTo>
                  <a:lnTo>
                    <a:pt x="38" y="13"/>
                  </a:lnTo>
                  <a:lnTo>
                    <a:pt x="38" y="13"/>
                  </a:lnTo>
                  <a:lnTo>
                    <a:pt x="38" y="13"/>
                  </a:lnTo>
                  <a:lnTo>
                    <a:pt x="43" y="13"/>
                  </a:lnTo>
                  <a:lnTo>
                    <a:pt x="43" y="13"/>
                  </a:lnTo>
                  <a:lnTo>
                    <a:pt x="43" y="9"/>
                  </a:lnTo>
                  <a:lnTo>
                    <a:pt x="43" y="9"/>
                  </a:lnTo>
                  <a:lnTo>
                    <a:pt x="43" y="9"/>
                  </a:lnTo>
                  <a:lnTo>
                    <a:pt x="43" y="5"/>
                  </a:lnTo>
                  <a:lnTo>
                    <a:pt x="43" y="0"/>
                  </a:lnTo>
                  <a:lnTo>
                    <a:pt x="43" y="0"/>
                  </a:lnTo>
                  <a:lnTo>
                    <a:pt x="51" y="0"/>
                  </a:lnTo>
                  <a:lnTo>
                    <a:pt x="51" y="0"/>
                  </a:lnTo>
                  <a:lnTo>
                    <a:pt x="51" y="5"/>
                  </a:lnTo>
                  <a:lnTo>
                    <a:pt x="51" y="9"/>
                  </a:lnTo>
                  <a:lnTo>
                    <a:pt x="51" y="9"/>
                  </a:lnTo>
                  <a:lnTo>
                    <a:pt x="51" y="13"/>
                  </a:lnTo>
                  <a:lnTo>
                    <a:pt x="47" y="17"/>
                  </a:lnTo>
                  <a:lnTo>
                    <a:pt x="47" y="17"/>
                  </a:lnTo>
                  <a:lnTo>
                    <a:pt x="43" y="22"/>
                  </a:lnTo>
                  <a:lnTo>
                    <a:pt x="38" y="22"/>
                  </a:lnTo>
                  <a:lnTo>
                    <a:pt x="38" y="22"/>
                  </a:lnTo>
                  <a:lnTo>
                    <a:pt x="17" y="22"/>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1792" name="Freeform 16"/>
            <p:cNvSpPr>
              <a:spLocks/>
            </p:cNvSpPr>
            <p:nvPr/>
          </p:nvSpPr>
          <p:spPr bwMode="auto">
            <a:xfrm>
              <a:off x="43" y="2911"/>
              <a:ext cx="55" cy="17"/>
            </a:xfrm>
            <a:custGeom>
              <a:avLst/>
              <a:gdLst/>
              <a:ahLst/>
              <a:cxnLst>
                <a:cxn ang="0">
                  <a:pos x="0" y="9"/>
                </a:cxn>
                <a:cxn ang="0">
                  <a:pos x="0" y="9"/>
                </a:cxn>
                <a:cxn ang="0">
                  <a:pos x="0" y="4"/>
                </a:cxn>
                <a:cxn ang="0">
                  <a:pos x="0" y="4"/>
                </a:cxn>
                <a:cxn ang="0">
                  <a:pos x="0" y="4"/>
                </a:cxn>
                <a:cxn ang="0">
                  <a:pos x="4" y="0"/>
                </a:cxn>
                <a:cxn ang="0">
                  <a:pos x="4" y="0"/>
                </a:cxn>
                <a:cxn ang="0">
                  <a:pos x="4" y="0"/>
                </a:cxn>
                <a:cxn ang="0">
                  <a:pos x="8" y="0"/>
                </a:cxn>
                <a:cxn ang="0">
                  <a:pos x="8" y="4"/>
                </a:cxn>
                <a:cxn ang="0">
                  <a:pos x="8" y="4"/>
                </a:cxn>
                <a:cxn ang="0">
                  <a:pos x="8" y="4"/>
                </a:cxn>
                <a:cxn ang="0">
                  <a:pos x="13" y="9"/>
                </a:cxn>
                <a:cxn ang="0">
                  <a:pos x="13" y="9"/>
                </a:cxn>
                <a:cxn ang="0">
                  <a:pos x="8" y="9"/>
                </a:cxn>
                <a:cxn ang="0">
                  <a:pos x="8" y="13"/>
                </a:cxn>
                <a:cxn ang="0">
                  <a:pos x="8" y="13"/>
                </a:cxn>
                <a:cxn ang="0">
                  <a:pos x="8" y="13"/>
                </a:cxn>
                <a:cxn ang="0">
                  <a:pos x="4" y="13"/>
                </a:cxn>
                <a:cxn ang="0">
                  <a:pos x="4" y="13"/>
                </a:cxn>
                <a:cxn ang="0">
                  <a:pos x="4" y="13"/>
                </a:cxn>
                <a:cxn ang="0">
                  <a:pos x="0" y="13"/>
                </a:cxn>
                <a:cxn ang="0">
                  <a:pos x="0" y="13"/>
                </a:cxn>
                <a:cxn ang="0">
                  <a:pos x="0" y="9"/>
                </a:cxn>
                <a:cxn ang="0">
                  <a:pos x="0" y="9"/>
                </a:cxn>
                <a:cxn ang="0">
                  <a:pos x="0" y="9"/>
                </a:cxn>
                <a:cxn ang="0">
                  <a:pos x="0" y="9"/>
                </a:cxn>
                <a:cxn ang="0">
                  <a:pos x="55" y="13"/>
                </a:cxn>
                <a:cxn ang="0">
                  <a:pos x="21" y="13"/>
                </a:cxn>
                <a:cxn ang="0">
                  <a:pos x="21" y="13"/>
                </a:cxn>
                <a:cxn ang="0">
                  <a:pos x="21" y="17"/>
                </a:cxn>
                <a:cxn ang="0">
                  <a:pos x="21" y="17"/>
                </a:cxn>
                <a:cxn ang="0">
                  <a:pos x="17" y="17"/>
                </a:cxn>
                <a:cxn ang="0">
                  <a:pos x="17" y="17"/>
                </a:cxn>
                <a:cxn ang="0">
                  <a:pos x="17" y="4"/>
                </a:cxn>
                <a:cxn ang="0">
                  <a:pos x="17" y="4"/>
                </a:cxn>
                <a:cxn ang="0">
                  <a:pos x="55" y="4"/>
                </a:cxn>
                <a:cxn ang="0">
                  <a:pos x="55" y="4"/>
                </a:cxn>
                <a:cxn ang="0">
                  <a:pos x="55" y="13"/>
                </a:cxn>
                <a:cxn ang="0">
                  <a:pos x="55" y="13"/>
                </a:cxn>
                <a:cxn ang="0">
                  <a:pos x="0" y="9"/>
                </a:cxn>
              </a:cxnLst>
              <a:rect l="0" t="0" r="r" b="b"/>
              <a:pathLst>
                <a:path w="55" h="17">
                  <a:moveTo>
                    <a:pt x="0" y="9"/>
                  </a:moveTo>
                  <a:lnTo>
                    <a:pt x="0" y="9"/>
                  </a:lnTo>
                  <a:lnTo>
                    <a:pt x="0" y="4"/>
                  </a:lnTo>
                  <a:lnTo>
                    <a:pt x="0" y="4"/>
                  </a:lnTo>
                  <a:lnTo>
                    <a:pt x="0" y="4"/>
                  </a:lnTo>
                  <a:lnTo>
                    <a:pt x="4" y="0"/>
                  </a:lnTo>
                  <a:lnTo>
                    <a:pt x="4" y="0"/>
                  </a:lnTo>
                  <a:lnTo>
                    <a:pt x="4" y="0"/>
                  </a:lnTo>
                  <a:lnTo>
                    <a:pt x="8" y="0"/>
                  </a:lnTo>
                  <a:lnTo>
                    <a:pt x="8" y="4"/>
                  </a:lnTo>
                  <a:lnTo>
                    <a:pt x="8" y="4"/>
                  </a:lnTo>
                  <a:lnTo>
                    <a:pt x="8" y="4"/>
                  </a:lnTo>
                  <a:lnTo>
                    <a:pt x="13" y="9"/>
                  </a:lnTo>
                  <a:lnTo>
                    <a:pt x="13" y="9"/>
                  </a:lnTo>
                  <a:lnTo>
                    <a:pt x="8" y="9"/>
                  </a:lnTo>
                  <a:lnTo>
                    <a:pt x="8" y="13"/>
                  </a:lnTo>
                  <a:lnTo>
                    <a:pt x="8" y="13"/>
                  </a:lnTo>
                  <a:lnTo>
                    <a:pt x="8" y="13"/>
                  </a:lnTo>
                  <a:lnTo>
                    <a:pt x="4" y="13"/>
                  </a:lnTo>
                  <a:lnTo>
                    <a:pt x="4" y="13"/>
                  </a:lnTo>
                  <a:lnTo>
                    <a:pt x="4" y="13"/>
                  </a:lnTo>
                  <a:lnTo>
                    <a:pt x="0" y="13"/>
                  </a:lnTo>
                  <a:lnTo>
                    <a:pt x="0" y="13"/>
                  </a:lnTo>
                  <a:lnTo>
                    <a:pt x="0" y="9"/>
                  </a:lnTo>
                  <a:lnTo>
                    <a:pt x="0" y="9"/>
                  </a:lnTo>
                  <a:lnTo>
                    <a:pt x="0" y="9"/>
                  </a:lnTo>
                  <a:lnTo>
                    <a:pt x="0" y="9"/>
                  </a:lnTo>
                  <a:lnTo>
                    <a:pt x="55" y="13"/>
                  </a:lnTo>
                  <a:lnTo>
                    <a:pt x="21" y="13"/>
                  </a:lnTo>
                  <a:lnTo>
                    <a:pt x="21" y="13"/>
                  </a:lnTo>
                  <a:lnTo>
                    <a:pt x="21" y="17"/>
                  </a:lnTo>
                  <a:lnTo>
                    <a:pt x="21" y="17"/>
                  </a:lnTo>
                  <a:lnTo>
                    <a:pt x="17" y="17"/>
                  </a:lnTo>
                  <a:lnTo>
                    <a:pt x="17" y="17"/>
                  </a:lnTo>
                  <a:lnTo>
                    <a:pt x="17" y="4"/>
                  </a:lnTo>
                  <a:lnTo>
                    <a:pt x="17" y="4"/>
                  </a:lnTo>
                  <a:lnTo>
                    <a:pt x="55" y="4"/>
                  </a:lnTo>
                  <a:lnTo>
                    <a:pt x="55" y="4"/>
                  </a:lnTo>
                  <a:lnTo>
                    <a:pt x="55" y="13"/>
                  </a:lnTo>
                  <a:lnTo>
                    <a:pt x="55" y="13"/>
                  </a:lnTo>
                  <a:lnTo>
                    <a:pt x="0" y="9"/>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1793" name="Freeform 17"/>
            <p:cNvSpPr>
              <a:spLocks/>
            </p:cNvSpPr>
            <p:nvPr/>
          </p:nvSpPr>
          <p:spPr bwMode="auto">
            <a:xfrm>
              <a:off x="56" y="2848"/>
              <a:ext cx="42" cy="55"/>
            </a:xfrm>
            <a:custGeom>
              <a:avLst/>
              <a:gdLst/>
              <a:ahLst/>
              <a:cxnLst>
                <a:cxn ang="0">
                  <a:pos x="42" y="8"/>
                </a:cxn>
                <a:cxn ang="0">
                  <a:pos x="17" y="8"/>
                </a:cxn>
                <a:cxn ang="0">
                  <a:pos x="17" y="8"/>
                </a:cxn>
                <a:cxn ang="0">
                  <a:pos x="12" y="8"/>
                </a:cxn>
                <a:cxn ang="0">
                  <a:pos x="8" y="17"/>
                </a:cxn>
                <a:cxn ang="0">
                  <a:pos x="8" y="17"/>
                </a:cxn>
                <a:cxn ang="0">
                  <a:pos x="8" y="17"/>
                </a:cxn>
                <a:cxn ang="0">
                  <a:pos x="12" y="21"/>
                </a:cxn>
                <a:cxn ang="0">
                  <a:pos x="12" y="21"/>
                </a:cxn>
                <a:cxn ang="0">
                  <a:pos x="12" y="21"/>
                </a:cxn>
                <a:cxn ang="0">
                  <a:pos x="12" y="21"/>
                </a:cxn>
                <a:cxn ang="0">
                  <a:pos x="12" y="21"/>
                </a:cxn>
                <a:cxn ang="0">
                  <a:pos x="42" y="21"/>
                </a:cxn>
                <a:cxn ang="0">
                  <a:pos x="42" y="21"/>
                </a:cxn>
                <a:cxn ang="0">
                  <a:pos x="42" y="34"/>
                </a:cxn>
                <a:cxn ang="0">
                  <a:pos x="42" y="34"/>
                </a:cxn>
                <a:cxn ang="0">
                  <a:pos x="17" y="34"/>
                </a:cxn>
                <a:cxn ang="0">
                  <a:pos x="17" y="34"/>
                </a:cxn>
                <a:cxn ang="0">
                  <a:pos x="12" y="34"/>
                </a:cxn>
                <a:cxn ang="0">
                  <a:pos x="12" y="34"/>
                </a:cxn>
                <a:cxn ang="0">
                  <a:pos x="12" y="34"/>
                </a:cxn>
                <a:cxn ang="0">
                  <a:pos x="8" y="34"/>
                </a:cxn>
                <a:cxn ang="0">
                  <a:pos x="8" y="38"/>
                </a:cxn>
                <a:cxn ang="0">
                  <a:pos x="8" y="38"/>
                </a:cxn>
                <a:cxn ang="0">
                  <a:pos x="8" y="42"/>
                </a:cxn>
                <a:cxn ang="0">
                  <a:pos x="12" y="42"/>
                </a:cxn>
                <a:cxn ang="0">
                  <a:pos x="12" y="42"/>
                </a:cxn>
                <a:cxn ang="0">
                  <a:pos x="12" y="42"/>
                </a:cxn>
                <a:cxn ang="0">
                  <a:pos x="12" y="46"/>
                </a:cxn>
                <a:cxn ang="0">
                  <a:pos x="12" y="46"/>
                </a:cxn>
                <a:cxn ang="0">
                  <a:pos x="42" y="46"/>
                </a:cxn>
                <a:cxn ang="0">
                  <a:pos x="42" y="46"/>
                </a:cxn>
                <a:cxn ang="0">
                  <a:pos x="42" y="55"/>
                </a:cxn>
                <a:cxn ang="0">
                  <a:pos x="42" y="55"/>
                </a:cxn>
                <a:cxn ang="0">
                  <a:pos x="4" y="55"/>
                </a:cxn>
                <a:cxn ang="0">
                  <a:pos x="4" y="55"/>
                </a:cxn>
                <a:cxn ang="0">
                  <a:pos x="4" y="46"/>
                </a:cxn>
                <a:cxn ang="0">
                  <a:pos x="4" y="46"/>
                </a:cxn>
                <a:cxn ang="0">
                  <a:pos x="4" y="46"/>
                </a:cxn>
                <a:cxn ang="0">
                  <a:pos x="4" y="46"/>
                </a:cxn>
                <a:cxn ang="0">
                  <a:pos x="4" y="42"/>
                </a:cxn>
                <a:cxn ang="0">
                  <a:pos x="0" y="38"/>
                </a:cxn>
                <a:cxn ang="0">
                  <a:pos x="0" y="38"/>
                </a:cxn>
                <a:cxn ang="0">
                  <a:pos x="4" y="29"/>
                </a:cxn>
                <a:cxn ang="0">
                  <a:pos x="4" y="25"/>
                </a:cxn>
                <a:cxn ang="0">
                  <a:pos x="4" y="25"/>
                </a:cxn>
                <a:cxn ang="0">
                  <a:pos x="4" y="21"/>
                </a:cxn>
                <a:cxn ang="0">
                  <a:pos x="4" y="21"/>
                </a:cxn>
                <a:cxn ang="0">
                  <a:pos x="4" y="21"/>
                </a:cxn>
                <a:cxn ang="0">
                  <a:pos x="4" y="17"/>
                </a:cxn>
                <a:cxn ang="0">
                  <a:pos x="0" y="12"/>
                </a:cxn>
                <a:cxn ang="0">
                  <a:pos x="0" y="12"/>
                </a:cxn>
                <a:cxn ang="0">
                  <a:pos x="4" y="8"/>
                </a:cxn>
                <a:cxn ang="0">
                  <a:pos x="4" y="4"/>
                </a:cxn>
                <a:cxn ang="0">
                  <a:pos x="4" y="4"/>
                </a:cxn>
                <a:cxn ang="0">
                  <a:pos x="8" y="0"/>
                </a:cxn>
                <a:cxn ang="0">
                  <a:pos x="17" y="0"/>
                </a:cxn>
                <a:cxn ang="0">
                  <a:pos x="17" y="0"/>
                </a:cxn>
                <a:cxn ang="0">
                  <a:pos x="42" y="0"/>
                </a:cxn>
                <a:cxn ang="0">
                  <a:pos x="42" y="0"/>
                </a:cxn>
                <a:cxn ang="0">
                  <a:pos x="42" y="8"/>
                </a:cxn>
              </a:cxnLst>
              <a:rect l="0" t="0" r="r" b="b"/>
              <a:pathLst>
                <a:path w="42" h="55">
                  <a:moveTo>
                    <a:pt x="42" y="8"/>
                  </a:moveTo>
                  <a:lnTo>
                    <a:pt x="17" y="8"/>
                  </a:lnTo>
                  <a:lnTo>
                    <a:pt x="17" y="8"/>
                  </a:lnTo>
                  <a:lnTo>
                    <a:pt x="12" y="8"/>
                  </a:lnTo>
                  <a:lnTo>
                    <a:pt x="8" y="17"/>
                  </a:lnTo>
                  <a:lnTo>
                    <a:pt x="8" y="17"/>
                  </a:lnTo>
                  <a:lnTo>
                    <a:pt x="8" y="17"/>
                  </a:lnTo>
                  <a:lnTo>
                    <a:pt x="12" y="21"/>
                  </a:lnTo>
                  <a:lnTo>
                    <a:pt x="12" y="21"/>
                  </a:lnTo>
                  <a:lnTo>
                    <a:pt x="12" y="21"/>
                  </a:lnTo>
                  <a:lnTo>
                    <a:pt x="12" y="21"/>
                  </a:lnTo>
                  <a:lnTo>
                    <a:pt x="12" y="21"/>
                  </a:lnTo>
                  <a:lnTo>
                    <a:pt x="42" y="21"/>
                  </a:lnTo>
                  <a:lnTo>
                    <a:pt x="42" y="21"/>
                  </a:lnTo>
                  <a:lnTo>
                    <a:pt x="42" y="34"/>
                  </a:lnTo>
                  <a:lnTo>
                    <a:pt x="42" y="34"/>
                  </a:lnTo>
                  <a:lnTo>
                    <a:pt x="17" y="34"/>
                  </a:lnTo>
                  <a:lnTo>
                    <a:pt x="17" y="34"/>
                  </a:lnTo>
                  <a:lnTo>
                    <a:pt x="12" y="34"/>
                  </a:lnTo>
                  <a:lnTo>
                    <a:pt x="12" y="34"/>
                  </a:lnTo>
                  <a:lnTo>
                    <a:pt x="12" y="34"/>
                  </a:lnTo>
                  <a:lnTo>
                    <a:pt x="8" y="34"/>
                  </a:lnTo>
                  <a:lnTo>
                    <a:pt x="8" y="38"/>
                  </a:lnTo>
                  <a:lnTo>
                    <a:pt x="8" y="38"/>
                  </a:lnTo>
                  <a:lnTo>
                    <a:pt x="8" y="42"/>
                  </a:lnTo>
                  <a:lnTo>
                    <a:pt x="12" y="42"/>
                  </a:lnTo>
                  <a:lnTo>
                    <a:pt x="12" y="42"/>
                  </a:lnTo>
                  <a:lnTo>
                    <a:pt x="12" y="42"/>
                  </a:lnTo>
                  <a:lnTo>
                    <a:pt x="12" y="46"/>
                  </a:lnTo>
                  <a:lnTo>
                    <a:pt x="12" y="46"/>
                  </a:lnTo>
                  <a:lnTo>
                    <a:pt x="42" y="46"/>
                  </a:lnTo>
                  <a:lnTo>
                    <a:pt x="42" y="46"/>
                  </a:lnTo>
                  <a:lnTo>
                    <a:pt x="42" y="55"/>
                  </a:lnTo>
                  <a:lnTo>
                    <a:pt x="42" y="55"/>
                  </a:lnTo>
                  <a:lnTo>
                    <a:pt x="4" y="55"/>
                  </a:lnTo>
                  <a:lnTo>
                    <a:pt x="4" y="55"/>
                  </a:lnTo>
                  <a:lnTo>
                    <a:pt x="4" y="46"/>
                  </a:lnTo>
                  <a:lnTo>
                    <a:pt x="4" y="46"/>
                  </a:lnTo>
                  <a:lnTo>
                    <a:pt x="4" y="46"/>
                  </a:lnTo>
                  <a:lnTo>
                    <a:pt x="4" y="46"/>
                  </a:lnTo>
                  <a:lnTo>
                    <a:pt x="4" y="42"/>
                  </a:lnTo>
                  <a:lnTo>
                    <a:pt x="0" y="38"/>
                  </a:lnTo>
                  <a:lnTo>
                    <a:pt x="0" y="38"/>
                  </a:lnTo>
                  <a:lnTo>
                    <a:pt x="4" y="29"/>
                  </a:lnTo>
                  <a:lnTo>
                    <a:pt x="4" y="25"/>
                  </a:lnTo>
                  <a:lnTo>
                    <a:pt x="4" y="25"/>
                  </a:lnTo>
                  <a:lnTo>
                    <a:pt x="4" y="21"/>
                  </a:lnTo>
                  <a:lnTo>
                    <a:pt x="4" y="21"/>
                  </a:lnTo>
                  <a:lnTo>
                    <a:pt x="4" y="21"/>
                  </a:lnTo>
                  <a:lnTo>
                    <a:pt x="4" y="17"/>
                  </a:lnTo>
                  <a:lnTo>
                    <a:pt x="0" y="12"/>
                  </a:lnTo>
                  <a:lnTo>
                    <a:pt x="0" y="12"/>
                  </a:lnTo>
                  <a:lnTo>
                    <a:pt x="4" y="8"/>
                  </a:lnTo>
                  <a:lnTo>
                    <a:pt x="4" y="4"/>
                  </a:lnTo>
                  <a:lnTo>
                    <a:pt x="4" y="4"/>
                  </a:lnTo>
                  <a:lnTo>
                    <a:pt x="8" y="0"/>
                  </a:lnTo>
                  <a:lnTo>
                    <a:pt x="17" y="0"/>
                  </a:lnTo>
                  <a:lnTo>
                    <a:pt x="17" y="0"/>
                  </a:lnTo>
                  <a:lnTo>
                    <a:pt x="42" y="0"/>
                  </a:lnTo>
                  <a:lnTo>
                    <a:pt x="42" y="0"/>
                  </a:lnTo>
                  <a:lnTo>
                    <a:pt x="42" y="8"/>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1794" name="Freeform 18"/>
            <p:cNvSpPr>
              <a:spLocks/>
            </p:cNvSpPr>
            <p:nvPr/>
          </p:nvSpPr>
          <p:spPr bwMode="auto">
            <a:xfrm>
              <a:off x="56" y="2801"/>
              <a:ext cx="42" cy="38"/>
            </a:xfrm>
            <a:custGeom>
              <a:avLst/>
              <a:gdLst/>
              <a:ahLst/>
              <a:cxnLst>
                <a:cxn ang="0">
                  <a:pos x="25" y="0"/>
                </a:cxn>
                <a:cxn ang="0">
                  <a:pos x="25" y="0"/>
                </a:cxn>
                <a:cxn ang="0">
                  <a:pos x="25" y="30"/>
                </a:cxn>
                <a:cxn ang="0">
                  <a:pos x="25" y="30"/>
                </a:cxn>
                <a:cxn ang="0">
                  <a:pos x="29" y="30"/>
                </a:cxn>
                <a:cxn ang="0">
                  <a:pos x="34" y="25"/>
                </a:cxn>
                <a:cxn ang="0">
                  <a:pos x="34" y="25"/>
                </a:cxn>
                <a:cxn ang="0">
                  <a:pos x="34" y="21"/>
                </a:cxn>
                <a:cxn ang="0">
                  <a:pos x="34" y="17"/>
                </a:cxn>
                <a:cxn ang="0">
                  <a:pos x="34" y="17"/>
                </a:cxn>
                <a:cxn ang="0">
                  <a:pos x="34" y="13"/>
                </a:cxn>
                <a:cxn ang="0">
                  <a:pos x="34" y="9"/>
                </a:cxn>
                <a:cxn ang="0">
                  <a:pos x="34" y="9"/>
                </a:cxn>
                <a:cxn ang="0">
                  <a:pos x="38" y="4"/>
                </a:cxn>
                <a:cxn ang="0">
                  <a:pos x="38" y="4"/>
                </a:cxn>
                <a:cxn ang="0">
                  <a:pos x="42" y="9"/>
                </a:cxn>
                <a:cxn ang="0">
                  <a:pos x="42" y="17"/>
                </a:cxn>
                <a:cxn ang="0">
                  <a:pos x="42" y="17"/>
                </a:cxn>
                <a:cxn ang="0">
                  <a:pos x="42" y="25"/>
                </a:cxn>
                <a:cxn ang="0">
                  <a:pos x="38" y="34"/>
                </a:cxn>
                <a:cxn ang="0">
                  <a:pos x="38" y="34"/>
                </a:cxn>
                <a:cxn ang="0">
                  <a:pos x="29" y="38"/>
                </a:cxn>
                <a:cxn ang="0">
                  <a:pos x="21" y="38"/>
                </a:cxn>
                <a:cxn ang="0">
                  <a:pos x="21" y="38"/>
                </a:cxn>
                <a:cxn ang="0">
                  <a:pos x="12" y="38"/>
                </a:cxn>
                <a:cxn ang="0">
                  <a:pos x="8" y="34"/>
                </a:cxn>
                <a:cxn ang="0">
                  <a:pos x="8" y="34"/>
                </a:cxn>
                <a:cxn ang="0">
                  <a:pos x="4" y="25"/>
                </a:cxn>
                <a:cxn ang="0">
                  <a:pos x="0" y="17"/>
                </a:cxn>
                <a:cxn ang="0">
                  <a:pos x="0" y="17"/>
                </a:cxn>
                <a:cxn ang="0">
                  <a:pos x="4" y="13"/>
                </a:cxn>
                <a:cxn ang="0">
                  <a:pos x="8" y="4"/>
                </a:cxn>
                <a:cxn ang="0">
                  <a:pos x="8" y="4"/>
                </a:cxn>
                <a:cxn ang="0">
                  <a:pos x="12" y="0"/>
                </a:cxn>
                <a:cxn ang="0">
                  <a:pos x="21" y="0"/>
                </a:cxn>
                <a:cxn ang="0">
                  <a:pos x="21" y="0"/>
                </a:cxn>
                <a:cxn ang="0">
                  <a:pos x="21" y="0"/>
                </a:cxn>
                <a:cxn ang="0">
                  <a:pos x="25" y="0"/>
                </a:cxn>
                <a:cxn ang="0">
                  <a:pos x="25" y="0"/>
                </a:cxn>
                <a:cxn ang="0">
                  <a:pos x="25" y="0"/>
                </a:cxn>
                <a:cxn ang="0">
                  <a:pos x="17" y="30"/>
                </a:cxn>
                <a:cxn ang="0">
                  <a:pos x="17" y="9"/>
                </a:cxn>
                <a:cxn ang="0">
                  <a:pos x="17" y="9"/>
                </a:cxn>
                <a:cxn ang="0">
                  <a:pos x="12" y="13"/>
                </a:cxn>
                <a:cxn ang="0">
                  <a:pos x="8" y="17"/>
                </a:cxn>
                <a:cxn ang="0">
                  <a:pos x="8" y="17"/>
                </a:cxn>
                <a:cxn ang="0">
                  <a:pos x="12" y="25"/>
                </a:cxn>
                <a:cxn ang="0">
                  <a:pos x="17" y="30"/>
                </a:cxn>
                <a:cxn ang="0">
                  <a:pos x="17" y="30"/>
                </a:cxn>
                <a:cxn ang="0">
                  <a:pos x="25" y="0"/>
                </a:cxn>
              </a:cxnLst>
              <a:rect l="0" t="0" r="r" b="b"/>
              <a:pathLst>
                <a:path w="42" h="38">
                  <a:moveTo>
                    <a:pt x="25" y="0"/>
                  </a:moveTo>
                  <a:lnTo>
                    <a:pt x="25" y="0"/>
                  </a:lnTo>
                  <a:lnTo>
                    <a:pt x="25" y="30"/>
                  </a:lnTo>
                  <a:lnTo>
                    <a:pt x="25" y="30"/>
                  </a:lnTo>
                  <a:lnTo>
                    <a:pt x="29" y="30"/>
                  </a:lnTo>
                  <a:lnTo>
                    <a:pt x="34" y="25"/>
                  </a:lnTo>
                  <a:lnTo>
                    <a:pt x="34" y="25"/>
                  </a:lnTo>
                  <a:lnTo>
                    <a:pt x="34" y="21"/>
                  </a:lnTo>
                  <a:lnTo>
                    <a:pt x="34" y="17"/>
                  </a:lnTo>
                  <a:lnTo>
                    <a:pt x="34" y="17"/>
                  </a:lnTo>
                  <a:lnTo>
                    <a:pt x="34" y="13"/>
                  </a:lnTo>
                  <a:lnTo>
                    <a:pt x="34" y="9"/>
                  </a:lnTo>
                  <a:lnTo>
                    <a:pt x="34" y="9"/>
                  </a:lnTo>
                  <a:lnTo>
                    <a:pt x="38" y="4"/>
                  </a:lnTo>
                  <a:lnTo>
                    <a:pt x="38" y="4"/>
                  </a:lnTo>
                  <a:lnTo>
                    <a:pt x="42" y="9"/>
                  </a:lnTo>
                  <a:lnTo>
                    <a:pt x="42" y="17"/>
                  </a:lnTo>
                  <a:lnTo>
                    <a:pt x="42" y="17"/>
                  </a:lnTo>
                  <a:lnTo>
                    <a:pt x="42" y="25"/>
                  </a:lnTo>
                  <a:lnTo>
                    <a:pt x="38" y="34"/>
                  </a:lnTo>
                  <a:lnTo>
                    <a:pt x="38" y="34"/>
                  </a:lnTo>
                  <a:lnTo>
                    <a:pt x="29" y="38"/>
                  </a:lnTo>
                  <a:lnTo>
                    <a:pt x="21" y="38"/>
                  </a:lnTo>
                  <a:lnTo>
                    <a:pt x="21" y="38"/>
                  </a:lnTo>
                  <a:lnTo>
                    <a:pt x="12" y="38"/>
                  </a:lnTo>
                  <a:lnTo>
                    <a:pt x="8" y="34"/>
                  </a:lnTo>
                  <a:lnTo>
                    <a:pt x="8" y="34"/>
                  </a:lnTo>
                  <a:lnTo>
                    <a:pt x="4" y="25"/>
                  </a:lnTo>
                  <a:lnTo>
                    <a:pt x="0" y="17"/>
                  </a:lnTo>
                  <a:lnTo>
                    <a:pt x="0" y="17"/>
                  </a:lnTo>
                  <a:lnTo>
                    <a:pt x="4" y="13"/>
                  </a:lnTo>
                  <a:lnTo>
                    <a:pt x="8" y="4"/>
                  </a:lnTo>
                  <a:lnTo>
                    <a:pt x="8" y="4"/>
                  </a:lnTo>
                  <a:lnTo>
                    <a:pt x="12" y="0"/>
                  </a:lnTo>
                  <a:lnTo>
                    <a:pt x="21" y="0"/>
                  </a:lnTo>
                  <a:lnTo>
                    <a:pt x="21" y="0"/>
                  </a:lnTo>
                  <a:lnTo>
                    <a:pt x="21" y="0"/>
                  </a:lnTo>
                  <a:lnTo>
                    <a:pt x="25" y="0"/>
                  </a:lnTo>
                  <a:lnTo>
                    <a:pt x="25" y="0"/>
                  </a:lnTo>
                  <a:lnTo>
                    <a:pt x="25" y="0"/>
                  </a:lnTo>
                  <a:lnTo>
                    <a:pt x="17" y="30"/>
                  </a:lnTo>
                  <a:lnTo>
                    <a:pt x="17" y="9"/>
                  </a:lnTo>
                  <a:lnTo>
                    <a:pt x="17" y="9"/>
                  </a:lnTo>
                  <a:lnTo>
                    <a:pt x="12" y="13"/>
                  </a:lnTo>
                  <a:lnTo>
                    <a:pt x="8" y="17"/>
                  </a:lnTo>
                  <a:lnTo>
                    <a:pt x="8" y="17"/>
                  </a:lnTo>
                  <a:lnTo>
                    <a:pt x="12" y="25"/>
                  </a:lnTo>
                  <a:lnTo>
                    <a:pt x="17" y="30"/>
                  </a:lnTo>
                  <a:lnTo>
                    <a:pt x="17" y="30"/>
                  </a:lnTo>
                  <a:lnTo>
                    <a:pt x="25" y="0"/>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1795" name="Freeform 19"/>
            <p:cNvSpPr>
              <a:spLocks/>
            </p:cNvSpPr>
            <p:nvPr/>
          </p:nvSpPr>
          <p:spPr bwMode="auto">
            <a:xfrm>
              <a:off x="43" y="2767"/>
              <a:ext cx="55" cy="30"/>
            </a:xfrm>
            <a:custGeom>
              <a:avLst/>
              <a:gdLst/>
              <a:ahLst/>
              <a:cxnLst>
                <a:cxn ang="0">
                  <a:pos x="55" y="21"/>
                </a:cxn>
                <a:cxn ang="0">
                  <a:pos x="55" y="30"/>
                </a:cxn>
                <a:cxn ang="0">
                  <a:pos x="55" y="30"/>
                </a:cxn>
                <a:cxn ang="0">
                  <a:pos x="0" y="9"/>
                </a:cxn>
                <a:cxn ang="0">
                  <a:pos x="0" y="9"/>
                </a:cxn>
                <a:cxn ang="0">
                  <a:pos x="0" y="0"/>
                </a:cxn>
                <a:cxn ang="0">
                  <a:pos x="0" y="0"/>
                </a:cxn>
                <a:cxn ang="0">
                  <a:pos x="55" y="21"/>
                </a:cxn>
              </a:cxnLst>
              <a:rect l="0" t="0" r="r" b="b"/>
              <a:pathLst>
                <a:path w="55" h="30">
                  <a:moveTo>
                    <a:pt x="55" y="21"/>
                  </a:moveTo>
                  <a:lnTo>
                    <a:pt x="55" y="30"/>
                  </a:lnTo>
                  <a:lnTo>
                    <a:pt x="55" y="30"/>
                  </a:lnTo>
                  <a:lnTo>
                    <a:pt x="0" y="9"/>
                  </a:lnTo>
                  <a:lnTo>
                    <a:pt x="0" y="9"/>
                  </a:lnTo>
                  <a:lnTo>
                    <a:pt x="0" y="0"/>
                  </a:lnTo>
                  <a:lnTo>
                    <a:pt x="0" y="0"/>
                  </a:lnTo>
                  <a:lnTo>
                    <a:pt x="55" y="21"/>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1796" name="Freeform 20"/>
            <p:cNvSpPr>
              <a:spLocks/>
            </p:cNvSpPr>
            <p:nvPr/>
          </p:nvSpPr>
          <p:spPr bwMode="auto">
            <a:xfrm>
              <a:off x="56" y="2737"/>
              <a:ext cx="42" cy="30"/>
            </a:xfrm>
            <a:custGeom>
              <a:avLst/>
              <a:gdLst/>
              <a:ahLst/>
              <a:cxnLst>
                <a:cxn ang="0">
                  <a:pos x="38" y="30"/>
                </a:cxn>
                <a:cxn ang="0">
                  <a:pos x="34" y="26"/>
                </a:cxn>
                <a:cxn ang="0">
                  <a:pos x="34" y="26"/>
                </a:cxn>
                <a:cxn ang="0">
                  <a:pos x="34" y="22"/>
                </a:cxn>
                <a:cxn ang="0">
                  <a:pos x="34" y="17"/>
                </a:cxn>
                <a:cxn ang="0">
                  <a:pos x="34" y="17"/>
                </a:cxn>
                <a:cxn ang="0">
                  <a:pos x="34" y="13"/>
                </a:cxn>
                <a:cxn ang="0">
                  <a:pos x="34" y="9"/>
                </a:cxn>
                <a:cxn ang="0">
                  <a:pos x="34" y="9"/>
                </a:cxn>
                <a:cxn ang="0">
                  <a:pos x="29" y="13"/>
                </a:cxn>
                <a:cxn ang="0">
                  <a:pos x="29" y="13"/>
                </a:cxn>
                <a:cxn ang="0">
                  <a:pos x="29" y="13"/>
                </a:cxn>
                <a:cxn ang="0">
                  <a:pos x="25" y="13"/>
                </a:cxn>
                <a:cxn ang="0">
                  <a:pos x="25" y="17"/>
                </a:cxn>
                <a:cxn ang="0">
                  <a:pos x="25" y="17"/>
                </a:cxn>
                <a:cxn ang="0">
                  <a:pos x="21" y="26"/>
                </a:cxn>
                <a:cxn ang="0">
                  <a:pos x="12" y="30"/>
                </a:cxn>
                <a:cxn ang="0">
                  <a:pos x="12" y="30"/>
                </a:cxn>
                <a:cxn ang="0">
                  <a:pos x="8" y="30"/>
                </a:cxn>
                <a:cxn ang="0">
                  <a:pos x="4" y="26"/>
                </a:cxn>
                <a:cxn ang="0">
                  <a:pos x="4" y="26"/>
                </a:cxn>
                <a:cxn ang="0">
                  <a:pos x="4" y="22"/>
                </a:cxn>
                <a:cxn ang="0">
                  <a:pos x="0" y="13"/>
                </a:cxn>
                <a:cxn ang="0">
                  <a:pos x="0" y="13"/>
                </a:cxn>
                <a:cxn ang="0">
                  <a:pos x="4" y="9"/>
                </a:cxn>
                <a:cxn ang="0">
                  <a:pos x="4" y="5"/>
                </a:cxn>
                <a:cxn ang="0">
                  <a:pos x="4" y="5"/>
                </a:cxn>
                <a:cxn ang="0">
                  <a:pos x="12" y="5"/>
                </a:cxn>
                <a:cxn ang="0">
                  <a:pos x="12" y="5"/>
                </a:cxn>
                <a:cxn ang="0">
                  <a:pos x="8" y="9"/>
                </a:cxn>
                <a:cxn ang="0">
                  <a:pos x="8" y="13"/>
                </a:cxn>
                <a:cxn ang="0">
                  <a:pos x="8" y="13"/>
                </a:cxn>
                <a:cxn ang="0">
                  <a:pos x="8" y="17"/>
                </a:cxn>
                <a:cxn ang="0">
                  <a:pos x="12" y="17"/>
                </a:cxn>
                <a:cxn ang="0">
                  <a:pos x="12" y="17"/>
                </a:cxn>
                <a:cxn ang="0">
                  <a:pos x="12" y="17"/>
                </a:cxn>
                <a:cxn ang="0">
                  <a:pos x="17" y="17"/>
                </a:cxn>
                <a:cxn ang="0">
                  <a:pos x="17" y="17"/>
                </a:cxn>
                <a:cxn ang="0">
                  <a:pos x="17" y="13"/>
                </a:cxn>
                <a:cxn ang="0">
                  <a:pos x="21" y="9"/>
                </a:cxn>
                <a:cxn ang="0">
                  <a:pos x="21" y="9"/>
                </a:cxn>
                <a:cxn ang="0">
                  <a:pos x="21" y="5"/>
                </a:cxn>
                <a:cxn ang="0">
                  <a:pos x="25" y="5"/>
                </a:cxn>
                <a:cxn ang="0">
                  <a:pos x="25" y="5"/>
                </a:cxn>
                <a:cxn ang="0">
                  <a:pos x="29" y="0"/>
                </a:cxn>
                <a:cxn ang="0">
                  <a:pos x="29" y="0"/>
                </a:cxn>
                <a:cxn ang="0">
                  <a:pos x="29" y="0"/>
                </a:cxn>
                <a:cxn ang="0">
                  <a:pos x="38" y="0"/>
                </a:cxn>
                <a:cxn ang="0">
                  <a:pos x="38" y="5"/>
                </a:cxn>
                <a:cxn ang="0">
                  <a:pos x="38" y="5"/>
                </a:cxn>
                <a:cxn ang="0">
                  <a:pos x="42" y="9"/>
                </a:cxn>
                <a:cxn ang="0">
                  <a:pos x="42" y="17"/>
                </a:cxn>
                <a:cxn ang="0">
                  <a:pos x="42" y="17"/>
                </a:cxn>
                <a:cxn ang="0">
                  <a:pos x="42" y="22"/>
                </a:cxn>
                <a:cxn ang="0">
                  <a:pos x="42" y="22"/>
                </a:cxn>
                <a:cxn ang="0">
                  <a:pos x="42" y="22"/>
                </a:cxn>
                <a:cxn ang="0">
                  <a:pos x="42" y="26"/>
                </a:cxn>
                <a:cxn ang="0">
                  <a:pos x="38" y="30"/>
                </a:cxn>
              </a:cxnLst>
              <a:rect l="0" t="0" r="r" b="b"/>
              <a:pathLst>
                <a:path w="42" h="30">
                  <a:moveTo>
                    <a:pt x="38" y="30"/>
                  </a:moveTo>
                  <a:lnTo>
                    <a:pt x="34" y="26"/>
                  </a:lnTo>
                  <a:lnTo>
                    <a:pt x="34" y="26"/>
                  </a:lnTo>
                  <a:lnTo>
                    <a:pt x="34" y="22"/>
                  </a:lnTo>
                  <a:lnTo>
                    <a:pt x="34" y="17"/>
                  </a:lnTo>
                  <a:lnTo>
                    <a:pt x="34" y="17"/>
                  </a:lnTo>
                  <a:lnTo>
                    <a:pt x="34" y="13"/>
                  </a:lnTo>
                  <a:lnTo>
                    <a:pt x="34" y="9"/>
                  </a:lnTo>
                  <a:lnTo>
                    <a:pt x="34" y="9"/>
                  </a:lnTo>
                  <a:lnTo>
                    <a:pt x="29" y="13"/>
                  </a:lnTo>
                  <a:lnTo>
                    <a:pt x="29" y="13"/>
                  </a:lnTo>
                  <a:lnTo>
                    <a:pt x="29" y="13"/>
                  </a:lnTo>
                  <a:lnTo>
                    <a:pt x="25" y="13"/>
                  </a:lnTo>
                  <a:lnTo>
                    <a:pt x="25" y="17"/>
                  </a:lnTo>
                  <a:lnTo>
                    <a:pt x="25" y="17"/>
                  </a:lnTo>
                  <a:lnTo>
                    <a:pt x="21" y="26"/>
                  </a:lnTo>
                  <a:lnTo>
                    <a:pt x="12" y="30"/>
                  </a:lnTo>
                  <a:lnTo>
                    <a:pt x="12" y="30"/>
                  </a:lnTo>
                  <a:lnTo>
                    <a:pt x="8" y="30"/>
                  </a:lnTo>
                  <a:lnTo>
                    <a:pt x="4" y="26"/>
                  </a:lnTo>
                  <a:lnTo>
                    <a:pt x="4" y="26"/>
                  </a:lnTo>
                  <a:lnTo>
                    <a:pt x="4" y="22"/>
                  </a:lnTo>
                  <a:lnTo>
                    <a:pt x="0" y="13"/>
                  </a:lnTo>
                  <a:lnTo>
                    <a:pt x="0" y="13"/>
                  </a:lnTo>
                  <a:lnTo>
                    <a:pt x="4" y="9"/>
                  </a:lnTo>
                  <a:lnTo>
                    <a:pt x="4" y="5"/>
                  </a:lnTo>
                  <a:lnTo>
                    <a:pt x="4" y="5"/>
                  </a:lnTo>
                  <a:lnTo>
                    <a:pt x="12" y="5"/>
                  </a:lnTo>
                  <a:lnTo>
                    <a:pt x="12" y="5"/>
                  </a:lnTo>
                  <a:lnTo>
                    <a:pt x="8" y="9"/>
                  </a:lnTo>
                  <a:lnTo>
                    <a:pt x="8" y="13"/>
                  </a:lnTo>
                  <a:lnTo>
                    <a:pt x="8" y="13"/>
                  </a:lnTo>
                  <a:lnTo>
                    <a:pt x="8" y="17"/>
                  </a:lnTo>
                  <a:lnTo>
                    <a:pt x="12" y="17"/>
                  </a:lnTo>
                  <a:lnTo>
                    <a:pt x="12" y="17"/>
                  </a:lnTo>
                  <a:lnTo>
                    <a:pt x="12" y="17"/>
                  </a:lnTo>
                  <a:lnTo>
                    <a:pt x="17" y="17"/>
                  </a:lnTo>
                  <a:lnTo>
                    <a:pt x="17" y="17"/>
                  </a:lnTo>
                  <a:lnTo>
                    <a:pt x="17" y="13"/>
                  </a:lnTo>
                  <a:lnTo>
                    <a:pt x="21" y="9"/>
                  </a:lnTo>
                  <a:lnTo>
                    <a:pt x="21" y="9"/>
                  </a:lnTo>
                  <a:lnTo>
                    <a:pt x="21" y="5"/>
                  </a:lnTo>
                  <a:lnTo>
                    <a:pt x="25" y="5"/>
                  </a:lnTo>
                  <a:lnTo>
                    <a:pt x="25" y="5"/>
                  </a:lnTo>
                  <a:lnTo>
                    <a:pt x="29" y="0"/>
                  </a:lnTo>
                  <a:lnTo>
                    <a:pt x="29" y="0"/>
                  </a:lnTo>
                  <a:lnTo>
                    <a:pt x="29" y="0"/>
                  </a:lnTo>
                  <a:lnTo>
                    <a:pt x="38" y="0"/>
                  </a:lnTo>
                  <a:lnTo>
                    <a:pt x="38" y="5"/>
                  </a:lnTo>
                  <a:lnTo>
                    <a:pt x="38" y="5"/>
                  </a:lnTo>
                  <a:lnTo>
                    <a:pt x="42" y="9"/>
                  </a:lnTo>
                  <a:lnTo>
                    <a:pt x="42" y="17"/>
                  </a:lnTo>
                  <a:lnTo>
                    <a:pt x="42" y="17"/>
                  </a:lnTo>
                  <a:lnTo>
                    <a:pt x="42" y="22"/>
                  </a:lnTo>
                  <a:lnTo>
                    <a:pt x="42" y="22"/>
                  </a:lnTo>
                  <a:lnTo>
                    <a:pt x="42" y="22"/>
                  </a:lnTo>
                  <a:lnTo>
                    <a:pt x="42" y="26"/>
                  </a:lnTo>
                  <a:lnTo>
                    <a:pt x="38" y="30"/>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1797" name="Freeform 21"/>
            <p:cNvSpPr>
              <a:spLocks/>
            </p:cNvSpPr>
            <p:nvPr/>
          </p:nvSpPr>
          <p:spPr bwMode="auto">
            <a:xfrm>
              <a:off x="56" y="2695"/>
              <a:ext cx="42" cy="39"/>
            </a:xfrm>
            <a:custGeom>
              <a:avLst/>
              <a:gdLst/>
              <a:ahLst/>
              <a:cxnLst>
                <a:cxn ang="0">
                  <a:pos x="25" y="0"/>
                </a:cxn>
                <a:cxn ang="0">
                  <a:pos x="25" y="0"/>
                </a:cxn>
                <a:cxn ang="0">
                  <a:pos x="25" y="30"/>
                </a:cxn>
                <a:cxn ang="0">
                  <a:pos x="25" y="30"/>
                </a:cxn>
                <a:cxn ang="0">
                  <a:pos x="29" y="26"/>
                </a:cxn>
                <a:cxn ang="0">
                  <a:pos x="34" y="26"/>
                </a:cxn>
                <a:cxn ang="0">
                  <a:pos x="34" y="26"/>
                </a:cxn>
                <a:cxn ang="0">
                  <a:pos x="34" y="21"/>
                </a:cxn>
                <a:cxn ang="0">
                  <a:pos x="34" y="17"/>
                </a:cxn>
                <a:cxn ang="0">
                  <a:pos x="34" y="17"/>
                </a:cxn>
                <a:cxn ang="0">
                  <a:pos x="34" y="13"/>
                </a:cxn>
                <a:cxn ang="0">
                  <a:pos x="34" y="9"/>
                </a:cxn>
                <a:cxn ang="0">
                  <a:pos x="34" y="9"/>
                </a:cxn>
                <a:cxn ang="0">
                  <a:pos x="38" y="4"/>
                </a:cxn>
                <a:cxn ang="0">
                  <a:pos x="38" y="4"/>
                </a:cxn>
                <a:cxn ang="0">
                  <a:pos x="42" y="9"/>
                </a:cxn>
                <a:cxn ang="0">
                  <a:pos x="42" y="17"/>
                </a:cxn>
                <a:cxn ang="0">
                  <a:pos x="42" y="17"/>
                </a:cxn>
                <a:cxn ang="0">
                  <a:pos x="42" y="26"/>
                </a:cxn>
                <a:cxn ang="0">
                  <a:pos x="38" y="34"/>
                </a:cxn>
                <a:cxn ang="0">
                  <a:pos x="38" y="34"/>
                </a:cxn>
                <a:cxn ang="0">
                  <a:pos x="29" y="38"/>
                </a:cxn>
                <a:cxn ang="0">
                  <a:pos x="21" y="38"/>
                </a:cxn>
                <a:cxn ang="0">
                  <a:pos x="21" y="38"/>
                </a:cxn>
                <a:cxn ang="0">
                  <a:pos x="12" y="38"/>
                </a:cxn>
                <a:cxn ang="0">
                  <a:pos x="8" y="34"/>
                </a:cxn>
                <a:cxn ang="0">
                  <a:pos x="8" y="34"/>
                </a:cxn>
                <a:cxn ang="0">
                  <a:pos x="4" y="26"/>
                </a:cxn>
                <a:cxn ang="0">
                  <a:pos x="0" y="17"/>
                </a:cxn>
                <a:cxn ang="0">
                  <a:pos x="0" y="17"/>
                </a:cxn>
                <a:cxn ang="0">
                  <a:pos x="4" y="9"/>
                </a:cxn>
                <a:cxn ang="0">
                  <a:pos x="8" y="4"/>
                </a:cxn>
                <a:cxn ang="0">
                  <a:pos x="8" y="4"/>
                </a:cxn>
                <a:cxn ang="0">
                  <a:pos x="12" y="0"/>
                </a:cxn>
                <a:cxn ang="0">
                  <a:pos x="21" y="0"/>
                </a:cxn>
                <a:cxn ang="0">
                  <a:pos x="21" y="0"/>
                </a:cxn>
                <a:cxn ang="0">
                  <a:pos x="21" y="0"/>
                </a:cxn>
                <a:cxn ang="0">
                  <a:pos x="25" y="0"/>
                </a:cxn>
                <a:cxn ang="0">
                  <a:pos x="25" y="0"/>
                </a:cxn>
                <a:cxn ang="0">
                  <a:pos x="25" y="0"/>
                </a:cxn>
                <a:cxn ang="0">
                  <a:pos x="17" y="30"/>
                </a:cxn>
                <a:cxn ang="0">
                  <a:pos x="17" y="9"/>
                </a:cxn>
                <a:cxn ang="0">
                  <a:pos x="17" y="9"/>
                </a:cxn>
                <a:cxn ang="0">
                  <a:pos x="12" y="13"/>
                </a:cxn>
                <a:cxn ang="0">
                  <a:pos x="8" y="17"/>
                </a:cxn>
                <a:cxn ang="0">
                  <a:pos x="8" y="17"/>
                </a:cxn>
                <a:cxn ang="0">
                  <a:pos x="12" y="26"/>
                </a:cxn>
                <a:cxn ang="0">
                  <a:pos x="17" y="30"/>
                </a:cxn>
                <a:cxn ang="0">
                  <a:pos x="17" y="30"/>
                </a:cxn>
                <a:cxn ang="0">
                  <a:pos x="25" y="0"/>
                </a:cxn>
              </a:cxnLst>
              <a:rect l="0" t="0" r="r" b="b"/>
              <a:pathLst>
                <a:path w="42" h="38">
                  <a:moveTo>
                    <a:pt x="25" y="0"/>
                  </a:moveTo>
                  <a:lnTo>
                    <a:pt x="25" y="0"/>
                  </a:lnTo>
                  <a:lnTo>
                    <a:pt x="25" y="30"/>
                  </a:lnTo>
                  <a:lnTo>
                    <a:pt x="25" y="30"/>
                  </a:lnTo>
                  <a:lnTo>
                    <a:pt x="29" y="26"/>
                  </a:lnTo>
                  <a:lnTo>
                    <a:pt x="34" y="26"/>
                  </a:lnTo>
                  <a:lnTo>
                    <a:pt x="34" y="26"/>
                  </a:lnTo>
                  <a:lnTo>
                    <a:pt x="34" y="21"/>
                  </a:lnTo>
                  <a:lnTo>
                    <a:pt x="34" y="17"/>
                  </a:lnTo>
                  <a:lnTo>
                    <a:pt x="34" y="17"/>
                  </a:lnTo>
                  <a:lnTo>
                    <a:pt x="34" y="13"/>
                  </a:lnTo>
                  <a:lnTo>
                    <a:pt x="34" y="9"/>
                  </a:lnTo>
                  <a:lnTo>
                    <a:pt x="34" y="9"/>
                  </a:lnTo>
                  <a:lnTo>
                    <a:pt x="38" y="4"/>
                  </a:lnTo>
                  <a:lnTo>
                    <a:pt x="38" y="4"/>
                  </a:lnTo>
                  <a:lnTo>
                    <a:pt x="42" y="9"/>
                  </a:lnTo>
                  <a:lnTo>
                    <a:pt x="42" y="17"/>
                  </a:lnTo>
                  <a:lnTo>
                    <a:pt x="42" y="17"/>
                  </a:lnTo>
                  <a:lnTo>
                    <a:pt x="42" y="26"/>
                  </a:lnTo>
                  <a:lnTo>
                    <a:pt x="38" y="34"/>
                  </a:lnTo>
                  <a:lnTo>
                    <a:pt x="38" y="34"/>
                  </a:lnTo>
                  <a:lnTo>
                    <a:pt x="29" y="38"/>
                  </a:lnTo>
                  <a:lnTo>
                    <a:pt x="21" y="38"/>
                  </a:lnTo>
                  <a:lnTo>
                    <a:pt x="21" y="38"/>
                  </a:lnTo>
                  <a:lnTo>
                    <a:pt x="12" y="38"/>
                  </a:lnTo>
                  <a:lnTo>
                    <a:pt x="8" y="34"/>
                  </a:lnTo>
                  <a:lnTo>
                    <a:pt x="8" y="34"/>
                  </a:lnTo>
                  <a:lnTo>
                    <a:pt x="4" y="26"/>
                  </a:lnTo>
                  <a:lnTo>
                    <a:pt x="0" y="17"/>
                  </a:lnTo>
                  <a:lnTo>
                    <a:pt x="0" y="17"/>
                  </a:lnTo>
                  <a:lnTo>
                    <a:pt x="4" y="9"/>
                  </a:lnTo>
                  <a:lnTo>
                    <a:pt x="8" y="4"/>
                  </a:lnTo>
                  <a:lnTo>
                    <a:pt x="8" y="4"/>
                  </a:lnTo>
                  <a:lnTo>
                    <a:pt x="12" y="0"/>
                  </a:lnTo>
                  <a:lnTo>
                    <a:pt x="21" y="0"/>
                  </a:lnTo>
                  <a:lnTo>
                    <a:pt x="21" y="0"/>
                  </a:lnTo>
                  <a:lnTo>
                    <a:pt x="21" y="0"/>
                  </a:lnTo>
                  <a:lnTo>
                    <a:pt x="25" y="0"/>
                  </a:lnTo>
                  <a:lnTo>
                    <a:pt x="25" y="0"/>
                  </a:lnTo>
                  <a:lnTo>
                    <a:pt x="25" y="0"/>
                  </a:lnTo>
                  <a:lnTo>
                    <a:pt x="17" y="30"/>
                  </a:lnTo>
                  <a:lnTo>
                    <a:pt x="17" y="9"/>
                  </a:lnTo>
                  <a:lnTo>
                    <a:pt x="17" y="9"/>
                  </a:lnTo>
                  <a:lnTo>
                    <a:pt x="12" y="13"/>
                  </a:lnTo>
                  <a:lnTo>
                    <a:pt x="8" y="17"/>
                  </a:lnTo>
                  <a:lnTo>
                    <a:pt x="8" y="17"/>
                  </a:lnTo>
                  <a:lnTo>
                    <a:pt x="12" y="26"/>
                  </a:lnTo>
                  <a:lnTo>
                    <a:pt x="17" y="30"/>
                  </a:lnTo>
                  <a:lnTo>
                    <a:pt x="17" y="30"/>
                  </a:lnTo>
                  <a:lnTo>
                    <a:pt x="25" y="0"/>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1798" name="Freeform 22"/>
            <p:cNvSpPr>
              <a:spLocks/>
            </p:cNvSpPr>
            <p:nvPr/>
          </p:nvSpPr>
          <p:spPr bwMode="auto">
            <a:xfrm>
              <a:off x="56" y="2657"/>
              <a:ext cx="42" cy="34"/>
            </a:xfrm>
            <a:custGeom>
              <a:avLst/>
              <a:gdLst/>
              <a:ahLst/>
              <a:cxnLst>
                <a:cxn ang="0">
                  <a:pos x="4" y="0"/>
                </a:cxn>
                <a:cxn ang="0">
                  <a:pos x="12" y="4"/>
                </a:cxn>
                <a:cxn ang="0">
                  <a:pos x="12" y="4"/>
                </a:cxn>
                <a:cxn ang="0">
                  <a:pos x="8" y="4"/>
                </a:cxn>
                <a:cxn ang="0">
                  <a:pos x="8" y="13"/>
                </a:cxn>
                <a:cxn ang="0">
                  <a:pos x="8" y="13"/>
                </a:cxn>
                <a:cxn ang="0">
                  <a:pos x="12" y="17"/>
                </a:cxn>
                <a:cxn ang="0">
                  <a:pos x="12" y="21"/>
                </a:cxn>
                <a:cxn ang="0">
                  <a:pos x="12" y="21"/>
                </a:cxn>
                <a:cxn ang="0">
                  <a:pos x="17" y="21"/>
                </a:cxn>
                <a:cxn ang="0">
                  <a:pos x="21" y="21"/>
                </a:cxn>
                <a:cxn ang="0">
                  <a:pos x="21" y="21"/>
                </a:cxn>
                <a:cxn ang="0">
                  <a:pos x="34" y="21"/>
                </a:cxn>
                <a:cxn ang="0">
                  <a:pos x="34" y="13"/>
                </a:cxn>
                <a:cxn ang="0">
                  <a:pos x="34" y="13"/>
                </a:cxn>
                <a:cxn ang="0">
                  <a:pos x="34" y="4"/>
                </a:cxn>
                <a:cxn ang="0">
                  <a:pos x="34" y="0"/>
                </a:cxn>
                <a:cxn ang="0">
                  <a:pos x="34" y="0"/>
                </a:cxn>
                <a:cxn ang="0">
                  <a:pos x="38" y="0"/>
                </a:cxn>
                <a:cxn ang="0">
                  <a:pos x="38" y="0"/>
                </a:cxn>
                <a:cxn ang="0">
                  <a:pos x="42" y="0"/>
                </a:cxn>
                <a:cxn ang="0">
                  <a:pos x="42" y="4"/>
                </a:cxn>
                <a:cxn ang="0">
                  <a:pos x="42" y="4"/>
                </a:cxn>
                <a:cxn ang="0">
                  <a:pos x="42" y="8"/>
                </a:cxn>
                <a:cxn ang="0">
                  <a:pos x="42" y="13"/>
                </a:cxn>
                <a:cxn ang="0">
                  <a:pos x="42" y="13"/>
                </a:cxn>
                <a:cxn ang="0">
                  <a:pos x="42" y="21"/>
                </a:cxn>
                <a:cxn ang="0">
                  <a:pos x="38" y="25"/>
                </a:cxn>
                <a:cxn ang="0">
                  <a:pos x="38" y="25"/>
                </a:cxn>
                <a:cxn ang="0">
                  <a:pos x="29" y="30"/>
                </a:cxn>
                <a:cxn ang="0">
                  <a:pos x="21" y="34"/>
                </a:cxn>
                <a:cxn ang="0">
                  <a:pos x="21" y="34"/>
                </a:cxn>
                <a:cxn ang="0">
                  <a:pos x="12" y="30"/>
                </a:cxn>
                <a:cxn ang="0">
                  <a:pos x="8" y="25"/>
                </a:cxn>
                <a:cxn ang="0">
                  <a:pos x="8" y="25"/>
                </a:cxn>
                <a:cxn ang="0">
                  <a:pos x="4" y="21"/>
                </a:cxn>
                <a:cxn ang="0">
                  <a:pos x="0" y="8"/>
                </a:cxn>
                <a:cxn ang="0">
                  <a:pos x="0" y="8"/>
                </a:cxn>
                <a:cxn ang="0">
                  <a:pos x="4" y="4"/>
                </a:cxn>
                <a:cxn ang="0">
                  <a:pos x="4" y="0"/>
                </a:cxn>
              </a:cxnLst>
              <a:rect l="0" t="0" r="r" b="b"/>
              <a:pathLst>
                <a:path w="42" h="34">
                  <a:moveTo>
                    <a:pt x="4" y="0"/>
                  </a:moveTo>
                  <a:lnTo>
                    <a:pt x="12" y="4"/>
                  </a:lnTo>
                  <a:lnTo>
                    <a:pt x="12" y="4"/>
                  </a:lnTo>
                  <a:lnTo>
                    <a:pt x="8" y="4"/>
                  </a:lnTo>
                  <a:lnTo>
                    <a:pt x="8" y="13"/>
                  </a:lnTo>
                  <a:lnTo>
                    <a:pt x="8" y="13"/>
                  </a:lnTo>
                  <a:lnTo>
                    <a:pt x="12" y="17"/>
                  </a:lnTo>
                  <a:lnTo>
                    <a:pt x="12" y="21"/>
                  </a:lnTo>
                  <a:lnTo>
                    <a:pt x="12" y="21"/>
                  </a:lnTo>
                  <a:lnTo>
                    <a:pt x="17" y="21"/>
                  </a:lnTo>
                  <a:lnTo>
                    <a:pt x="21" y="21"/>
                  </a:lnTo>
                  <a:lnTo>
                    <a:pt x="21" y="21"/>
                  </a:lnTo>
                  <a:lnTo>
                    <a:pt x="34" y="21"/>
                  </a:lnTo>
                  <a:lnTo>
                    <a:pt x="34" y="13"/>
                  </a:lnTo>
                  <a:lnTo>
                    <a:pt x="34" y="13"/>
                  </a:lnTo>
                  <a:lnTo>
                    <a:pt x="34" y="4"/>
                  </a:lnTo>
                  <a:lnTo>
                    <a:pt x="34" y="0"/>
                  </a:lnTo>
                  <a:lnTo>
                    <a:pt x="34" y="0"/>
                  </a:lnTo>
                  <a:lnTo>
                    <a:pt x="38" y="0"/>
                  </a:lnTo>
                  <a:lnTo>
                    <a:pt x="38" y="0"/>
                  </a:lnTo>
                  <a:lnTo>
                    <a:pt x="42" y="0"/>
                  </a:lnTo>
                  <a:lnTo>
                    <a:pt x="42" y="4"/>
                  </a:lnTo>
                  <a:lnTo>
                    <a:pt x="42" y="4"/>
                  </a:lnTo>
                  <a:lnTo>
                    <a:pt x="42" y="8"/>
                  </a:lnTo>
                  <a:lnTo>
                    <a:pt x="42" y="13"/>
                  </a:lnTo>
                  <a:lnTo>
                    <a:pt x="42" y="13"/>
                  </a:lnTo>
                  <a:lnTo>
                    <a:pt x="42" y="21"/>
                  </a:lnTo>
                  <a:lnTo>
                    <a:pt x="38" y="25"/>
                  </a:lnTo>
                  <a:lnTo>
                    <a:pt x="38" y="25"/>
                  </a:lnTo>
                  <a:lnTo>
                    <a:pt x="29" y="30"/>
                  </a:lnTo>
                  <a:lnTo>
                    <a:pt x="21" y="34"/>
                  </a:lnTo>
                  <a:lnTo>
                    <a:pt x="21" y="34"/>
                  </a:lnTo>
                  <a:lnTo>
                    <a:pt x="12" y="30"/>
                  </a:lnTo>
                  <a:lnTo>
                    <a:pt x="8" y="25"/>
                  </a:lnTo>
                  <a:lnTo>
                    <a:pt x="8" y="25"/>
                  </a:lnTo>
                  <a:lnTo>
                    <a:pt x="4" y="21"/>
                  </a:lnTo>
                  <a:lnTo>
                    <a:pt x="0" y="8"/>
                  </a:lnTo>
                  <a:lnTo>
                    <a:pt x="0" y="8"/>
                  </a:lnTo>
                  <a:lnTo>
                    <a:pt x="4" y="4"/>
                  </a:lnTo>
                  <a:lnTo>
                    <a:pt x="4" y="0"/>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1799" name="Freeform 23"/>
            <p:cNvSpPr>
              <a:spLocks/>
            </p:cNvSpPr>
            <p:nvPr/>
          </p:nvSpPr>
          <p:spPr bwMode="auto">
            <a:xfrm>
              <a:off x="56" y="2610"/>
              <a:ext cx="42" cy="38"/>
            </a:xfrm>
            <a:custGeom>
              <a:avLst/>
              <a:gdLst/>
              <a:ahLst/>
              <a:cxnLst>
                <a:cxn ang="0">
                  <a:pos x="21" y="38"/>
                </a:cxn>
                <a:cxn ang="0">
                  <a:pos x="21" y="38"/>
                </a:cxn>
                <a:cxn ang="0">
                  <a:pos x="12" y="38"/>
                </a:cxn>
                <a:cxn ang="0">
                  <a:pos x="8" y="34"/>
                </a:cxn>
                <a:cxn ang="0">
                  <a:pos x="8" y="34"/>
                </a:cxn>
                <a:cxn ang="0">
                  <a:pos x="4" y="30"/>
                </a:cxn>
                <a:cxn ang="0">
                  <a:pos x="0" y="22"/>
                </a:cxn>
                <a:cxn ang="0">
                  <a:pos x="0" y="22"/>
                </a:cxn>
                <a:cxn ang="0">
                  <a:pos x="4" y="13"/>
                </a:cxn>
                <a:cxn ang="0">
                  <a:pos x="8" y="9"/>
                </a:cxn>
                <a:cxn ang="0">
                  <a:pos x="8" y="9"/>
                </a:cxn>
                <a:cxn ang="0">
                  <a:pos x="12" y="5"/>
                </a:cxn>
                <a:cxn ang="0">
                  <a:pos x="21" y="0"/>
                </a:cxn>
                <a:cxn ang="0">
                  <a:pos x="21" y="0"/>
                </a:cxn>
                <a:cxn ang="0">
                  <a:pos x="29" y="5"/>
                </a:cxn>
                <a:cxn ang="0">
                  <a:pos x="38" y="9"/>
                </a:cxn>
                <a:cxn ang="0">
                  <a:pos x="38" y="9"/>
                </a:cxn>
                <a:cxn ang="0">
                  <a:pos x="42" y="13"/>
                </a:cxn>
                <a:cxn ang="0">
                  <a:pos x="42" y="22"/>
                </a:cxn>
                <a:cxn ang="0">
                  <a:pos x="42" y="22"/>
                </a:cxn>
                <a:cxn ang="0">
                  <a:pos x="42" y="30"/>
                </a:cxn>
                <a:cxn ang="0">
                  <a:pos x="38" y="34"/>
                </a:cxn>
                <a:cxn ang="0">
                  <a:pos x="38" y="34"/>
                </a:cxn>
                <a:cxn ang="0">
                  <a:pos x="29" y="38"/>
                </a:cxn>
                <a:cxn ang="0">
                  <a:pos x="21" y="38"/>
                </a:cxn>
                <a:cxn ang="0">
                  <a:pos x="21" y="38"/>
                </a:cxn>
                <a:cxn ang="0">
                  <a:pos x="21" y="38"/>
                </a:cxn>
                <a:cxn ang="0">
                  <a:pos x="21" y="30"/>
                </a:cxn>
                <a:cxn ang="0">
                  <a:pos x="34" y="30"/>
                </a:cxn>
                <a:cxn ang="0">
                  <a:pos x="34" y="22"/>
                </a:cxn>
                <a:cxn ang="0">
                  <a:pos x="34" y="22"/>
                </a:cxn>
                <a:cxn ang="0">
                  <a:pos x="34" y="17"/>
                </a:cxn>
                <a:cxn ang="0">
                  <a:pos x="34" y="13"/>
                </a:cxn>
                <a:cxn ang="0">
                  <a:pos x="34" y="13"/>
                </a:cxn>
                <a:cxn ang="0">
                  <a:pos x="29" y="13"/>
                </a:cxn>
                <a:cxn ang="0">
                  <a:pos x="21" y="13"/>
                </a:cxn>
                <a:cxn ang="0">
                  <a:pos x="21" y="13"/>
                </a:cxn>
                <a:cxn ang="0">
                  <a:pos x="12" y="13"/>
                </a:cxn>
                <a:cxn ang="0">
                  <a:pos x="8" y="22"/>
                </a:cxn>
                <a:cxn ang="0">
                  <a:pos x="8" y="22"/>
                </a:cxn>
                <a:cxn ang="0">
                  <a:pos x="8" y="26"/>
                </a:cxn>
                <a:cxn ang="0">
                  <a:pos x="12" y="30"/>
                </a:cxn>
                <a:cxn ang="0">
                  <a:pos x="12" y="30"/>
                </a:cxn>
                <a:cxn ang="0">
                  <a:pos x="17" y="30"/>
                </a:cxn>
                <a:cxn ang="0">
                  <a:pos x="21" y="30"/>
                </a:cxn>
                <a:cxn ang="0">
                  <a:pos x="21" y="30"/>
                </a:cxn>
                <a:cxn ang="0">
                  <a:pos x="21" y="38"/>
                </a:cxn>
              </a:cxnLst>
              <a:rect l="0" t="0" r="r" b="b"/>
              <a:pathLst>
                <a:path w="42" h="38">
                  <a:moveTo>
                    <a:pt x="21" y="38"/>
                  </a:moveTo>
                  <a:lnTo>
                    <a:pt x="21" y="38"/>
                  </a:lnTo>
                  <a:lnTo>
                    <a:pt x="12" y="38"/>
                  </a:lnTo>
                  <a:lnTo>
                    <a:pt x="8" y="34"/>
                  </a:lnTo>
                  <a:lnTo>
                    <a:pt x="8" y="34"/>
                  </a:lnTo>
                  <a:lnTo>
                    <a:pt x="4" y="30"/>
                  </a:lnTo>
                  <a:lnTo>
                    <a:pt x="0" y="22"/>
                  </a:lnTo>
                  <a:lnTo>
                    <a:pt x="0" y="22"/>
                  </a:lnTo>
                  <a:lnTo>
                    <a:pt x="4" y="13"/>
                  </a:lnTo>
                  <a:lnTo>
                    <a:pt x="8" y="9"/>
                  </a:lnTo>
                  <a:lnTo>
                    <a:pt x="8" y="9"/>
                  </a:lnTo>
                  <a:lnTo>
                    <a:pt x="12" y="5"/>
                  </a:lnTo>
                  <a:lnTo>
                    <a:pt x="21" y="0"/>
                  </a:lnTo>
                  <a:lnTo>
                    <a:pt x="21" y="0"/>
                  </a:lnTo>
                  <a:lnTo>
                    <a:pt x="29" y="5"/>
                  </a:lnTo>
                  <a:lnTo>
                    <a:pt x="38" y="9"/>
                  </a:lnTo>
                  <a:lnTo>
                    <a:pt x="38" y="9"/>
                  </a:lnTo>
                  <a:lnTo>
                    <a:pt x="42" y="13"/>
                  </a:lnTo>
                  <a:lnTo>
                    <a:pt x="42" y="22"/>
                  </a:lnTo>
                  <a:lnTo>
                    <a:pt x="42" y="22"/>
                  </a:lnTo>
                  <a:lnTo>
                    <a:pt x="42" y="30"/>
                  </a:lnTo>
                  <a:lnTo>
                    <a:pt x="38" y="34"/>
                  </a:lnTo>
                  <a:lnTo>
                    <a:pt x="38" y="34"/>
                  </a:lnTo>
                  <a:lnTo>
                    <a:pt x="29" y="38"/>
                  </a:lnTo>
                  <a:lnTo>
                    <a:pt x="21" y="38"/>
                  </a:lnTo>
                  <a:lnTo>
                    <a:pt x="21" y="38"/>
                  </a:lnTo>
                  <a:lnTo>
                    <a:pt x="21" y="38"/>
                  </a:lnTo>
                  <a:lnTo>
                    <a:pt x="21" y="30"/>
                  </a:lnTo>
                  <a:lnTo>
                    <a:pt x="34" y="30"/>
                  </a:lnTo>
                  <a:lnTo>
                    <a:pt x="34" y="22"/>
                  </a:lnTo>
                  <a:lnTo>
                    <a:pt x="34" y="22"/>
                  </a:lnTo>
                  <a:lnTo>
                    <a:pt x="34" y="17"/>
                  </a:lnTo>
                  <a:lnTo>
                    <a:pt x="34" y="13"/>
                  </a:lnTo>
                  <a:lnTo>
                    <a:pt x="34" y="13"/>
                  </a:lnTo>
                  <a:lnTo>
                    <a:pt x="29" y="13"/>
                  </a:lnTo>
                  <a:lnTo>
                    <a:pt x="21" y="13"/>
                  </a:lnTo>
                  <a:lnTo>
                    <a:pt x="21" y="13"/>
                  </a:lnTo>
                  <a:lnTo>
                    <a:pt x="12" y="13"/>
                  </a:lnTo>
                  <a:lnTo>
                    <a:pt x="8" y="22"/>
                  </a:lnTo>
                  <a:lnTo>
                    <a:pt x="8" y="22"/>
                  </a:lnTo>
                  <a:lnTo>
                    <a:pt x="8" y="26"/>
                  </a:lnTo>
                  <a:lnTo>
                    <a:pt x="12" y="30"/>
                  </a:lnTo>
                  <a:lnTo>
                    <a:pt x="12" y="30"/>
                  </a:lnTo>
                  <a:lnTo>
                    <a:pt x="17" y="30"/>
                  </a:lnTo>
                  <a:lnTo>
                    <a:pt x="21" y="30"/>
                  </a:lnTo>
                  <a:lnTo>
                    <a:pt x="21" y="30"/>
                  </a:lnTo>
                  <a:lnTo>
                    <a:pt x="21" y="38"/>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1800" name="Freeform 24"/>
            <p:cNvSpPr>
              <a:spLocks/>
            </p:cNvSpPr>
            <p:nvPr/>
          </p:nvSpPr>
          <p:spPr bwMode="auto">
            <a:xfrm>
              <a:off x="56" y="2568"/>
              <a:ext cx="42" cy="38"/>
            </a:xfrm>
            <a:custGeom>
              <a:avLst/>
              <a:gdLst/>
              <a:ahLst/>
              <a:cxnLst>
                <a:cxn ang="0">
                  <a:pos x="42" y="13"/>
                </a:cxn>
                <a:cxn ang="0">
                  <a:pos x="21" y="13"/>
                </a:cxn>
                <a:cxn ang="0">
                  <a:pos x="21" y="13"/>
                </a:cxn>
                <a:cxn ang="0">
                  <a:pos x="17" y="13"/>
                </a:cxn>
                <a:cxn ang="0">
                  <a:pos x="12" y="13"/>
                </a:cxn>
                <a:cxn ang="0">
                  <a:pos x="12" y="13"/>
                </a:cxn>
                <a:cxn ang="0">
                  <a:pos x="8" y="17"/>
                </a:cxn>
                <a:cxn ang="0">
                  <a:pos x="8" y="21"/>
                </a:cxn>
                <a:cxn ang="0">
                  <a:pos x="8" y="21"/>
                </a:cxn>
                <a:cxn ang="0">
                  <a:pos x="8" y="21"/>
                </a:cxn>
                <a:cxn ang="0">
                  <a:pos x="12" y="25"/>
                </a:cxn>
                <a:cxn ang="0">
                  <a:pos x="12" y="25"/>
                </a:cxn>
                <a:cxn ang="0">
                  <a:pos x="12" y="25"/>
                </a:cxn>
                <a:cxn ang="0">
                  <a:pos x="12" y="25"/>
                </a:cxn>
                <a:cxn ang="0">
                  <a:pos x="12" y="25"/>
                </a:cxn>
                <a:cxn ang="0">
                  <a:pos x="42" y="25"/>
                </a:cxn>
                <a:cxn ang="0">
                  <a:pos x="42" y="25"/>
                </a:cxn>
                <a:cxn ang="0">
                  <a:pos x="42" y="38"/>
                </a:cxn>
                <a:cxn ang="0">
                  <a:pos x="42" y="38"/>
                </a:cxn>
                <a:cxn ang="0">
                  <a:pos x="4" y="38"/>
                </a:cxn>
                <a:cxn ang="0">
                  <a:pos x="4" y="38"/>
                </a:cxn>
                <a:cxn ang="0">
                  <a:pos x="4" y="30"/>
                </a:cxn>
                <a:cxn ang="0">
                  <a:pos x="4" y="30"/>
                </a:cxn>
                <a:cxn ang="0">
                  <a:pos x="8" y="30"/>
                </a:cxn>
                <a:cxn ang="0">
                  <a:pos x="8" y="30"/>
                </a:cxn>
                <a:cxn ang="0">
                  <a:pos x="4" y="25"/>
                </a:cxn>
                <a:cxn ang="0">
                  <a:pos x="0" y="17"/>
                </a:cxn>
                <a:cxn ang="0">
                  <a:pos x="0" y="17"/>
                </a:cxn>
                <a:cxn ang="0">
                  <a:pos x="4" y="8"/>
                </a:cxn>
                <a:cxn ang="0">
                  <a:pos x="4" y="4"/>
                </a:cxn>
                <a:cxn ang="0">
                  <a:pos x="4" y="4"/>
                </a:cxn>
                <a:cxn ang="0">
                  <a:pos x="12" y="4"/>
                </a:cxn>
                <a:cxn ang="0">
                  <a:pos x="17" y="0"/>
                </a:cxn>
                <a:cxn ang="0">
                  <a:pos x="17" y="0"/>
                </a:cxn>
                <a:cxn ang="0">
                  <a:pos x="42" y="0"/>
                </a:cxn>
                <a:cxn ang="0">
                  <a:pos x="42" y="0"/>
                </a:cxn>
                <a:cxn ang="0">
                  <a:pos x="42" y="13"/>
                </a:cxn>
              </a:cxnLst>
              <a:rect l="0" t="0" r="r" b="b"/>
              <a:pathLst>
                <a:path w="42" h="38">
                  <a:moveTo>
                    <a:pt x="42" y="13"/>
                  </a:moveTo>
                  <a:lnTo>
                    <a:pt x="21" y="13"/>
                  </a:lnTo>
                  <a:lnTo>
                    <a:pt x="21" y="13"/>
                  </a:lnTo>
                  <a:lnTo>
                    <a:pt x="17" y="13"/>
                  </a:lnTo>
                  <a:lnTo>
                    <a:pt x="12" y="13"/>
                  </a:lnTo>
                  <a:lnTo>
                    <a:pt x="12" y="13"/>
                  </a:lnTo>
                  <a:lnTo>
                    <a:pt x="8" y="17"/>
                  </a:lnTo>
                  <a:lnTo>
                    <a:pt x="8" y="21"/>
                  </a:lnTo>
                  <a:lnTo>
                    <a:pt x="8" y="21"/>
                  </a:lnTo>
                  <a:lnTo>
                    <a:pt x="8" y="21"/>
                  </a:lnTo>
                  <a:lnTo>
                    <a:pt x="12" y="25"/>
                  </a:lnTo>
                  <a:lnTo>
                    <a:pt x="12" y="25"/>
                  </a:lnTo>
                  <a:lnTo>
                    <a:pt x="12" y="25"/>
                  </a:lnTo>
                  <a:lnTo>
                    <a:pt x="12" y="25"/>
                  </a:lnTo>
                  <a:lnTo>
                    <a:pt x="12" y="25"/>
                  </a:lnTo>
                  <a:lnTo>
                    <a:pt x="42" y="25"/>
                  </a:lnTo>
                  <a:lnTo>
                    <a:pt x="42" y="25"/>
                  </a:lnTo>
                  <a:lnTo>
                    <a:pt x="42" y="38"/>
                  </a:lnTo>
                  <a:lnTo>
                    <a:pt x="42" y="38"/>
                  </a:lnTo>
                  <a:lnTo>
                    <a:pt x="4" y="38"/>
                  </a:lnTo>
                  <a:lnTo>
                    <a:pt x="4" y="38"/>
                  </a:lnTo>
                  <a:lnTo>
                    <a:pt x="4" y="30"/>
                  </a:lnTo>
                  <a:lnTo>
                    <a:pt x="4" y="30"/>
                  </a:lnTo>
                  <a:lnTo>
                    <a:pt x="8" y="30"/>
                  </a:lnTo>
                  <a:lnTo>
                    <a:pt x="8" y="30"/>
                  </a:lnTo>
                  <a:lnTo>
                    <a:pt x="4" y="25"/>
                  </a:lnTo>
                  <a:lnTo>
                    <a:pt x="0" y="17"/>
                  </a:lnTo>
                  <a:lnTo>
                    <a:pt x="0" y="17"/>
                  </a:lnTo>
                  <a:lnTo>
                    <a:pt x="4" y="8"/>
                  </a:lnTo>
                  <a:lnTo>
                    <a:pt x="4" y="4"/>
                  </a:lnTo>
                  <a:lnTo>
                    <a:pt x="4" y="4"/>
                  </a:lnTo>
                  <a:lnTo>
                    <a:pt x="12" y="4"/>
                  </a:lnTo>
                  <a:lnTo>
                    <a:pt x="17" y="0"/>
                  </a:lnTo>
                  <a:lnTo>
                    <a:pt x="17" y="0"/>
                  </a:lnTo>
                  <a:lnTo>
                    <a:pt x="42" y="0"/>
                  </a:lnTo>
                  <a:lnTo>
                    <a:pt x="42" y="0"/>
                  </a:lnTo>
                  <a:lnTo>
                    <a:pt x="42" y="13"/>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1801" name="Freeform 25"/>
            <p:cNvSpPr>
              <a:spLocks/>
            </p:cNvSpPr>
            <p:nvPr/>
          </p:nvSpPr>
          <p:spPr bwMode="auto">
            <a:xfrm>
              <a:off x="43" y="2526"/>
              <a:ext cx="55" cy="33"/>
            </a:xfrm>
            <a:custGeom>
              <a:avLst/>
              <a:gdLst/>
              <a:ahLst/>
              <a:cxnLst>
                <a:cxn ang="0">
                  <a:pos x="55" y="8"/>
                </a:cxn>
                <a:cxn ang="0">
                  <a:pos x="55" y="8"/>
                </a:cxn>
                <a:cxn ang="0">
                  <a:pos x="51" y="8"/>
                </a:cxn>
                <a:cxn ang="0">
                  <a:pos x="51" y="8"/>
                </a:cxn>
                <a:cxn ang="0">
                  <a:pos x="55" y="8"/>
                </a:cxn>
                <a:cxn ang="0">
                  <a:pos x="55" y="12"/>
                </a:cxn>
                <a:cxn ang="0">
                  <a:pos x="55" y="12"/>
                </a:cxn>
                <a:cxn ang="0">
                  <a:pos x="55" y="17"/>
                </a:cxn>
                <a:cxn ang="0">
                  <a:pos x="55" y="17"/>
                </a:cxn>
                <a:cxn ang="0">
                  <a:pos x="55" y="17"/>
                </a:cxn>
                <a:cxn ang="0">
                  <a:pos x="55" y="25"/>
                </a:cxn>
                <a:cxn ang="0">
                  <a:pos x="51" y="29"/>
                </a:cxn>
                <a:cxn ang="0">
                  <a:pos x="51" y="29"/>
                </a:cxn>
                <a:cxn ang="0">
                  <a:pos x="42" y="33"/>
                </a:cxn>
                <a:cxn ang="0">
                  <a:pos x="34" y="33"/>
                </a:cxn>
                <a:cxn ang="0">
                  <a:pos x="34" y="33"/>
                </a:cxn>
                <a:cxn ang="0">
                  <a:pos x="25" y="33"/>
                </a:cxn>
                <a:cxn ang="0">
                  <a:pos x="21" y="29"/>
                </a:cxn>
                <a:cxn ang="0">
                  <a:pos x="21" y="29"/>
                </a:cxn>
                <a:cxn ang="0">
                  <a:pos x="17" y="25"/>
                </a:cxn>
                <a:cxn ang="0">
                  <a:pos x="13" y="17"/>
                </a:cxn>
                <a:cxn ang="0">
                  <a:pos x="13" y="17"/>
                </a:cxn>
                <a:cxn ang="0">
                  <a:pos x="17" y="12"/>
                </a:cxn>
                <a:cxn ang="0">
                  <a:pos x="17" y="8"/>
                </a:cxn>
                <a:cxn ang="0">
                  <a:pos x="17" y="8"/>
                </a:cxn>
                <a:cxn ang="0">
                  <a:pos x="0" y="8"/>
                </a:cxn>
                <a:cxn ang="0">
                  <a:pos x="0" y="8"/>
                </a:cxn>
                <a:cxn ang="0">
                  <a:pos x="0" y="0"/>
                </a:cxn>
                <a:cxn ang="0">
                  <a:pos x="0" y="0"/>
                </a:cxn>
                <a:cxn ang="0">
                  <a:pos x="55" y="0"/>
                </a:cxn>
                <a:cxn ang="0">
                  <a:pos x="55" y="0"/>
                </a:cxn>
                <a:cxn ang="0">
                  <a:pos x="55" y="8"/>
                </a:cxn>
                <a:cxn ang="0">
                  <a:pos x="55" y="8"/>
                </a:cxn>
                <a:cxn ang="0">
                  <a:pos x="55" y="8"/>
                </a:cxn>
                <a:cxn ang="0">
                  <a:pos x="25" y="8"/>
                </a:cxn>
                <a:cxn ang="0">
                  <a:pos x="21" y="12"/>
                </a:cxn>
                <a:cxn ang="0">
                  <a:pos x="21" y="12"/>
                </a:cxn>
                <a:cxn ang="0">
                  <a:pos x="21" y="12"/>
                </a:cxn>
                <a:cxn ang="0">
                  <a:pos x="25" y="21"/>
                </a:cxn>
                <a:cxn ang="0">
                  <a:pos x="25" y="21"/>
                </a:cxn>
                <a:cxn ang="0">
                  <a:pos x="25" y="21"/>
                </a:cxn>
                <a:cxn ang="0">
                  <a:pos x="30" y="25"/>
                </a:cxn>
                <a:cxn ang="0">
                  <a:pos x="34" y="25"/>
                </a:cxn>
                <a:cxn ang="0">
                  <a:pos x="34" y="25"/>
                </a:cxn>
                <a:cxn ang="0">
                  <a:pos x="47" y="21"/>
                </a:cxn>
                <a:cxn ang="0">
                  <a:pos x="47" y="12"/>
                </a:cxn>
                <a:cxn ang="0">
                  <a:pos x="47" y="12"/>
                </a:cxn>
                <a:cxn ang="0">
                  <a:pos x="47" y="12"/>
                </a:cxn>
                <a:cxn ang="0">
                  <a:pos x="47" y="12"/>
                </a:cxn>
                <a:cxn ang="0">
                  <a:pos x="47" y="12"/>
                </a:cxn>
                <a:cxn ang="0">
                  <a:pos x="47" y="8"/>
                </a:cxn>
                <a:cxn ang="0">
                  <a:pos x="47" y="8"/>
                </a:cxn>
                <a:cxn ang="0">
                  <a:pos x="47" y="8"/>
                </a:cxn>
                <a:cxn ang="0">
                  <a:pos x="25" y="8"/>
                </a:cxn>
                <a:cxn ang="0">
                  <a:pos x="25" y="8"/>
                </a:cxn>
                <a:cxn ang="0">
                  <a:pos x="55" y="8"/>
                </a:cxn>
              </a:cxnLst>
              <a:rect l="0" t="0" r="r" b="b"/>
              <a:pathLst>
                <a:path w="55" h="33">
                  <a:moveTo>
                    <a:pt x="55" y="8"/>
                  </a:moveTo>
                  <a:lnTo>
                    <a:pt x="55" y="8"/>
                  </a:lnTo>
                  <a:lnTo>
                    <a:pt x="51" y="8"/>
                  </a:lnTo>
                  <a:lnTo>
                    <a:pt x="51" y="8"/>
                  </a:lnTo>
                  <a:lnTo>
                    <a:pt x="55" y="8"/>
                  </a:lnTo>
                  <a:lnTo>
                    <a:pt x="55" y="12"/>
                  </a:lnTo>
                  <a:lnTo>
                    <a:pt x="55" y="12"/>
                  </a:lnTo>
                  <a:lnTo>
                    <a:pt x="55" y="17"/>
                  </a:lnTo>
                  <a:lnTo>
                    <a:pt x="55" y="17"/>
                  </a:lnTo>
                  <a:lnTo>
                    <a:pt x="55" y="17"/>
                  </a:lnTo>
                  <a:lnTo>
                    <a:pt x="55" y="25"/>
                  </a:lnTo>
                  <a:lnTo>
                    <a:pt x="51" y="29"/>
                  </a:lnTo>
                  <a:lnTo>
                    <a:pt x="51" y="29"/>
                  </a:lnTo>
                  <a:lnTo>
                    <a:pt x="42" y="33"/>
                  </a:lnTo>
                  <a:lnTo>
                    <a:pt x="34" y="33"/>
                  </a:lnTo>
                  <a:lnTo>
                    <a:pt x="34" y="33"/>
                  </a:lnTo>
                  <a:lnTo>
                    <a:pt x="25" y="33"/>
                  </a:lnTo>
                  <a:lnTo>
                    <a:pt x="21" y="29"/>
                  </a:lnTo>
                  <a:lnTo>
                    <a:pt x="21" y="29"/>
                  </a:lnTo>
                  <a:lnTo>
                    <a:pt x="17" y="25"/>
                  </a:lnTo>
                  <a:lnTo>
                    <a:pt x="13" y="17"/>
                  </a:lnTo>
                  <a:lnTo>
                    <a:pt x="13" y="17"/>
                  </a:lnTo>
                  <a:lnTo>
                    <a:pt x="17" y="12"/>
                  </a:lnTo>
                  <a:lnTo>
                    <a:pt x="17" y="8"/>
                  </a:lnTo>
                  <a:lnTo>
                    <a:pt x="17" y="8"/>
                  </a:lnTo>
                  <a:lnTo>
                    <a:pt x="0" y="8"/>
                  </a:lnTo>
                  <a:lnTo>
                    <a:pt x="0" y="8"/>
                  </a:lnTo>
                  <a:lnTo>
                    <a:pt x="0" y="0"/>
                  </a:lnTo>
                  <a:lnTo>
                    <a:pt x="0" y="0"/>
                  </a:lnTo>
                  <a:lnTo>
                    <a:pt x="55" y="0"/>
                  </a:lnTo>
                  <a:lnTo>
                    <a:pt x="55" y="0"/>
                  </a:lnTo>
                  <a:lnTo>
                    <a:pt x="55" y="8"/>
                  </a:lnTo>
                  <a:lnTo>
                    <a:pt x="55" y="8"/>
                  </a:lnTo>
                  <a:lnTo>
                    <a:pt x="55" y="8"/>
                  </a:lnTo>
                  <a:lnTo>
                    <a:pt x="25" y="8"/>
                  </a:lnTo>
                  <a:lnTo>
                    <a:pt x="21" y="12"/>
                  </a:lnTo>
                  <a:lnTo>
                    <a:pt x="21" y="12"/>
                  </a:lnTo>
                  <a:lnTo>
                    <a:pt x="21" y="12"/>
                  </a:lnTo>
                  <a:lnTo>
                    <a:pt x="25" y="21"/>
                  </a:lnTo>
                  <a:lnTo>
                    <a:pt x="25" y="21"/>
                  </a:lnTo>
                  <a:lnTo>
                    <a:pt x="25" y="21"/>
                  </a:lnTo>
                  <a:lnTo>
                    <a:pt x="30" y="25"/>
                  </a:lnTo>
                  <a:lnTo>
                    <a:pt x="34" y="25"/>
                  </a:lnTo>
                  <a:lnTo>
                    <a:pt x="34" y="25"/>
                  </a:lnTo>
                  <a:lnTo>
                    <a:pt x="47" y="21"/>
                  </a:lnTo>
                  <a:lnTo>
                    <a:pt x="47" y="12"/>
                  </a:lnTo>
                  <a:lnTo>
                    <a:pt x="47" y="12"/>
                  </a:lnTo>
                  <a:lnTo>
                    <a:pt x="47" y="12"/>
                  </a:lnTo>
                  <a:lnTo>
                    <a:pt x="47" y="12"/>
                  </a:lnTo>
                  <a:lnTo>
                    <a:pt x="47" y="12"/>
                  </a:lnTo>
                  <a:lnTo>
                    <a:pt x="47" y="8"/>
                  </a:lnTo>
                  <a:lnTo>
                    <a:pt x="47" y="8"/>
                  </a:lnTo>
                  <a:lnTo>
                    <a:pt x="47" y="8"/>
                  </a:lnTo>
                  <a:lnTo>
                    <a:pt x="25" y="8"/>
                  </a:lnTo>
                  <a:lnTo>
                    <a:pt x="25" y="8"/>
                  </a:lnTo>
                  <a:lnTo>
                    <a:pt x="55" y="8"/>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1802" name="Freeform 26"/>
            <p:cNvSpPr>
              <a:spLocks/>
            </p:cNvSpPr>
            <p:nvPr/>
          </p:nvSpPr>
          <p:spPr bwMode="auto">
            <a:xfrm>
              <a:off x="56" y="2492"/>
              <a:ext cx="42" cy="25"/>
            </a:xfrm>
            <a:custGeom>
              <a:avLst/>
              <a:gdLst/>
              <a:ahLst/>
              <a:cxnLst>
                <a:cxn ang="0">
                  <a:pos x="38" y="25"/>
                </a:cxn>
                <a:cxn ang="0">
                  <a:pos x="34" y="21"/>
                </a:cxn>
                <a:cxn ang="0">
                  <a:pos x="34" y="21"/>
                </a:cxn>
                <a:cxn ang="0">
                  <a:pos x="34" y="17"/>
                </a:cxn>
                <a:cxn ang="0">
                  <a:pos x="34" y="12"/>
                </a:cxn>
                <a:cxn ang="0">
                  <a:pos x="34" y="12"/>
                </a:cxn>
                <a:cxn ang="0">
                  <a:pos x="34" y="8"/>
                </a:cxn>
                <a:cxn ang="0">
                  <a:pos x="34" y="8"/>
                </a:cxn>
                <a:cxn ang="0">
                  <a:pos x="34" y="8"/>
                </a:cxn>
                <a:cxn ang="0">
                  <a:pos x="29" y="8"/>
                </a:cxn>
                <a:cxn ang="0">
                  <a:pos x="29" y="8"/>
                </a:cxn>
                <a:cxn ang="0">
                  <a:pos x="29" y="8"/>
                </a:cxn>
                <a:cxn ang="0">
                  <a:pos x="25" y="12"/>
                </a:cxn>
                <a:cxn ang="0">
                  <a:pos x="25" y="17"/>
                </a:cxn>
                <a:cxn ang="0">
                  <a:pos x="25" y="17"/>
                </a:cxn>
                <a:cxn ang="0">
                  <a:pos x="21" y="25"/>
                </a:cxn>
                <a:cxn ang="0">
                  <a:pos x="12" y="25"/>
                </a:cxn>
                <a:cxn ang="0">
                  <a:pos x="12" y="25"/>
                </a:cxn>
                <a:cxn ang="0">
                  <a:pos x="8" y="25"/>
                </a:cxn>
                <a:cxn ang="0">
                  <a:pos x="4" y="21"/>
                </a:cxn>
                <a:cxn ang="0">
                  <a:pos x="4" y="21"/>
                </a:cxn>
                <a:cxn ang="0">
                  <a:pos x="4" y="17"/>
                </a:cxn>
                <a:cxn ang="0">
                  <a:pos x="0" y="12"/>
                </a:cxn>
                <a:cxn ang="0">
                  <a:pos x="0" y="12"/>
                </a:cxn>
                <a:cxn ang="0">
                  <a:pos x="4" y="4"/>
                </a:cxn>
                <a:cxn ang="0">
                  <a:pos x="4" y="0"/>
                </a:cxn>
                <a:cxn ang="0">
                  <a:pos x="4" y="0"/>
                </a:cxn>
                <a:cxn ang="0">
                  <a:pos x="12" y="4"/>
                </a:cxn>
                <a:cxn ang="0">
                  <a:pos x="12" y="4"/>
                </a:cxn>
                <a:cxn ang="0">
                  <a:pos x="8" y="8"/>
                </a:cxn>
                <a:cxn ang="0">
                  <a:pos x="8" y="12"/>
                </a:cxn>
                <a:cxn ang="0">
                  <a:pos x="8" y="12"/>
                </a:cxn>
                <a:cxn ang="0">
                  <a:pos x="8" y="17"/>
                </a:cxn>
                <a:cxn ang="0">
                  <a:pos x="12" y="17"/>
                </a:cxn>
                <a:cxn ang="0">
                  <a:pos x="12" y="17"/>
                </a:cxn>
                <a:cxn ang="0">
                  <a:pos x="12" y="17"/>
                </a:cxn>
                <a:cxn ang="0">
                  <a:pos x="17" y="12"/>
                </a:cxn>
                <a:cxn ang="0">
                  <a:pos x="17" y="12"/>
                </a:cxn>
                <a:cxn ang="0">
                  <a:pos x="17" y="12"/>
                </a:cxn>
                <a:cxn ang="0">
                  <a:pos x="21" y="8"/>
                </a:cxn>
                <a:cxn ang="0">
                  <a:pos x="21" y="8"/>
                </a:cxn>
                <a:cxn ang="0">
                  <a:pos x="21" y="4"/>
                </a:cxn>
                <a:cxn ang="0">
                  <a:pos x="25" y="0"/>
                </a:cxn>
                <a:cxn ang="0">
                  <a:pos x="25" y="0"/>
                </a:cxn>
                <a:cxn ang="0">
                  <a:pos x="29" y="0"/>
                </a:cxn>
                <a:cxn ang="0">
                  <a:pos x="29" y="0"/>
                </a:cxn>
                <a:cxn ang="0">
                  <a:pos x="29" y="0"/>
                </a:cxn>
                <a:cxn ang="0">
                  <a:pos x="38" y="0"/>
                </a:cxn>
                <a:cxn ang="0">
                  <a:pos x="38" y="4"/>
                </a:cxn>
                <a:cxn ang="0">
                  <a:pos x="38" y="4"/>
                </a:cxn>
                <a:cxn ang="0">
                  <a:pos x="42" y="8"/>
                </a:cxn>
                <a:cxn ang="0">
                  <a:pos x="42" y="12"/>
                </a:cxn>
                <a:cxn ang="0">
                  <a:pos x="42" y="12"/>
                </a:cxn>
                <a:cxn ang="0">
                  <a:pos x="42" y="17"/>
                </a:cxn>
                <a:cxn ang="0">
                  <a:pos x="42" y="21"/>
                </a:cxn>
                <a:cxn ang="0">
                  <a:pos x="42" y="21"/>
                </a:cxn>
                <a:cxn ang="0">
                  <a:pos x="42" y="21"/>
                </a:cxn>
                <a:cxn ang="0">
                  <a:pos x="38" y="25"/>
                </a:cxn>
              </a:cxnLst>
              <a:rect l="0" t="0" r="r" b="b"/>
              <a:pathLst>
                <a:path w="42" h="25">
                  <a:moveTo>
                    <a:pt x="38" y="25"/>
                  </a:moveTo>
                  <a:lnTo>
                    <a:pt x="34" y="21"/>
                  </a:lnTo>
                  <a:lnTo>
                    <a:pt x="34" y="21"/>
                  </a:lnTo>
                  <a:lnTo>
                    <a:pt x="34" y="17"/>
                  </a:lnTo>
                  <a:lnTo>
                    <a:pt x="34" y="12"/>
                  </a:lnTo>
                  <a:lnTo>
                    <a:pt x="34" y="12"/>
                  </a:lnTo>
                  <a:lnTo>
                    <a:pt x="34" y="8"/>
                  </a:lnTo>
                  <a:lnTo>
                    <a:pt x="34" y="8"/>
                  </a:lnTo>
                  <a:lnTo>
                    <a:pt x="34" y="8"/>
                  </a:lnTo>
                  <a:lnTo>
                    <a:pt x="29" y="8"/>
                  </a:lnTo>
                  <a:lnTo>
                    <a:pt x="29" y="8"/>
                  </a:lnTo>
                  <a:lnTo>
                    <a:pt x="29" y="8"/>
                  </a:lnTo>
                  <a:lnTo>
                    <a:pt x="25" y="12"/>
                  </a:lnTo>
                  <a:lnTo>
                    <a:pt x="25" y="17"/>
                  </a:lnTo>
                  <a:lnTo>
                    <a:pt x="25" y="17"/>
                  </a:lnTo>
                  <a:lnTo>
                    <a:pt x="21" y="25"/>
                  </a:lnTo>
                  <a:lnTo>
                    <a:pt x="12" y="25"/>
                  </a:lnTo>
                  <a:lnTo>
                    <a:pt x="12" y="25"/>
                  </a:lnTo>
                  <a:lnTo>
                    <a:pt x="8" y="25"/>
                  </a:lnTo>
                  <a:lnTo>
                    <a:pt x="4" y="21"/>
                  </a:lnTo>
                  <a:lnTo>
                    <a:pt x="4" y="21"/>
                  </a:lnTo>
                  <a:lnTo>
                    <a:pt x="4" y="17"/>
                  </a:lnTo>
                  <a:lnTo>
                    <a:pt x="0" y="12"/>
                  </a:lnTo>
                  <a:lnTo>
                    <a:pt x="0" y="12"/>
                  </a:lnTo>
                  <a:lnTo>
                    <a:pt x="4" y="4"/>
                  </a:lnTo>
                  <a:lnTo>
                    <a:pt x="4" y="0"/>
                  </a:lnTo>
                  <a:lnTo>
                    <a:pt x="4" y="0"/>
                  </a:lnTo>
                  <a:lnTo>
                    <a:pt x="12" y="4"/>
                  </a:lnTo>
                  <a:lnTo>
                    <a:pt x="12" y="4"/>
                  </a:lnTo>
                  <a:lnTo>
                    <a:pt x="8" y="8"/>
                  </a:lnTo>
                  <a:lnTo>
                    <a:pt x="8" y="12"/>
                  </a:lnTo>
                  <a:lnTo>
                    <a:pt x="8" y="12"/>
                  </a:lnTo>
                  <a:lnTo>
                    <a:pt x="8" y="17"/>
                  </a:lnTo>
                  <a:lnTo>
                    <a:pt x="12" y="17"/>
                  </a:lnTo>
                  <a:lnTo>
                    <a:pt x="12" y="17"/>
                  </a:lnTo>
                  <a:lnTo>
                    <a:pt x="12" y="17"/>
                  </a:lnTo>
                  <a:lnTo>
                    <a:pt x="17" y="12"/>
                  </a:lnTo>
                  <a:lnTo>
                    <a:pt x="17" y="12"/>
                  </a:lnTo>
                  <a:lnTo>
                    <a:pt x="17" y="12"/>
                  </a:lnTo>
                  <a:lnTo>
                    <a:pt x="21" y="8"/>
                  </a:lnTo>
                  <a:lnTo>
                    <a:pt x="21" y="8"/>
                  </a:lnTo>
                  <a:lnTo>
                    <a:pt x="21" y="4"/>
                  </a:lnTo>
                  <a:lnTo>
                    <a:pt x="25" y="0"/>
                  </a:lnTo>
                  <a:lnTo>
                    <a:pt x="25" y="0"/>
                  </a:lnTo>
                  <a:lnTo>
                    <a:pt x="29" y="0"/>
                  </a:lnTo>
                  <a:lnTo>
                    <a:pt x="29" y="0"/>
                  </a:lnTo>
                  <a:lnTo>
                    <a:pt x="29" y="0"/>
                  </a:lnTo>
                  <a:lnTo>
                    <a:pt x="38" y="0"/>
                  </a:lnTo>
                  <a:lnTo>
                    <a:pt x="38" y="4"/>
                  </a:lnTo>
                  <a:lnTo>
                    <a:pt x="38" y="4"/>
                  </a:lnTo>
                  <a:lnTo>
                    <a:pt x="42" y="8"/>
                  </a:lnTo>
                  <a:lnTo>
                    <a:pt x="42" y="12"/>
                  </a:lnTo>
                  <a:lnTo>
                    <a:pt x="42" y="12"/>
                  </a:lnTo>
                  <a:lnTo>
                    <a:pt x="42" y="17"/>
                  </a:lnTo>
                  <a:lnTo>
                    <a:pt x="42" y="21"/>
                  </a:lnTo>
                  <a:lnTo>
                    <a:pt x="42" y="21"/>
                  </a:lnTo>
                  <a:lnTo>
                    <a:pt x="42" y="21"/>
                  </a:lnTo>
                  <a:lnTo>
                    <a:pt x="38" y="25"/>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pic>
          <p:nvPicPr>
            <p:cNvPr id="331803" name="Picture 27"/>
            <p:cNvPicPr>
              <a:picLocks noChangeAspect="1" noChangeArrowheads="1"/>
            </p:cNvPicPr>
            <p:nvPr/>
          </p:nvPicPr>
          <p:blipFill>
            <a:blip r:embed="rId5"/>
            <a:srcRect/>
            <a:stretch>
              <a:fillRect/>
            </a:stretch>
          </p:blipFill>
          <p:spPr bwMode="auto">
            <a:xfrm>
              <a:off x="221" y="2038"/>
              <a:ext cx="2733" cy="1991"/>
            </a:xfrm>
            <a:prstGeom prst="rect">
              <a:avLst/>
            </a:prstGeom>
            <a:noFill/>
            <a:effectLst>
              <a:outerShdw dist="17961" dir="2700000" algn="ctr" rotWithShape="0">
                <a:schemeClr val="tx2"/>
              </a:outerShdw>
            </a:effectLst>
          </p:spPr>
        </p:pic>
      </p:grpSp>
      <p:sp>
        <p:nvSpPr>
          <p:cNvPr id="120839" name="Rectangle 28"/>
          <p:cNvSpPr>
            <a:spLocks noGrp="1" noChangeArrowheads="1"/>
          </p:cNvSpPr>
          <p:nvPr>
            <p:ph type="title"/>
          </p:nvPr>
        </p:nvSpPr>
        <p:spPr bwMode="auto">
          <a:xfrm>
            <a:off x="865134" y="34764"/>
            <a:ext cx="6171530" cy="857250"/>
          </a:xfrm>
          <a:noFill/>
          <a:ln>
            <a:miter lim="800000"/>
            <a:headEnd/>
            <a:tailEnd/>
          </a:ln>
        </p:spPr>
        <p:txBody>
          <a:bodyPr vert="horz" wrap="square" lIns="65429" tIns="32715" rIns="65429" bIns="32715" numCol="1" anchor="t" anchorCtr="0" compatLnSpc="1">
            <a:prstTxWarp prst="textNoShape">
              <a:avLst/>
            </a:prstTxWarp>
          </a:bodyPr>
          <a:lstStyle/>
          <a:p>
            <a:pPr algn="r" eaLnBrk="1" hangingPunct="1"/>
            <a:r>
              <a:rPr lang="en-US" sz="3600" b="1" i="1" dirty="0" smtClean="0"/>
              <a:t>SHS: pre-ignition</a:t>
            </a:r>
          </a:p>
        </p:txBody>
      </p:sp>
      <p:sp>
        <p:nvSpPr>
          <p:cNvPr id="120840" name="Rectangle 29"/>
          <p:cNvSpPr>
            <a:spLocks noGrp="1" noChangeArrowheads="1"/>
          </p:cNvSpPr>
          <p:nvPr>
            <p:ph type="body" idx="1"/>
          </p:nvPr>
        </p:nvSpPr>
        <p:spPr bwMode="auto">
          <a:xfrm>
            <a:off x="1472003" y="811210"/>
            <a:ext cx="3000375" cy="1519442"/>
          </a:xfrm>
          <a:noFill/>
          <a:ln>
            <a:solidFill>
              <a:srgbClr val="000000"/>
            </a:solidFill>
            <a:miter lim="800000"/>
            <a:headEnd/>
            <a:tailEnd/>
          </a:ln>
        </p:spPr>
        <p:txBody>
          <a:bodyPr vert="horz" wrap="square" lIns="65424" tIns="32714" rIns="65424" bIns="32714" numCol="1" anchor="t" anchorCtr="0" compatLnSpc="1">
            <a:prstTxWarp prst="textNoShape">
              <a:avLst/>
            </a:prstTxWarp>
          </a:bodyPr>
          <a:lstStyle/>
          <a:p>
            <a:pPr>
              <a:lnSpc>
                <a:spcPct val="80000"/>
              </a:lnSpc>
              <a:spcBef>
                <a:spcPts val="949"/>
              </a:spcBef>
            </a:pPr>
            <a:r>
              <a:rPr lang="en-US" sz="1725" b="1" dirty="0"/>
              <a:t>Ti </a:t>
            </a:r>
            <a:r>
              <a:rPr lang="en-US" sz="1725" b="1" dirty="0">
                <a:latin typeface="Symbol" pitchFamily="18" charset="2"/>
              </a:rPr>
              <a:t>a</a:t>
            </a:r>
            <a:r>
              <a:rPr lang="en-US" sz="1725" b="1" dirty="0"/>
              <a:t>-</a:t>
            </a:r>
            <a:r>
              <a:rPr lang="en-US" sz="1725" b="1" dirty="0">
                <a:latin typeface="Symbol" pitchFamily="18" charset="2"/>
              </a:rPr>
              <a:t>b</a:t>
            </a:r>
            <a:r>
              <a:rPr lang="en-US" sz="1725" b="1" dirty="0"/>
              <a:t> transition </a:t>
            </a:r>
          </a:p>
          <a:p>
            <a:pPr lvl="1">
              <a:lnSpc>
                <a:spcPct val="80000"/>
              </a:lnSpc>
              <a:spcBef>
                <a:spcPts val="949"/>
              </a:spcBef>
            </a:pPr>
            <a:r>
              <a:rPr lang="en-US" sz="1425" b="1" dirty="0"/>
              <a:t>starting at 870 C</a:t>
            </a:r>
          </a:p>
          <a:p>
            <a:pPr>
              <a:lnSpc>
                <a:spcPct val="80000"/>
              </a:lnSpc>
              <a:spcBef>
                <a:spcPts val="949"/>
              </a:spcBef>
            </a:pPr>
            <a:r>
              <a:rPr lang="en-US" sz="1725" b="1" dirty="0"/>
              <a:t>Pre-ignition: </a:t>
            </a:r>
          </a:p>
          <a:p>
            <a:pPr lvl="1">
              <a:lnSpc>
                <a:spcPct val="80000"/>
              </a:lnSpc>
              <a:spcBef>
                <a:spcPts val="949"/>
              </a:spcBef>
            </a:pPr>
            <a:r>
              <a:rPr lang="en-US" sz="1425" b="1" dirty="0" err="1"/>
              <a:t>TiC</a:t>
            </a:r>
            <a:r>
              <a:rPr lang="en-US" sz="1425" b="1" baseline="-25000" dirty="0" err="1"/>
              <a:t>x</a:t>
            </a:r>
            <a:r>
              <a:rPr lang="en-US" sz="1425" b="1" dirty="0"/>
              <a:t> growth during 1 min</a:t>
            </a:r>
          </a:p>
          <a:p>
            <a:pPr>
              <a:lnSpc>
                <a:spcPct val="80000"/>
              </a:lnSpc>
              <a:spcBef>
                <a:spcPts val="949"/>
              </a:spcBef>
            </a:pPr>
            <a:r>
              <a:rPr lang="en-US" sz="1725" b="1" dirty="0"/>
              <a:t>Melting (?) in 0.5 s</a:t>
            </a:r>
          </a:p>
        </p:txBody>
      </p:sp>
    </p:spTree>
    <p:extLst>
      <p:ext uri="{BB962C8B-B14F-4D97-AF65-F5344CB8AC3E}">
        <p14:creationId xmlns:p14="http://schemas.microsoft.com/office/powerpoint/2010/main" val="4270384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0"/>
          <p:cNvSpPr>
            <a:spLocks noChangeArrowheads="1"/>
          </p:cNvSpPr>
          <p:nvPr/>
        </p:nvSpPr>
        <p:spPr bwMode="auto">
          <a:xfrm>
            <a:off x="1143000" y="730002"/>
            <a:ext cx="6858000" cy="4413498"/>
          </a:xfrm>
          <a:prstGeom prst="rect">
            <a:avLst/>
          </a:prstGeom>
          <a:noFill/>
          <a:ln w="9525">
            <a:noFill/>
            <a:miter lim="800000"/>
            <a:headEnd/>
            <a:tailEnd/>
          </a:ln>
        </p:spPr>
        <p:txBody>
          <a:bodyPr wrap="none" lIns="65424" tIns="32714" rIns="65424" bIns="32714" anchor="ctr"/>
          <a:lstStyle/>
          <a:p>
            <a:pPr algn="ctr" rtl="0" fontAlgn="base">
              <a:spcBef>
                <a:spcPct val="0"/>
              </a:spcBef>
              <a:spcAft>
                <a:spcPct val="0"/>
              </a:spcAft>
            </a:pPr>
            <a:endParaRPr lang="en-US" sz="2250" dirty="0">
              <a:solidFill>
                <a:srgbClr val="000000"/>
              </a:solidFill>
              <a:latin typeface="Trebuchet MS" pitchFamily="34" charset="0"/>
              <a:sym typeface="Helvetica Neue Light" charset="0"/>
            </a:endParaRPr>
          </a:p>
        </p:txBody>
      </p:sp>
      <p:pic>
        <p:nvPicPr>
          <p:cNvPr id="333826" name="Picture 2"/>
          <p:cNvPicPr>
            <a:picLocks noChangeAspect="1" noChangeArrowheads="1"/>
          </p:cNvPicPr>
          <p:nvPr/>
        </p:nvPicPr>
        <p:blipFill>
          <a:blip r:embed="rId3"/>
          <a:srcRect/>
          <a:stretch>
            <a:fillRect/>
          </a:stretch>
        </p:blipFill>
        <p:spPr bwMode="auto">
          <a:xfrm>
            <a:off x="4515074" y="857250"/>
            <a:ext cx="3371237" cy="2038481"/>
          </a:xfrm>
          <a:prstGeom prst="rect">
            <a:avLst/>
          </a:prstGeom>
          <a:noFill/>
          <a:effectLst>
            <a:outerShdw dist="17961" dir="2700000" algn="ctr" rotWithShape="0">
              <a:schemeClr val="tx2"/>
            </a:outerShdw>
          </a:effectLst>
        </p:spPr>
      </p:pic>
      <p:pic>
        <p:nvPicPr>
          <p:cNvPr id="333827" name="Picture 3"/>
          <p:cNvPicPr>
            <a:picLocks noChangeAspect="1" noChangeArrowheads="1"/>
          </p:cNvPicPr>
          <p:nvPr/>
        </p:nvPicPr>
        <p:blipFill>
          <a:blip r:embed="rId4"/>
          <a:srcRect/>
          <a:stretch>
            <a:fillRect/>
          </a:stretch>
        </p:blipFill>
        <p:spPr bwMode="auto">
          <a:xfrm>
            <a:off x="4572004" y="2800297"/>
            <a:ext cx="3424814" cy="2070292"/>
          </a:xfrm>
          <a:prstGeom prst="rect">
            <a:avLst/>
          </a:prstGeom>
          <a:noFill/>
          <a:effectLst>
            <a:outerShdw dist="17961" dir="2700000" algn="ctr" rotWithShape="0">
              <a:schemeClr val="tx2"/>
            </a:outerShdw>
          </a:effectLst>
        </p:spPr>
      </p:pic>
      <p:grpSp>
        <p:nvGrpSpPr>
          <p:cNvPr id="2" name="Group 4"/>
          <p:cNvGrpSpPr>
            <a:grpSpLocks/>
          </p:cNvGrpSpPr>
          <p:nvPr/>
        </p:nvGrpSpPr>
        <p:grpSpPr bwMode="auto">
          <a:xfrm>
            <a:off x="1194905" y="2426087"/>
            <a:ext cx="3464998" cy="2591005"/>
            <a:chOff x="43" y="2038"/>
            <a:chExt cx="2911" cy="2176"/>
          </a:xfrm>
        </p:grpSpPr>
        <p:sp>
          <p:nvSpPr>
            <p:cNvPr id="333829" name="Rectangle 5"/>
            <p:cNvSpPr>
              <a:spLocks noChangeArrowheads="1"/>
            </p:cNvSpPr>
            <p:nvPr/>
          </p:nvSpPr>
          <p:spPr bwMode="auto">
            <a:xfrm>
              <a:off x="664"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26</a:t>
              </a:r>
            </a:p>
          </p:txBody>
        </p:sp>
        <p:sp>
          <p:nvSpPr>
            <p:cNvPr id="333830" name="Rectangle 6"/>
            <p:cNvSpPr>
              <a:spLocks noChangeArrowheads="1"/>
            </p:cNvSpPr>
            <p:nvPr/>
          </p:nvSpPr>
          <p:spPr bwMode="auto">
            <a:xfrm>
              <a:off x="1152"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28</a:t>
              </a:r>
            </a:p>
          </p:txBody>
        </p:sp>
        <p:sp>
          <p:nvSpPr>
            <p:cNvPr id="333831" name="Rectangle 7"/>
            <p:cNvSpPr>
              <a:spLocks noChangeArrowheads="1"/>
            </p:cNvSpPr>
            <p:nvPr/>
          </p:nvSpPr>
          <p:spPr bwMode="auto">
            <a:xfrm>
              <a:off x="1605"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30</a:t>
              </a:r>
            </a:p>
          </p:txBody>
        </p:sp>
        <p:sp>
          <p:nvSpPr>
            <p:cNvPr id="333832" name="Rectangle 8"/>
            <p:cNvSpPr>
              <a:spLocks noChangeArrowheads="1"/>
            </p:cNvSpPr>
            <p:nvPr/>
          </p:nvSpPr>
          <p:spPr bwMode="auto">
            <a:xfrm>
              <a:off x="2542"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34</a:t>
              </a:r>
            </a:p>
          </p:txBody>
        </p:sp>
        <p:sp>
          <p:nvSpPr>
            <p:cNvPr id="333833" name="Rectangle 9"/>
            <p:cNvSpPr>
              <a:spLocks noChangeArrowheads="1"/>
            </p:cNvSpPr>
            <p:nvPr/>
          </p:nvSpPr>
          <p:spPr bwMode="auto">
            <a:xfrm>
              <a:off x="60" y="3680"/>
              <a:ext cx="155"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-100</a:t>
              </a:r>
            </a:p>
          </p:txBody>
        </p:sp>
        <p:sp>
          <p:nvSpPr>
            <p:cNvPr id="333834" name="Rectangle 10"/>
            <p:cNvSpPr>
              <a:spLocks noChangeArrowheads="1"/>
            </p:cNvSpPr>
            <p:nvPr/>
          </p:nvSpPr>
          <p:spPr bwMode="auto">
            <a:xfrm>
              <a:off x="86" y="3184"/>
              <a:ext cx="11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-50</a:t>
              </a:r>
            </a:p>
          </p:txBody>
        </p:sp>
        <p:sp>
          <p:nvSpPr>
            <p:cNvPr id="333835" name="Rectangle 11"/>
            <p:cNvSpPr>
              <a:spLocks noChangeArrowheads="1"/>
            </p:cNvSpPr>
            <p:nvPr/>
          </p:nvSpPr>
          <p:spPr bwMode="auto">
            <a:xfrm>
              <a:off x="161" y="2680"/>
              <a:ext cx="42"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0</a:t>
              </a:r>
            </a:p>
          </p:txBody>
        </p:sp>
        <p:sp>
          <p:nvSpPr>
            <p:cNvPr id="333836" name="Rectangle 12"/>
            <p:cNvSpPr>
              <a:spLocks noChangeArrowheads="1"/>
            </p:cNvSpPr>
            <p:nvPr/>
          </p:nvSpPr>
          <p:spPr bwMode="auto">
            <a:xfrm>
              <a:off x="2063"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32</a:t>
              </a:r>
            </a:p>
          </p:txBody>
        </p:sp>
        <p:sp>
          <p:nvSpPr>
            <p:cNvPr id="333837" name="Rectangle 13"/>
            <p:cNvSpPr>
              <a:spLocks noChangeArrowheads="1"/>
            </p:cNvSpPr>
            <p:nvPr/>
          </p:nvSpPr>
          <p:spPr bwMode="auto">
            <a:xfrm>
              <a:off x="105" y="2180"/>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50</a:t>
              </a:r>
            </a:p>
          </p:txBody>
        </p:sp>
        <p:sp>
          <p:nvSpPr>
            <p:cNvPr id="333838" name="Rectangle 14"/>
            <p:cNvSpPr>
              <a:spLocks noChangeArrowheads="1"/>
            </p:cNvSpPr>
            <p:nvPr/>
          </p:nvSpPr>
          <p:spPr bwMode="auto">
            <a:xfrm>
              <a:off x="1329" y="4117"/>
              <a:ext cx="586"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2 theta/degrees</a:t>
              </a:r>
            </a:p>
          </p:txBody>
        </p:sp>
        <p:sp>
          <p:nvSpPr>
            <p:cNvPr id="333839" name="Freeform 15"/>
            <p:cNvSpPr>
              <a:spLocks/>
            </p:cNvSpPr>
            <p:nvPr/>
          </p:nvSpPr>
          <p:spPr bwMode="auto">
            <a:xfrm>
              <a:off x="47" y="2932"/>
              <a:ext cx="51" cy="25"/>
            </a:xfrm>
            <a:custGeom>
              <a:avLst/>
              <a:gdLst/>
              <a:ahLst/>
              <a:cxnLst>
                <a:cxn ang="0">
                  <a:pos x="17" y="22"/>
                </a:cxn>
                <a:cxn ang="0">
                  <a:pos x="17" y="26"/>
                </a:cxn>
                <a:cxn ang="0">
                  <a:pos x="17" y="26"/>
                </a:cxn>
                <a:cxn ang="0">
                  <a:pos x="13" y="26"/>
                </a:cxn>
                <a:cxn ang="0">
                  <a:pos x="13" y="26"/>
                </a:cxn>
                <a:cxn ang="0">
                  <a:pos x="13" y="22"/>
                </a:cxn>
                <a:cxn ang="0">
                  <a:pos x="13" y="22"/>
                </a:cxn>
                <a:cxn ang="0">
                  <a:pos x="4" y="22"/>
                </a:cxn>
                <a:cxn ang="0">
                  <a:pos x="4" y="22"/>
                </a:cxn>
                <a:cxn ang="0">
                  <a:pos x="0" y="13"/>
                </a:cxn>
                <a:cxn ang="0">
                  <a:pos x="0" y="13"/>
                </a:cxn>
                <a:cxn ang="0">
                  <a:pos x="13" y="13"/>
                </a:cxn>
                <a:cxn ang="0">
                  <a:pos x="13" y="13"/>
                </a:cxn>
                <a:cxn ang="0">
                  <a:pos x="13" y="0"/>
                </a:cxn>
                <a:cxn ang="0">
                  <a:pos x="13" y="0"/>
                </a:cxn>
                <a:cxn ang="0">
                  <a:pos x="17" y="0"/>
                </a:cxn>
                <a:cxn ang="0">
                  <a:pos x="17" y="0"/>
                </a:cxn>
                <a:cxn ang="0">
                  <a:pos x="17" y="13"/>
                </a:cxn>
                <a:cxn ang="0">
                  <a:pos x="17" y="13"/>
                </a:cxn>
                <a:cxn ang="0">
                  <a:pos x="38" y="13"/>
                </a:cxn>
                <a:cxn ang="0">
                  <a:pos x="38" y="13"/>
                </a:cxn>
                <a:cxn ang="0">
                  <a:pos x="38" y="13"/>
                </a:cxn>
                <a:cxn ang="0">
                  <a:pos x="43" y="13"/>
                </a:cxn>
                <a:cxn ang="0">
                  <a:pos x="43" y="13"/>
                </a:cxn>
                <a:cxn ang="0">
                  <a:pos x="43" y="9"/>
                </a:cxn>
                <a:cxn ang="0">
                  <a:pos x="43" y="9"/>
                </a:cxn>
                <a:cxn ang="0">
                  <a:pos x="43" y="9"/>
                </a:cxn>
                <a:cxn ang="0">
                  <a:pos x="43" y="5"/>
                </a:cxn>
                <a:cxn ang="0">
                  <a:pos x="43" y="0"/>
                </a:cxn>
                <a:cxn ang="0">
                  <a:pos x="43" y="0"/>
                </a:cxn>
                <a:cxn ang="0">
                  <a:pos x="51" y="0"/>
                </a:cxn>
                <a:cxn ang="0">
                  <a:pos x="51" y="0"/>
                </a:cxn>
                <a:cxn ang="0">
                  <a:pos x="51" y="5"/>
                </a:cxn>
                <a:cxn ang="0">
                  <a:pos x="51" y="9"/>
                </a:cxn>
                <a:cxn ang="0">
                  <a:pos x="51" y="9"/>
                </a:cxn>
                <a:cxn ang="0">
                  <a:pos x="51" y="13"/>
                </a:cxn>
                <a:cxn ang="0">
                  <a:pos x="47" y="17"/>
                </a:cxn>
                <a:cxn ang="0">
                  <a:pos x="47" y="17"/>
                </a:cxn>
                <a:cxn ang="0">
                  <a:pos x="43" y="22"/>
                </a:cxn>
                <a:cxn ang="0">
                  <a:pos x="38" y="22"/>
                </a:cxn>
                <a:cxn ang="0">
                  <a:pos x="38" y="22"/>
                </a:cxn>
                <a:cxn ang="0">
                  <a:pos x="17" y="22"/>
                </a:cxn>
              </a:cxnLst>
              <a:rect l="0" t="0" r="r" b="b"/>
              <a:pathLst>
                <a:path w="51" h="26">
                  <a:moveTo>
                    <a:pt x="17" y="22"/>
                  </a:moveTo>
                  <a:lnTo>
                    <a:pt x="17" y="26"/>
                  </a:lnTo>
                  <a:lnTo>
                    <a:pt x="17" y="26"/>
                  </a:lnTo>
                  <a:lnTo>
                    <a:pt x="13" y="26"/>
                  </a:lnTo>
                  <a:lnTo>
                    <a:pt x="13" y="26"/>
                  </a:lnTo>
                  <a:lnTo>
                    <a:pt x="13" y="22"/>
                  </a:lnTo>
                  <a:lnTo>
                    <a:pt x="13" y="22"/>
                  </a:lnTo>
                  <a:lnTo>
                    <a:pt x="4" y="22"/>
                  </a:lnTo>
                  <a:lnTo>
                    <a:pt x="4" y="22"/>
                  </a:lnTo>
                  <a:lnTo>
                    <a:pt x="0" y="13"/>
                  </a:lnTo>
                  <a:lnTo>
                    <a:pt x="0" y="13"/>
                  </a:lnTo>
                  <a:lnTo>
                    <a:pt x="13" y="13"/>
                  </a:lnTo>
                  <a:lnTo>
                    <a:pt x="13" y="13"/>
                  </a:lnTo>
                  <a:lnTo>
                    <a:pt x="13" y="0"/>
                  </a:lnTo>
                  <a:lnTo>
                    <a:pt x="13" y="0"/>
                  </a:lnTo>
                  <a:lnTo>
                    <a:pt x="17" y="0"/>
                  </a:lnTo>
                  <a:lnTo>
                    <a:pt x="17" y="0"/>
                  </a:lnTo>
                  <a:lnTo>
                    <a:pt x="17" y="13"/>
                  </a:lnTo>
                  <a:lnTo>
                    <a:pt x="17" y="13"/>
                  </a:lnTo>
                  <a:lnTo>
                    <a:pt x="38" y="13"/>
                  </a:lnTo>
                  <a:lnTo>
                    <a:pt x="38" y="13"/>
                  </a:lnTo>
                  <a:lnTo>
                    <a:pt x="38" y="13"/>
                  </a:lnTo>
                  <a:lnTo>
                    <a:pt x="43" y="13"/>
                  </a:lnTo>
                  <a:lnTo>
                    <a:pt x="43" y="13"/>
                  </a:lnTo>
                  <a:lnTo>
                    <a:pt x="43" y="9"/>
                  </a:lnTo>
                  <a:lnTo>
                    <a:pt x="43" y="9"/>
                  </a:lnTo>
                  <a:lnTo>
                    <a:pt x="43" y="9"/>
                  </a:lnTo>
                  <a:lnTo>
                    <a:pt x="43" y="5"/>
                  </a:lnTo>
                  <a:lnTo>
                    <a:pt x="43" y="0"/>
                  </a:lnTo>
                  <a:lnTo>
                    <a:pt x="43" y="0"/>
                  </a:lnTo>
                  <a:lnTo>
                    <a:pt x="51" y="0"/>
                  </a:lnTo>
                  <a:lnTo>
                    <a:pt x="51" y="0"/>
                  </a:lnTo>
                  <a:lnTo>
                    <a:pt x="51" y="5"/>
                  </a:lnTo>
                  <a:lnTo>
                    <a:pt x="51" y="9"/>
                  </a:lnTo>
                  <a:lnTo>
                    <a:pt x="51" y="9"/>
                  </a:lnTo>
                  <a:lnTo>
                    <a:pt x="51" y="13"/>
                  </a:lnTo>
                  <a:lnTo>
                    <a:pt x="47" y="17"/>
                  </a:lnTo>
                  <a:lnTo>
                    <a:pt x="47" y="17"/>
                  </a:lnTo>
                  <a:lnTo>
                    <a:pt x="43" y="22"/>
                  </a:lnTo>
                  <a:lnTo>
                    <a:pt x="38" y="22"/>
                  </a:lnTo>
                  <a:lnTo>
                    <a:pt x="38" y="22"/>
                  </a:lnTo>
                  <a:lnTo>
                    <a:pt x="17" y="22"/>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3840" name="Freeform 16"/>
            <p:cNvSpPr>
              <a:spLocks/>
            </p:cNvSpPr>
            <p:nvPr/>
          </p:nvSpPr>
          <p:spPr bwMode="auto">
            <a:xfrm>
              <a:off x="43" y="2911"/>
              <a:ext cx="55" cy="17"/>
            </a:xfrm>
            <a:custGeom>
              <a:avLst/>
              <a:gdLst/>
              <a:ahLst/>
              <a:cxnLst>
                <a:cxn ang="0">
                  <a:pos x="0" y="9"/>
                </a:cxn>
                <a:cxn ang="0">
                  <a:pos x="0" y="9"/>
                </a:cxn>
                <a:cxn ang="0">
                  <a:pos x="0" y="4"/>
                </a:cxn>
                <a:cxn ang="0">
                  <a:pos x="0" y="4"/>
                </a:cxn>
                <a:cxn ang="0">
                  <a:pos x="0" y="4"/>
                </a:cxn>
                <a:cxn ang="0">
                  <a:pos x="4" y="0"/>
                </a:cxn>
                <a:cxn ang="0">
                  <a:pos x="4" y="0"/>
                </a:cxn>
                <a:cxn ang="0">
                  <a:pos x="4" y="0"/>
                </a:cxn>
                <a:cxn ang="0">
                  <a:pos x="8" y="0"/>
                </a:cxn>
                <a:cxn ang="0">
                  <a:pos x="8" y="4"/>
                </a:cxn>
                <a:cxn ang="0">
                  <a:pos x="8" y="4"/>
                </a:cxn>
                <a:cxn ang="0">
                  <a:pos x="8" y="4"/>
                </a:cxn>
                <a:cxn ang="0">
                  <a:pos x="13" y="9"/>
                </a:cxn>
                <a:cxn ang="0">
                  <a:pos x="13" y="9"/>
                </a:cxn>
                <a:cxn ang="0">
                  <a:pos x="8" y="9"/>
                </a:cxn>
                <a:cxn ang="0">
                  <a:pos x="8" y="13"/>
                </a:cxn>
                <a:cxn ang="0">
                  <a:pos x="8" y="13"/>
                </a:cxn>
                <a:cxn ang="0">
                  <a:pos x="8" y="13"/>
                </a:cxn>
                <a:cxn ang="0">
                  <a:pos x="4" y="13"/>
                </a:cxn>
                <a:cxn ang="0">
                  <a:pos x="4" y="13"/>
                </a:cxn>
                <a:cxn ang="0">
                  <a:pos x="4" y="13"/>
                </a:cxn>
                <a:cxn ang="0">
                  <a:pos x="0" y="13"/>
                </a:cxn>
                <a:cxn ang="0">
                  <a:pos x="0" y="13"/>
                </a:cxn>
                <a:cxn ang="0">
                  <a:pos x="0" y="9"/>
                </a:cxn>
                <a:cxn ang="0">
                  <a:pos x="0" y="9"/>
                </a:cxn>
                <a:cxn ang="0">
                  <a:pos x="0" y="9"/>
                </a:cxn>
                <a:cxn ang="0">
                  <a:pos x="0" y="9"/>
                </a:cxn>
                <a:cxn ang="0">
                  <a:pos x="55" y="13"/>
                </a:cxn>
                <a:cxn ang="0">
                  <a:pos x="21" y="13"/>
                </a:cxn>
                <a:cxn ang="0">
                  <a:pos x="21" y="13"/>
                </a:cxn>
                <a:cxn ang="0">
                  <a:pos x="21" y="17"/>
                </a:cxn>
                <a:cxn ang="0">
                  <a:pos x="21" y="17"/>
                </a:cxn>
                <a:cxn ang="0">
                  <a:pos x="17" y="17"/>
                </a:cxn>
                <a:cxn ang="0">
                  <a:pos x="17" y="17"/>
                </a:cxn>
                <a:cxn ang="0">
                  <a:pos x="17" y="4"/>
                </a:cxn>
                <a:cxn ang="0">
                  <a:pos x="17" y="4"/>
                </a:cxn>
                <a:cxn ang="0">
                  <a:pos x="55" y="4"/>
                </a:cxn>
                <a:cxn ang="0">
                  <a:pos x="55" y="4"/>
                </a:cxn>
                <a:cxn ang="0">
                  <a:pos x="55" y="13"/>
                </a:cxn>
                <a:cxn ang="0">
                  <a:pos x="55" y="13"/>
                </a:cxn>
                <a:cxn ang="0">
                  <a:pos x="0" y="9"/>
                </a:cxn>
              </a:cxnLst>
              <a:rect l="0" t="0" r="r" b="b"/>
              <a:pathLst>
                <a:path w="55" h="17">
                  <a:moveTo>
                    <a:pt x="0" y="9"/>
                  </a:moveTo>
                  <a:lnTo>
                    <a:pt x="0" y="9"/>
                  </a:lnTo>
                  <a:lnTo>
                    <a:pt x="0" y="4"/>
                  </a:lnTo>
                  <a:lnTo>
                    <a:pt x="0" y="4"/>
                  </a:lnTo>
                  <a:lnTo>
                    <a:pt x="0" y="4"/>
                  </a:lnTo>
                  <a:lnTo>
                    <a:pt x="4" y="0"/>
                  </a:lnTo>
                  <a:lnTo>
                    <a:pt x="4" y="0"/>
                  </a:lnTo>
                  <a:lnTo>
                    <a:pt x="4" y="0"/>
                  </a:lnTo>
                  <a:lnTo>
                    <a:pt x="8" y="0"/>
                  </a:lnTo>
                  <a:lnTo>
                    <a:pt x="8" y="4"/>
                  </a:lnTo>
                  <a:lnTo>
                    <a:pt x="8" y="4"/>
                  </a:lnTo>
                  <a:lnTo>
                    <a:pt x="8" y="4"/>
                  </a:lnTo>
                  <a:lnTo>
                    <a:pt x="13" y="9"/>
                  </a:lnTo>
                  <a:lnTo>
                    <a:pt x="13" y="9"/>
                  </a:lnTo>
                  <a:lnTo>
                    <a:pt x="8" y="9"/>
                  </a:lnTo>
                  <a:lnTo>
                    <a:pt x="8" y="13"/>
                  </a:lnTo>
                  <a:lnTo>
                    <a:pt x="8" y="13"/>
                  </a:lnTo>
                  <a:lnTo>
                    <a:pt x="8" y="13"/>
                  </a:lnTo>
                  <a:lnTo>
                    <a:pt x="4" y="13"/>
                  </a:lnTo>
                  <a:lnTo>
                    <a:pt x="4" y="13"/>
                  </a:lnTo>
                  <a:lnTo>
                    <a:pt x="4" y="13"/>
                  </a:lnTo>
                  <a:lnTo>
                    <a:pt x="0" y="13"/>
                  </a:lnTo>
                  <a:lnTo>
                    <a:pt x="0" y="13"/>
                  </a:lnTo>
                  <a:lnTo>
                    <a:pt x="0" y="9"/>
                  </a:lnTo>
                  <a:lnTo>
                    <a:pt x="0" y="9"/>
                  </a:lnTo>
                  <a:lnTo>
                    <a:pt x="0" y="9"/>
                  </a:lnTo>
                  <a:lnTo>
                    <a:pt x="0" y="9"/>
                  </a:lnTo>
                  <a:lnTo>
                    <a:pt x="55" y="13"/>
                  </a:lnTo>
                  <a:lnTo>
                    <a:pt x="21" y="13"/>
                  </a:lnTo>
                  <a:lnTo>
                    <a:pt x="21" y="13"/>
                  </a:lnTo>
                  <a:lnTo>
                    <a:pt x="21" y="17"/>
                  </a:lnTo>
                  <a:lnTo>
                    <a:pt x="21" y="17"/>
                  </a:lnTo>
                  <a:lnTo>
                    <a:pt x="17" y="17"/>
                  </a:lnTo>
                  <a:lnTo>
                    <a:pt x="17" y="17"/>
                  </a:lnTo>
                  <a:lnTo>
                    <a:pt x="17" y="4"/>
                  </a:lnTo>
                  <a:lnTo>
                    <a:pt x="17" y="4"/>
                  </a:lnTo>
                  <a:lnTo>
                    <a:pt x="55" y="4"/>
                  </a:lnTo>
                  <a:lnTo>
                    <a:pt x="55" y="4"/>
                  </a:lnTo>
                  <a:lnTo>
                    <a:pt x="55" y="13"/>
                  </a:lnTo>
                  <a:lnTo>
                    <a:pt x="55" y="13"/>
                  </a:lnTo>
                  <a:lnTo>
                    <a:pt x="0" y="9"/>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3841" name="Freeform 17"/>
            <p:cNvSpPr>
              <a:spLocks/>
            </p:cNvSpPr>
            <p:nvPr/>
          </p:nvSpPr>
          <p:spPr bwMode="auto">
            <a:xfrm>
              <a:off x="56" y="2848"/>
              <a:ext cx="42" cy="55"/>
            </a:xfrm>
            <a:custGeom>
              <a:avLst/>
              <a:gdLst/>
              <a:ahLst/>
              <a:cxnLst>
                <a:cxn ang="0">
                  <a:pos x="42" y="8"/>
                </a:cxn>
                <a:cxn ang="0">
                  <a:pos x="17" y="8"/>
                </a:cxn>
                <a:cxn ang="0">
                  <a:pos x="17" y="8"/>
                </a:cxn>
                <a:cxn ang="0">
                  <a:pos x="12" y="8"/>
                </a:cxn>
                <a:cxn ang="0">
                  <a:pos x="8" y="17"/>
                </a:cxn>
                <a:cxn ang="0">
                  <a:pos x="8" y="17"/>
                </a:cxn>
                <a:cxn ang="0">
                  <a:pos x="8" y="17"/>
                </a:cxn>
                <a:cxn ang="0">
                  <a:pos x="12" y="21"/>
                </a:cxn>
                <a:cxn ang="0">
                  <a:pos x="12" y="21"/>
                </a:cxn>
                <a:cxn ang="0">
                  <a:pos x="12" y="21"/>
                </a:cxn>
                <a:cxn ang="0">
                  <a:pos x="12" y="21"/>
                </a:cxn>
                <a:cxn ang="0">
                  <a:pos x="12" y="21"/>
                </a:cxn>
                <a:cxn ang="0">
                  <a:pos x="42" y="21"/>
                </a:cxn>
                <a:cxn ang="0">
                  <a:pos x="42" y="21"/>
                </a:cxn>
                <a:cxn ang="0">
                  <a:pos x="42" y="34"/>
                </a:cxn>
                <a:cxn ang="0">
                  <a:pos x="42" y="34"/>
                </a:cxn>
                <a:cxn ang="0">
                  <a:pos x="17" y="34"/>
                </a:cxn>
                <a:cxn ang="0">
                  <a:pos x="17" y="34"/>
                </a:cxn>
                <a:cxn ang="0">
                  <a:pos x="12" y="34"/>
                </a:cxn>
                <a:cxn ang="0">
                  <a:pos x="12" y="34"/>
                </a:cxn>
                <a:cxn ang="0">
                  <a:pos x="12" y="34"/>
                </a:cxn>
                <a:cxn ang="0">
                  <a:pos x="8" y="34"/>
                </a:cxn>
                <a:cxn ang="0">
                  <a:pos x="8" y="38"/>
                </a:cxn>
                <a:cxn ang="0">
                  <a:pos x="8" y="38"/>
                </a:cxn>
                <a:cxn ang="0">
                  <a:pos x="8" y="42"/>
                </a:cxn>
                <a:cxn ang="0">
                  <a:pos x="12" y="42"/>
                </a:cxn>
                <a:cxn ang="0">
                  <a:pos x="12" y="42"/>
                </a:cxn>
                <a:cxn ang="0">
                  <a:pos x="12" y="42"/>
                </a:cxn>
                <a:cxn ang="0">
                  <a:pos x="12" y="46"/>
                </a:cxn>
                <a:cxn ang="0">
                  <a:pos x="12" y="46"/>
                </a:cxn>
                <a:cxn ang="0">
                  <a:pos x="42" y="46"/>
                </a:cxn>
                <a:cxn ang="0">
                  <a:pos x="42" y="46"/>
                </a:cxn>
                <a:cxn ang="0">
                  <a:pos x="42" y="55"/>
                </a:cxn>
                <a:cxn ang="0">
                  <a:pos x="42" y="55"/>
                </a:cxn>
                <a:cxn ang="0">
                  <a:pos x="4" y="55"/>
                </a:cxn>
                <a:cxn ang="0">
                  <a:pos x="4" y="55"/>
                </a:cxn>
                <a:cxn ang="0">
                  <a:pos x="4" y="46"/>
                </a:cxn>
                <a:cxn ang="0">
                  <a:pos x="4" y="46"/>
                </a:cxn>
                <a:cxn ang="0">
                  <a:pos x="4" y="46"/>
                </a:cxn>
                <a:cxn ang="0">
                  <a:pos x="4" y="46"/>
                </a:cxn>
                <a:cxn ang="0">
                  <a:pos x="4" y="42"/>
                </a:cxn>
                <a:cxn ang="0">
                  <a:pos x="0" y="38"/>
                </a:cxn>
                <a:cxn ang="0">
                  <a:pos x="0" y="38"/>
                </a:cxn>
                <a:cxn ang="0">
                  <a:pos x="4" y="29"/>
                </a:cxn>
                <a:cxn ang="0">
                  <a:pos x="4" y="25"/>
                </a:cxn>
                <a:cxn ang="0">
                  <a:pos x="4" y="25"/>
                </a:cxn>
                <a:cxn ang="0">
                  <a:pos x="4" y="21"/>
                </a:cxn>
                <a:cxn ang="0">
                  <a:pos x="4" y="21"/>
                </a:cxn>
                <a:cxn ang="0">
                  <a:pos x="4" y="21"/>
                </a:cxn>
                <a:cxn ang="0">
                  <a:pos x="4" y="17"/>
                </a:cxn>
                <a:cxn ang="0">
                  <a:pos x="0" y="12"/>
                </a:cxn>
                <a:cxn ang="0">
                  <a:pos x="0" y="12"/>
                </a:cxn>
                <a:cxn ang="0">
                  <a:pos x="4" y="8"/>
                </a:cxn>
                <a:cxn ang="0">
                  <a:pos x="4" y="4"/>
                </a:cxn>
                <a:cxn ang="0">
                  <a:pos x="4" y="4"/>
                </a:cxn>
                <a:cxn ang="0">
                  <a:pos x="8" y="0"/>
                </a:cxn>
                <a:cxn ang="0">
                  <a:pos x="17" y="0"/>
                </a:cxn>
                <a:cxn ang="0">
                  <a:pos x="17" y="0"/>
                </a:cxn>
                <a:cxn ang="0">
                  <a:pos x="42" y="0"/>
                </a:cxn>
                <a:cxn ang="0">
                  <a:pos x="42" y="0"/>
                </a:cxn>
                <a:cxn ang="0">
                  <a:pos x="42" y="8"/>
                </a:cxn>
              </a:cxnLst>
              <a:rect l="0" t="0" r="r" b="b"/>
              <a:pathLst>
                <a:path w="42" h="55">
                  <a:moveTo>
                    <a:pt x="42" y="8"/>
                  </a:moveTo>
                  <a:lnTo>
                    <a:pt x="17" y="8"/>
                  </a:lnTo>
                  <a:lnTo>
                    <a:pt x="17" y="8"/>
                  </a:lnTo>
                  <a:lnTo>
                    <a:pt x="12" y="8"/>
                  </a:lnTo>
                  <a:lnTo>
                    <a:pt x="8" y="17"/>
                  </a:lnTo>
                  <a:lnTo>
                    <a:pt x="8" y="17"/>
                  </a:lnTo>
                  <a:lnTo>
                    <a:pt x="8" y="17"/>
                  </a:lnTo>
                  <a:lnTo>
                    <a:pt x="12" y="21"/>
                  </a:lnTo>
                  <a:lnTo>
                    <a:pt x="12" y="21"/>
                  </a:lnTo>
                  <a:lnTo>
                    <a:pt x="12" y="21"/>
                  </a:lnTo>
                  <a:lnTo>
                    <a:pt x="12" y="21"/>
                  </a:lnTo>
                  <a:lnTo>
                    <a:pt x="12" y="21"/>
                  </a:lnTo>
                  <a:lnTo>
                    <a:pt x="42" y="21"/>
                  </a:lnTo>
                  <a:lnTo>
                    <a:pt x="42" y="21"/>
                  </a:lnTo>
                  <a:lnTo>
                    <a:pt x="42" y="34"/>
                  </a:lnTo>
                  <a:lnTo>
                    <a:pt x="42" y="34"/>
                  </a:lnTo>
                  <a:lnTo>
                    <a:pt x="17" y="34"/>
                  </a:lnTo>
                  <a:lnTo>
                    <a:pt x="17" y="34"/>
                  </a:lnTo>
                  <a:lnTo>
                    <a:pt x="12" y="34"/>
                  </a:lnTo>
                  <a:lnTo>
                    <a:pt x="12" y="34"/>
                  </a:lnTo>
                  <a:lnTo>
                    <a:pt x="12" y="34"/>
                  </a:lnTo>
                  <a:lnTo>
                    <a:pt x="8" y="34"/>
                  </a:lnTo>
                  <a:lnTo>
                    <a:pt x="8" y="38"/>
                  </a:lnTo>
                  <a:lnTo>
                    <a:pt x="8" y="38"/>
                  </a:lnTo>
                  <a:lnTo>
                    <a:pt x="8" y="42"/>
                  </a:lnTo>
                  <a:lnTo>
                    <a:pt x="12" y="42"/>
                  </a:lnTo>
                  <a:lnTo>
                    <a:pt x="12" y="42"/>
                  </a:lnTo>
                  <a:lnTo>
                    <a:pt x="12" y="42"/>
                  </a:lnTo>
                  <a:lnTo>
                    <a:pt x="12" y="46"/>
                  </a:lnTo>
                  <a:lnTo>
                    <a:pt x="12" y="46"/>
                  </a:lnTo>
                  <a:lnTo>
                    <a:pt x="42" y="46"/>
                  </a:lnTo>
                  <a:lnTo>
                    <a:pt x="42" y="46"/>
                  </a:lnTo>
                  <a:lnTo>
                    <a:pt x="42" y="55"/>
                  </a:lnTo>
                  <a:lnTo>
                    <a:pt x="42" y="55"/>
                  </a:lnTo>
                  <a:lnTo>
                    <a:pt x="4" y="55"/>
                  </a:lnTo>
                  <a:lnTo>
                    <a:pt x="4" y="55"/>
                  </a:lnTo>
                  <a:lnTo>
                    <a:pt x="4" y="46"/>
                  </a:lnTo>
                  <a:lnTo>
                    <a:pt x="4" y="46"/>
                  </a:lnTo>
                  <a:lnTo>
                    <a:pt x="4" y="46"/>
                  </a:lnTo>
                  <a:lnTo>
                    <a:pt x="4" y="46"/>
                  </a:lnTo>
                  <a:lnTo>
                    <a:pt x="4" y="42"/>
                  </a:lnTo>
                  <a:lnTo>
                    <a:pt x="0" y="38"/>
                  </a:lnTo>
                  <a:lnTo>
                    <a:pt x="0" y="38"/>
                  </a:lnTo>
                  <a:lnTo>
                    <a:pt x="4" y="29"/>
                  </a:lnTo>
                  <a:lnTo>
                    <a:pt x="4" y="25"/>
                  </a:lnTo>
                  <a:lnTo>
                    <a:pt x="4" y="25"/>
                  </a:lnTo>
                  <a:lnTo>
                    <a:pt x="4" y="21"/>
                  </a:lnTo>
                  <a:lnTo>
                    <a:pt x="4" y="21"/>
                  </a:lnTo>
                  <a:lnTo>
                    <a:pt x="4" y="21"/>
                  </a:lnTo>
                  <a:lnTo>
                    <a:pt x="4" y="17"/>
                  </a:lnTo>
                  <a:lnTo>
                    <a:pt x="0" y="12"/>
                  </a:lnTo>
                  <a:lnTo>
                    <a:pt x="0" y="12"/>
                  </a:lnTo>
                  <a:lnTo>
                    <a:pt x="4" y="8"/>
                  </a:lnTo>
                  <a:lnTo>
                    <a:pt x="4" y="4"/>
                  </a:lnTo>
                  <a:lnTo>
                    <a:pt x="4" y="4"/>
                  </a:lnTo>
                  <a:lnTo>
                    <a:pt x="8" y="0"/>
                  </a:lnTo>
                  <a:lnTo>
                    <a:pt x="17" y="0"/>
                  </a:lnTo>
                  <a:lnTo>
                    <a:pt x="17" y="0"/>
                  </a:lnTo>
                  <a:lnTo>
                    <a:pt x="42" y="0"/>
                  </a:lnTo>
                  <a:lnTo>
                    <a:pt x="42" y="0"/>
                  </a:lnTo>
                  <a:lnTo>
                    <a:pt x="42" y="8"/>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3842" name="Freeform 18"/>
            <p:cNvSpPr>
              <a:spLocks/>
            </p:cNvSpPr>
            <p:nvPr/>
          </p:nvSpPr>
          <p:spPr bwMode="auto">
            <a:xfrm>
              <a:off x="56" y="2801"/>
              <a:ext cx="42" cy="38"/>
            </a:xfrm>
            <a:custGeom>
              <a:avLst/>
              <a:gdLst/>
              <a:ahLst/>
              <a:cxnLst>
                <a:cxn ang="0">
                  <a:pos x="25" y="0"/>
                </a:cxn>
                <a:cxn ang="0">
                  <a:pos x="25" y="0"/>
                </a:cxn>
                <a:cxn ang="0">
                  <a:pos x="25" y="30"/>
                </a:cxn>
                <a:cxn ang="0">
                  <a:pos x="25" y="30"/>
                </a:cxn>
                <a:cxn ang="0">
                  <a:pos x="29" y="30"/>
                </a:cxn>
                <a:cxn ang="0">
                  <a:pos x="34" y="25"/>
                </a:cxn>
                <a:cxn ang="0">
                  <a:pos x="34" y="25"/>
                </a:cxn>
                <a:cxn ang="0">
                  <a:pos x="34" y="21"/>
                </a:cxn>
                <a:cxn ang="0">
                  <a:pos x="34" y="17"/>
                </a:cxn>
                <a:cxn ang="0">
                  <a:pos x="34" y="17"/>
                </a:cxn>
                <a:cxn ang="0">
                  <a:pos x="34" y="13"/>
                </a:cxn>
                <a:cxn ang="0">
                  <a:pos x="34" y="9"/>
                </a:cxn>
                <a:cxn ang="0">
                  <a:pos x="34" y="9"/>
                </a:cxn>
                <a:cxn ang="0">
                  <a:pos x="38" y="4"/>
                </a:cxn>
                <a:cxn ang="0">
                  <a:pos x="38" y="4"/>
                </a:cxn>
                <a:cxn ang="0">
                  <a:pos x="42" y="9"/>
                </a:cxn>
                <a:cxn ang="0">
                  <a:pos x="42" y="17"/>
                </a:cxn>
                <a:cxn ang="0">
                  <a:pos x="42" y="17"/>
                </a:cxn>
                <a:cxn ang="0">
                  <a:pos x="42" y="25"/>
                </a:cxn>
                <a:cxn ang="0">
                  <a:pos x="38" y="34"/>
                </a:cxn>
                <a:cxn ang="0">
                  <a:pos x="38" y="34"/>
                </a:cxn>
                <a:cxn ang="0">
                  <a:pos x="29" y="38"/>
                </a:cxn>
                <a:cxn ang="0">
                  <a:pos x="21" y="38"/>
                </a:cxn>
                <a:cxn ang="0">
                  <a:pos x="21" y="38"/>
                </a:cxn>
                <a:cxn ang="0">
                  <a:pos x="12" y="38"/>
                </a:cxn>
                <a:cxn ang="0">
                  <a:pos x="8" y="34"/>
                </a:cxn>
                <a:cxn ang="0">
                  <a:pos x="8" y="34"/>
                </a:cxn>
                <a:cxn ang="0">
                  <a:pos x="4" y="25"/>
                </a:cxn>
                <a:cxn ang="0">
                  <a:pos x="0" y="17"/>
                </a:cxn>
                <a:cxn ang="0">
                  <a:pos x="0" y="17"/>
                </a:cxn>
                <a:cxn ang="0">
                  <a:pos x="4" y="13"/>
                </a:cxn>
                <a:cxn ang="0">
                  <a:pos x="8" y="4"/>
                </a:cxn>
                <a:cxn ang="0">
                  <a:pos x="8" y="4"/>
                </a:cxn>
                <a:cxn ang="0">
                  <a:pos x="12" y="0"/>
                </a:cxn>
                <a:cxn ang="0">
                  <a:pos x="21" y="0"/>
                </a:cxn>
                <a:cxn ang="0">
                  <a:pos x="21" y="0"/>
                </a:cxn>
                <a:cxn ang="0">
                  <a:pos x="21" y="0"/>
                </a:cxn>
                <a:cxn ang="0">
                  <a:pos x="25" y="0"/>
                </a:cxn>
                <a:cxn ang="0">
                  <a:pos x="25" y="0"/>
                </a:cxn>
                <a:cxn ang="0">
                  <a:pos x="25" y="0"/>
                </a:cxn>
                <a:cxn ang="0">
                  <a:pos x="17" y="30"/>
                </a:cxn>
                <a:cxn ang="0">
                  <a:pos x="17" y="9"/>
                </a:cxn>
                <a:cxn ang="0">
                  <a:pos x="17" y="9"/>
                </a:cxn>
                <a:cxn ang="0">
                  <a:pos x="12" y="13"/>
                </a:cxn>
                <a:cxn ang="0">
                  <a:pos x="8" y="17"/>
                </a:cxn>
                <a:cxn ang="0">
                  <a:pos x="8" y="17"/>
                </a:cxn>
                <a:cxn ang="0">
                  <a:pos x="12" y="25"/>
                </a:cxn>
                <a:cxn ang="0">
                  <a:pos x="17" y="30"/>
                </a:cxn>
                <a:cxn ang="0">
                  <a:pos x="17" y="30"/>
                </a:cxn>
                <a:cxn ang="0">
                  <a:pos x="25" y="0"/>
                </a:cxn>
              </a:cxnLst>
              <a:rect l="0" t="0" r="r" b="b"/>
              <a:pathLst>
                <a:path w="42" h="38">
                  <a:moveTo>
                    <a:pt x="25" y="0"/>
                  </a:moveTo>
                  <a:lnTo>
                    <a:pt x="25" y="0"/>
                  </a:lnTo>
                  <a:lnTo>
                    <a:pt x="25" y="30"/>
                  </a:lnTo>
                  <a:lnTo>
                    <a:pt x="25" y="30"/>
                  </a:lnTo>
                  <a:lnTo>
                    <a:pt x="29" y="30"/>
                  </a:lnTo>
                  <a:lnTo>
                    <a:pt x="34" y="25"/>
                  </a:lnTo>
                  <a:lnTo>
                    <a:pt x="34" y="25"/>
                  </a:lnTo>
                  <a:lnTo>
                    <a:pt x="34" y="21"/>
                  </a:lnTo>
                  <a:lnTo>
                    <a:pt x="34" y="17"/>
                  </a:lnTo>
                  <a:lnTo>
                    <a:pt x="34" y="17"/>
                  </a:lnTo>
                  <a:lnTo>
                    <a:pt x="34" y="13"/>
                  </a:lnTo>
                  <a:lnTo>
                    <a:pt x="34" y="9"/>
                  </a:lnTo>
                  <a:lnTo>
                    <a:pt x="34" y="9"/>
                  </a:lnTo>
                  <a:lnTo>
                    <a:pt x="38" y="4"/>
                  </a:lnTo>
                  <a:lnTo>
                    <a:pt x="38" y="4"/>
                  </a:lnTo>
                  <a:lnTo>
                    <a:pt x="42" y="9"/>
                  </a:lnTo>
                  <a:lnTo>
                    <a:pt x="42" y="17"/>
                  </a:lnTo>
                  <a:lnTo>
                    <a:pt x="42" y="17"/>
                  </a:lnTo>
                  <a:lnTo>
                    <a:pt x="42" y="25"/>
                  </a:lnTo>
                  <a:lnTo>
                    <a:pt x="38" y="34"/>
                  </a:lnTo>
                  <a:lnTo>
                    <a:pt x="38" y="34"/>
                  </a:lnTo>
                  <a:lnTo>
                    <a:pt x="29" y="38"/>
                  </a:lnTo>
                  <a:lnTo>
                    <a:pt x="21" y="38"/>
                  </a:lnTo>
                  <a:lnTo>
                    <a:pt x="21" y="38"/>
                  </a:lnTo>
                  <a:lnTo>
                    <a:pt x="12" y="38"/>
                  </a:lnTo>
                  <a:lnTo>
                    <a:pt x="8" y="34"/>
                  </a:lnTo>
                  <a:lnTo>
                    <a:pt x="8" y="34"/>
                  </a:lnTo>
                  <a:lnTo>
                    <a:pt x="4" y="25"/>
                  </a:lnTo>
                  <a:lnTo>
                    <a:pt x="0" y="17"/>
                  </a:lnTo>
                  <a:lnTo>
                    <a:pt x="0" y="17"/>
                  </a:lnTo>
                  <a:lnTo>
                    <a:pt x="4" y="13"/>
                  </a:lnTo>
                  <a:lnTo>
                    <a:pt x="8" y="4"/>
                  </a:lnTo>
                  <a:lnTo>
                    <a:pt x="8" y="4"/>
                  </a:lnTo>
                  <a:lnTo>
                    <a:pt x="12" y="0"/>
                  </a:lnTo>
                  <a:lnTo>
                    <a:pt x="21" y="0"/>
                  </a:lnTo>
                  <a:lnTo>
                    <a:pt x="21" y="0"/>
                  </a:lnTo>
                  <a:lnTo>
                    <a:pt x="21" y="0"/>
                  </a:lnTo>
                  <a:lnTo>
                    <a:pt x="25" y="0"/>
                  </a:lnTo>
                  <a:lnTo>
                    <a:pt x="25" y="0"/>
                  </a:lnTo>
                  <a:lnTo>
                    <a:pt x="25" y="0"/>
                  </a:lnTo>
                  <a:lnTo>
                    <a:pt x="17" y="30"/>
                  </a:lnTo>
                  <a:lnTo>
                    <a:pt x="17" y="9"/>
                  </a:lnTo>
                  <a:lnTo>
                    <a:pt x="17" y="9"/>
                  </a:lnTo>
                  <a:lnTo>
                    <a:pt x="12" y="13"/>
                  </a:lnTo>
                  <a:lnTo>
                    <a:pt x="8" y="17"/>
                  </a:lnTo>
                  <a:lnTo>
                    <a:pt x="8" y="17"/>
                  </a:lnTo>
                  <a:lnTo>
                    <a:pt x="12" y="25"/>
                  </a:lnTo>
                  <a:lnTo>
                    <a:pt x="17" y="30"/>
                  </a:lnTo>
                  <a:lnTo>
                    <a:pt x="17" y="30"/>
                  </a:lnTo>
                  <a:lnTo>
                    <a:pt x="25" y="0"/>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3843" name="Freeform 19"/>
            <p:cNvSpPr>
              <a:spLocks/>
            </p:cNvSpPr>
            <p:nvPr/>
          </p:nvSpPr>
          <p:spPr bwMode="auto">
            <a:xfrm>
              <a:off x="43" y="2767"/>
              <a:ext cx="55" cy="30"/>
            </a:xfrm>
            <a:custGeom>
              <a:avLst/>
              <a:gdLst/>
              <a:ahLst/>
              <a:cxnLst>
                <a:cxn ang="0">
                  <a:pos x="55" y="21"/>
                </a:cxn>
                <a:cxn ang="0">
                  <a:pos x="55" y="30"/>
                </a:cxn>
                <a:cxn ang="0">
                  <a:pos x="55" y="30"/>
                </a:cxn>
                <a:cxn ang="0">
                  <a:pos x="0" y="9"/>
                </a:cxn>
                <a:cxn ang="0">
                  <a:pos x="0" y="9"/>
                </a:cxn>
                <a:cxn ang="0">
                  <a:pos x="0" y="0"/>
                </a:cxn>
                <a:cxn ang="0">
                  <a:pos x="0" y="0"/>
                </a:cxn>
                <a:cxn ang="0">
                  <a:pos x="55" y="21"/>
                </a:cxn>
              </a:cxnLst>
              <a:rect l="0" t="0" r="r" b="b"/>
              <a:pathLst>
                <a:path w="55" h="30">
                  <a:moveTo>
                    <a:pt x="55" y="21"/>
                  </a:moveTo>
                  <a:lnTo>
                    <a:pt x="55" y="30"/>
                  </a:lnTo>
                  <a:lnTo>
                    <a:pt x="55" y="30"/>
                  </a:lnTo>
                  <a:lnTo>
                    <a:pt x="0" y="9"/>
                  </a:lnTo>
                  <a:lnTo>
                    <a:pt x="0" y="9"/>
                  </a:lnTo>
                  <a:lnTo>
                    <a:pt x="0" y="0"/>
                  </a:lnTo>
                  <a:lnTo>
                    <a:pt x="0" y="0"/>
                  </a:lnTo>
                  <a:lnTo>
                    <a:pt x="55" y="21"/>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3844" name="Freeform 20"/>
            <p:cNvSpPr>
              <a:spLocks/>
            </p:cNvSpPr>
            <p:nvPr/>
          </p:nvSpPr>
          <p:spPr bwMode="auto">
            <a:xfrm>
              <a:off x="56" y="2737"/>
              <a:ext cx="42" cy="30"/>
            </a:xfrm>
            <a:custGeom>
              <a:avLst/>
              <a:gdLst/>
              <a:ahLst/>
              <a:cxnLst>
                <a:cxn ang="0">
                  <a:pos x="38" y="30"/>
                </a:cxn>
                <a:cxn ang="0">
                  <a:pos x="34" y="26"/>
                </a:cxn>
                <a:cxn ang="0">
                  <a:pos x="34" y="26"/>
                </a:cxn>
                <a:cxn ang="0">
                  <a:pos x="34" y="22"/>
                </a:cxn>
                <a:cxn ang="0">
                  <a:pos x="34" y="17"/>
                </a:cxn>
                <a:cxn ang="0">
                  <a:pos x="34" y="17"/>
                </a:cxn>
                <a:cxn ang="0">
                  <a:pos x="34" y="13"/>
                </a:cxn>
                <a:cxn ang="0">
                  <a:pos x="34" y="9"/>
                </a:cxn>
                <a:cxn ang="0">
                  <a:pos x="34" y="9"/>
                </a:cxn>
                <a:cxn ang="0">
                  <a:pos x="29" y="13"/>
                </a:cxn>
                <a:cxn ang="0">
                  <a:pos x="29" y="13"/>
                </a:cxn>
                <a:cxn ang="0">
                  <a:pos x="29" y="13"/>
                </a:cxn>
                <a:cxn ang="0">
                  <a:pos x="25" y="13"/>
                </a:cxn>
                <a:cxn ang="0">
                  <a:pos x="25" y="17"/>
                </a:cxn>
                <a:cxn ang="0">
                  <a:pos x="25" y="17"/>
                </a:cxn>
                <a:cxn ang="0">
                  <a:pos x="21" y="26"/>
                </a:cxn>
                <a:cxn ang="0">
                  <a:pos x="12" y="30"/>
                </a:cxn>
                <a:cxn ang="0">
                  <a:pos x="12" y="30"/>
                </a:cxn>
                <a:cxn ang="0">
                  <a:pos x="8" y="30"/>
                </a:cxn>
                <a:cxn ang="0">
                  <a:pos x="4" y="26"/>
                </a:cxn>
                <a:cxn ang="0">
                  <a:pos x="4" y="26"/>
                </a:cxn>
                <a:cxn ang="0">
                  <a:pos x="4" y="22"/>
                </a:cxn>
                <a:cxn ang="0">
                  <a:pos x="0" y="13"/>
                </a:cxn>
                <a:cxn ang="0">
                  <a:pos x="0" y="13"/>
                </a:cxn>
                <a:cxn ang="0">
                  <a:pos x="4" y="9"/>
                </a:cxn>
                <a:cxn ang="0">
                  <a:pos x="4" y="5"/>
                </a:cxn>
                <a:cxn ang="0">
                  <a:pos x="4" y="5"/>
                </a:cxn>
                <a:cxn ang="0">
                  <a:pos x="12" y="5"/>
                </a:cxn>
                <a:cxn ang="0">
                  <a:pos x="12" y="5"/>
                </a:cxn>
                <a:cxn ang="0">
                  <a:pos x="8" y="9"/>
                </a:cxn>
                <a:cxn ang="0">
                  <a:pos x="8" y="13"/>
                </a:cxn>
                <a:cxn ang="0">
                  <a:pos x="8" y="13"/>
                </a:cxn>
                <a:cxn ang="0">
                  <a:pos x="8" y="17"/>
                </a:cxn>
                <a:cxn ang="0">
                  <a:pos x="12" y="17"/>
                </a:cxn>
                <a:cxn ang="0">
                  <a:pos x="12" y="17"/>
                </a:cxn>
                <a:cxn ang="0">
                  <a:pos x="12" y="17"/>
                </a:cxn>
                <a:cxn ang="0">
                  <a:pos x="17" y="17"/>
                </a:cxn>
                <a:cxn ang="0">
                  <a:pos x="17" y="17"/>
                </a:cxn>
                <a:cxn ang="0">
                  <a:pos x="17" y="13"/>
                </a:cxn>
                <a:cxn ang="0">
                  <a:pos x="21" y="9"/>
                </a:cxn>
                <a:cxn ang="0">
                  <a:pos x="21" y="9"/>
                </a:cxn>
                <a:cxn ang="0">
                  <a:pos x="21" y="5"/>
                </a:cxn>
                <a:cxn ang="0">
                  <a:pos x="25" y="5"/>
                </a:cxn>
                <a:cxn ang="0">
                  <a:pos x="25" y="5"/>
                </a:cxn>
                <a:cxn ang="0">
                  <a:pos x="29" y="0"/>
                </a:cxn>
                <a:cxn ang="0">
                  <a:pos x="29" y="0"/>
                </a:cxn>
                <a:cxn ang="0">
                  <a:pos x="29" y="0"/>
                </a:cxn>
                <a:cxn ang="0">
                  <a:pos x="38" y="0"/>
                </a:cxn>
                <a:cxn ang="0">
                  <a:pos x="38" y="5"/>
                </a:cxn>
                <a:cxn ang="0">
                  <a:pos x="38" y="5"/>
                </a:cxn>
                <a:cxn ang="0">
                  <a:pos x="42" y="9"/>
                </a:cxn>
                <a:cxn ang="0">
                  <a:pos x="42" y="17"/>
                </a:cxn>
                <a:cxn ang="0">
                  <a:pos x="42" y="17"/>
                </a:cxn>
                <a:cxn ang="0">
                  <a:pos x="42" y="22"/>
                </a:cxn>
                <a:cxn ang="0">
                  <a:pos x="42" y="22"/>
                </a:cxn>
                <a:cxn ang="0">
                  <a:pos x="42" y="22"/>
                </a:cxn>
                <a:cxn ang="0">
                  <a:pos x="42" y="26"/>
                </a:cxn>
                <a:cxn ang="0">
                  <a:pos x="38" y="30"/>
                </a:cxn>
              </a:cxnLst>
              <a:rect l="0" t="0" r="r" b="b"/>
              <a:pathLst>
                <a:path w="42" h="30">
                  <a:moveTo>
                    <a:pt x="38" y="30"/>
                  </a:moveTo>
                  <a:lnTo>
                    <a:pt x="34" y="26"/>
                  </a:lnTo>
                  <a:lnTo>
                    <a:pt x="34" y="26"/>
                  </a:lnTo>
                  <a:lnTo>
                    <a:pt x="34" y="22"/>
                  </a:lnTo>
                  <a:lnTo>
                    <a:pt x="34" y="17"/>
                  </a:lnTo>
                  <a:lnTo>
                    <a:pt x="34" y="17"/>
                  </a:lnTo>
                  <a:lnTo>
                    <a:pt x="34" y="13"/>
                  </a:lnTo>
                  <a:lnTo>
                    <a:pt x="34" y="9"/>
                  </a:lnTo>
                  <a:lnTo>
                    <a:pt x="34" y="9"/>
                  </a:lnTo>
                  <a:lnTo>
                    <a:pt x="29" y="13"/>
                  </a:lnTo>
                  <a:lnTo>
                    <a:pt x="29" y="13"/>
                  </a:lnTo>
                  <a:lnTo>
                    <a:pt x="29" y="13"/>
                  </a:lnTo>
                  <a:lnTo>
                    <a:pt x="25" y="13"/>
                  </a:lnTo>
                  <a:lnTo>
                    <a:pt x="25" y="17"/>
                  </a:lnTo>
                  <a:lnTo>
                    <a:pt x="25" y="17"/>
                  </a:lnTo>
                  <a:lnTo>
                    <a:pt x="21" y="26"/>
                  </a:lnTo>
                  <a:lnTo>
                    <a:pt x="12" y="30"/>
                  </a:lnTo>
                  <a:lnTo>
                    <a:pt x="12" y="30"/>
                  </a:lnTo>
                  <a:lnTo>
                    <a:pt x="8" y="30"/>
                  </a:lnTo>
                  <a:lnTo>
                    <a:pt x="4" y="26"/>
                  </a:lnTo>
                  <a:lnTo>
                    <a:pt x="4" y="26"/>
                  </a:lnTo>
                  <a:lnTo>
                    <a:pt x="4" y="22"/>
                  </a:lnTo>
                  <a:lnTo>
                    <a:pt x="0" y="13"/>
                  </a:lnTo>
                  <a:lnTo>
                    <a:pt x="0" y="13"/>
                  </a:lnTo>
                  <a:lnTo>
                    <a:pt x="4" y="9"/>
                  </a:lnTo>
                  <a:lnTo>
                    <a:pt x="4" y="5"/>
                  </a:lnTo>
                  <a:lnTo>
                    <a:pt x="4" y="5"/>
                  </a:lnTo>
                  <a:lnTo>
                    <a:pt x="12" y="5"/>
                  </a:lnTo>
                  <a:lnTo>
                    <a:pt x="12" y="5"/>
                  </a:lnTo>
                  <a:lnTo>
                    <a:pt x="8" y="9"/>
                  </a:lnTo>
                  <a:lnTo>
                    <a:pt x="8" y="13"/>
                  </a:lnTo>
                  <a:lnTo>
                    <a:pt x="8" y="13"/>
                  </a:lnTo>
                  <a:lnTo>
                    <a:pt x="8" y="17"/>
                  </a:lnTo>
                  <a:lnTo>
                    <a:pt x="12" y="17"/>
                  </a:lnTo>
                  <a:lnTo>
                    <a:pt x="12" y="17"/>
                  </a:lnTo>
                  <a:lnTo>
                    <a:pt x="12" y="17"/>
                  </a:lnTo>
                  <a:lnTo>
                    <a:pt x="17" y="17"/>
                  </a:lnTo>
                  <a:lnTo>
                    <a:pt x="17" y="17"/>
                  </a:lnTo>
                  <a:lnTo>
                    <a:pt x="17" y="13"/>
                  </a:lnTo>
                  <a:lnTo>
                    <a:pt x="21" y="9"/>
                  </a:lnTo>
                  <a:lnTo>
                    <a:pt x="21" y="9"/>
                  </a:lnTo>
                  <a:lnTo>
                    <a:pt x="21" y="5"/>
                  </a:lnTo>
                  <a:lnTo>
                    <a:pt x="25" y="5"/>
                  </a:lnTo>
                  <a:lnTo>
                    <a:pt x="25" y="5"/>
                  </a:lnTo>
                  <a:lnTo>
                    <a:pt x="29" y="0"/>
                  </a:lnTo>
                  <a:lnTo>
                    <a:pt x="29" y="0"/>
                  </a:lnTo>
                  <a:lnTo>
                    <a:pt x="29" y="0"/>
                  </a:lnTo>
                  <a:lnTo>
                    <a:pt x="38" y="0"/>
                  </a:lnTo>
                  <a:lnTo>
                    <a:pt x="38" y="5"/>
                  </a:lnTo>
                  <a:lnTo>
                    <a:pt x="38" y="5"/>
                  </a:lnTo>
                  <a:lnTo>
                    <a:pt x="42" y="9"/>
                  </a:lnTo>
                  <a:lnTo>
                    <a:pt x="42" y="17"/>
                  </a:lnTo>
                  <a:lnTo>
                    <a:pt x="42" y="17"/>
                  </a:lnTo>
                  <a:lnTo>
                    <a:pt x="42" y="22"/>
                  </a:lnTo>
                  <a:lnTo>
                    <a:pt x="42" y="22"/>
                  </a:lnTo>
                  <a:lnTo>
                    <a:pt x="42" y="22"/>
                  </a:lnTo>
                  <a:lnTo>
                    <a:pt x="42" y="26"/>
                  </a:lnTo>
                  <a:lnTo>
                    <a:pt x="38" y="30"/>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3845" name="Freeform 21"/>
            <p:cNvSpPr>
              <a:spLocks/>
            </p:cNvSpPr>
            <p:nvPr/>
          </p:nvSpPr>
          <p:spPr bwMode="auto">
            <a:xfrm>
              <a:off x="56" y="2695"/>
              <a:ext cx="42" cy="39"/>
            </a:xfrm>
            <a:custGeom>
              <a:avLst/>
              <a:gdLst/>
              <a:ahLst/>
              <a:cxnLst>
                <a:cxn ang="0">
                  <a:pos x="25" y="0"/>
                </a:cxn>
                <a:cxn ang="0">
                  <a:pos x="25" y="0"/>
                </a:cxn>
                <a:cxn ang="0">
                  <a:pos x="25" y="30"/>
                </a:cxn>
                <a:cxn ang="0">
                  <a:pos x="25" y="30"/>
                </a:cxn>
                <a:cxn ang="0">
                  <a:pos x="29" y="26"/>
                </a:cxn>
                <a:cxn ang="0">
                  <a:pos x="34" y="26"/>
                </a:cxn>
                <a:cxn ang="0">
                  <a:pos x="34" y="26"/>
                </a:cxn>
                <a:cxn ang="0">
                  <a:pos x="34" y="21"/>
                </a:cxn>
                <a:cxn ang="0">
                  <a:pos x="34" y="17"/>
                </a:cxn>
                <a:cxn ang="0">
                  <a:pos x="34" y="17"/>
                </a:cxn>
                <a:cxn ang="0">
                  <a:pos x="34" y="13"/>
                </a:cxn>
                <a:cxn ang="0">
                  <a:pos x="34" y="9"/>
                </a:cxn>
                <a:cxn ang="0">
                  <a:pos x="34" y="9"/>
                </a:cxn>
                <a:cxn ang="0">
                  <a:pos x="38" y="4"/>
                </a:cxn>
                <a:cxn ang="0">
                  <a:pos x="38" y="4"/>
                </a:cxn>
                <a:cxn ang="0">
                  <a:pos x="42" y="9"/>
                </a:cxn>
                <a:cxn ang="0">
                  <a:pos x="42" y="17"/>
                </a:cxn>
                <a:cxn ang="0">
                  <a:pos x="42" y="17"/>
                </a:cxn>
                <a:cxn ang="0">
                  <a:pos x="42" y="26"/>
                </a:cxn>
                <a:cxn ang="0">
                  <a:pos x="38" y="34"/>
                </a:cxn>
                <a:cxn ang="0">
                  <a:pos x="38" y="34"/>
                </a:cxn>
                <a:cxn ang="0">
                  <a:pos x="29" y="38"/>
                </a:cxn>
                <a:cxn ang="0">
                  <a:pos x="21" y="38"/>
                </a:cxn>
                <a:cxn ang="0">
                  <a:pos x="21" y="38"/>
                </a:cxn>
                <a:cxn ang="0">
                  <a:pos x="12" y="38"/>
                </a:cxn>
                <a:cxn ang="0">
                  <a:pos x="8" y="34"/>
                </a:cxn>
                <a:cxn ang="0">
                  <a:pos x="8" y="34"/>
                </a:cxn>
                <a:cxn ang="0">
                  <a:pos x="4" y="26"/>
                </a:cxn>
                <a:cxn ang="0">
                  <a:pos x="0" y="17"/>
                </a:cxn>
                <a:cxn ang="0">
                  <a:pos x="0" y="17"/>
                </a:cxn>
                <a:cxn ang="0">
                  <a:pos x="4" y="9"/>
                </a:cxn>
                <a:cxn ang="0">
                  <a:pos x="8" y="4"/>
                </a:cxn>
                <a:cxn ang="0">
                  <a:pos x="8" y="4"/>
                </a:cxn>
                <a:cxn ang="0">
                  <a:pos x="12" y="0"/>
                </a:cxn>
                <a:cxn ang="0">
                  <a:pos x="21" y="0"/>
                </a:cxn>
                <a:cxn ang="0">
                  <a:pos x="21" y="0"/>
                </a:cxn>
                <a:cxn ang="0">
                  <a:pos x="21" y="0"/>
                </a:cxn>
                <a:cxn ang="0">
                  <a:pos x="25" y="0"/>
                </a:cxn>
                <a:cxn ang="0">
                  <a:pos x="25" y="0"/>
                </a:cxn>
                <a:cxn ang="0">
                  <a:pos x="25" y="0"/>
                </a:cxn>
                <a:cxn ang="0">
                  <a:pos x="17" y="30"/>
                </a:cxn>
                <a:cxn ang="0">
                  <a:pos x="17" y="9"/>
                </a:cxn>
                <a:cxn ang="0">
                  <a:pos x="17" y="9"/>
                </a:cxn>
                <a:cxn ang="0">
                  <a:pos x="12" y="13"/>
                </a:cxn>
                <a:cxn ang="0">
                  <a:pos x="8" y="17"/>
                </a:cxn>
                <a:cxn ang="0">
                  <a:pos x="8" y="17"/>
                </a:cxn>
                <a:cxn ang="0">
                  <a:pos x="12" y="26"/>
                </a:cxn>
                <a:cxn ang="0">
                  <a:pos x="17" y="30"/>
                </a:cxn>
                <a:cxn ang="0">
                  <a:pos x="17" y="30"/>
                </a:cxn>
                <a:cxn ang="0">
                  <a:pos x="25" y="0"/>
                </a:cxn>
              </a:cxnLst>
              <a:rect l="0" t="0" r="r" b="b"/>
              <a:pathLst>
                <a:path w="42" h="38">
                  <a:moveTo>
                    <a:pt x="25" y="0"/>
                  </a:moveTo>
                  <a:lnTo>
                    <a:pt x="25" y="0"/>
                  </a:lnTo>
                  <a:lnTo>
                    <a:pt x="25" y="30"/>
                  </a:lnTo>
                  <a:lnTo>
                    <a:pt x="25" y="30"/>
                  </a:lnTo>
                  <a:lnTo>
                    <a:pt x="29" y="26"/>
                  </a:lnTo>
                  <a:lnTo>
                    <a:pt x="34" y="26"/>
                  </a:lnTo>
                  <a:lnTo>
                    <a:pt x="34" y="26"/>
                  </a:lnTo>
                  <a:lnTo>
                    <a:pt x="34" y="21"/>
                  </a:lnTo>
                  <a:lnTo>
                    <a:pt x="34" y="17"/>
                  </a:lnTo>
                  <a:lnTo>
                    <a:pt x="34" y="17"/>
                  </a:lnTo>
                  <a:lnTo>
                    <a:pt x="34" y="13"/>
                  </a:lnTo>
                  <a:lnTo>
                    <a:pt x="34" y="9"/>
                  </a:lnTo>
                  <a:lnTo>
                    <a:pt x="34" y="9"/>
                  </a:lnTo>
                  <a:lnTo>
                    <a:pt x="38" y="4"/>
                  </a:lnTo>
                  <a:lnTo>
                    <a:pt x="38" y="4"/>
                  </a:lnTo>
                  <a:lnTo>
                    <a:pt x="42" y="9"/>
                  </a:lnTo>
                  <a:lnTo>
                    <a:pt x="42" y="17"/>
                  </a:lnTo>
                  <a:lnTo>
                    <a:pt x="42" y="17"/>
                  </a:lnTo>
                  <a:lnTo>
                    <a:pt x="42" y="26"/>
                  </a:lnTo>
                  <a:lnTo>
                    <a:pt x="38" y="34"/>
                  </a:lnTo>
                  <a:lnTo>
                    <a:pt x="38" y="34"/>
                  </a:lnTo>
                  <a:lnTo>
                    <a:pt x="29" y="38"/>
                  </a:lnTo>
                  <a:lnTo>
                    <a:pt x="21" y="38"/>
                  </a:lnTo>
                  <a:lnTo>
                    <a:pt x="21" y="38"/>
                  </a:lnTo>
                  <a:lnTo>
                    <a:pt x="12" y="38"/>
                  </a:lnTo>
                  <a:lnTo>
                    <a:pt x="8" y="34"/>
                  </a:lnTo>
                  <a:lnTo>
                    <a:pt x="8" y="34"/>
                  </a:lnTo>
                  <a:lnTo>
                    <a:pt x="4" y="26"/>
                  </a:lnTo>
                  <a:lnTo>
                    <a:pt x="0" y="17"/>
                  </a:lnTo>
                  <a:lnTo>
                    <a:pt x="0" y="17"/>
                  </a:lnTo>
                  <a:lnTo>
                    <a:pt x="4" y="9"/>
                  </a:lnTo>
                  <a:lnTo>
                    <a:pt x="8" y="4"/>
                  </a:lnTo>
                  <a:lnTo>
                    <a:pt x="8" y="4"/>
                  </a:lnTo>
                  <a:lnTo>
                    <a:pt x="12" y="0"/>
                  </a:lnTo>
                  <a:lnTo>
                    <a:pt x="21" y="0"/>
                  </a:lnTo>
                  <a:lnTo>
                    <a:pt x="21" y="0"/>
                  </a:lnTo>
                  <a:lnTo>
                    <a:pt x="21" y="0"/>
                  </a:lnTo>
                  <a:lnTo>
                    <a:pt x="25" y="0"/>
                  </a:lnTo>
                  <a:lnTo>
                    <a:pt x="25" y="0"/>
                  </a:lnTo>
                  <a:lnTo>
                    <a:pt x="25" y="0"/>
                  </a:lnTo>
                  <a:lnTo>
                    <a:pt x="17" y="30"/>
                  </a:lnTo>
                  <a:lnTo>
                    <a:pt x="17" y="9"/>
                  </a:lnTo>
                  <a:lnTo>
                    <a:pt x="17" y="9"/>
                  </a:lnTo>
                  <a:lnTo>
                    <a:pt x="12" y="13"/>
                  </a:lnTo>
                  <a:lnTo>
                    <a:pt x="8" y="17"/>
                  </a:lnTo>
                  <a:lnTo>
                    <a:pt x="8" y="17"/>
                  </a:lnTo>
                  <a:lnTo>
                    <a:pt x="12" y="26"/>
                  </a:lnTo>
                  <a:lnTo>
                    <a:pt x="17" y="30"/>
                  </a:lnTo>
                  <a:lnTo>
                    <a:pt x="17" y="30"/>
                  </a:lnTo>
                  <a:lnTo>
                    <a:pt x="25" y="0"/>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3846" name="Freeform 22"/>
            <p:cNvSpPr>
              <a:spLocks/>
            </p:cNvSpPr>
            <p:nvPr/>
          </p:nvSpPr>
          <p:spPr bwMode="auto">
            <a:xfrm>
              <a:off x="56" y="2657"/>
              <a:ext cx="42" cy="34"/>
            </a:xfrm>
            <a:custGeom>
              <a:avLst/>
              <a:gdLst/>
              <a:ahLst/>
              <a:cxnLst>
                <a:cxn ang="0">
                  <a:pos x="4" y="0"/>
                </a:cxn>
                <a:cxn ang="0">
                  <a:pos x="12" y="4"/>
                </a:cxn>
                <a:cxn ang="0">
                  <a:pos x="12" y="4"/>
                </a:cxn>
                <a:cxn ang="0">
                  <a:pos x="8" y="4"/>
                </a:cxn>
                <a:cxn ang="0">
                  <a:pos x="8" y="13"/>
                </a:cxn>
                <a:cxn ang="0">
                  <a:pos x="8" y="13"/>
                </a:cxn>
                <a:cxn ang="0">
                  <a:pos x="12" y="17"/>
                </a:cxn>
                <a:cxn ang="0">
                  <a:pos x="12" y="21"/>
                </a:cxn>
                <a:cxn ang="0">
                  <a:pos x="12" y="21"/>
                </a:cxn>
                <a:cxn ang="0">
                  <a:pos x="17" y="21"/>
                </a:cxn>
                <a:cxn ang="0">
                  <a:pos x="21" y="21"/>
                </a:cxn>
                <a:cxn ang="0">
                  <a:pos x="21" y="21"/>
                </a:cxn>
                <a:cxn ang="0">
                  <a:pos x="34" y="21"/>
                </a:cxn>
                <a:cxn ang="0">
                  <a:pos x="34" y="13"/>
                </a:cxn>
                <a:cxn ang="0">
                  <a:pos x="34" y="13"/>
                </a:cxn>
                <a:cxn ang="0">
                  <a:pos x="34" y="4"/>
                </a:cxn>
                <a:cxn ang="0">
                  <a:pos x="34" y="0"/>
                </a:cxn>
                <a:cxn ang="0">
                  <a:pos x="34" y="0"/>
                </a:cxn>
                <a:cxn ang="0">
                  <a:pos x="38" y="0"/>
                </a:cxn>
                <a:cxn ang="0">
                  <a:pos x="38" y="0"/>
                </a:cxn>
                <a:cxn ang="0">
                  <a:pos x="42" y="0"/>
                </a:cxn>
                <a:cxn ang="0">
                  <a:pos x="42" y="4"/>
                </a:cxn>
                <a:cxn ang="0">
                  <a:pos x="42" y="4"/>
                </a:cxn>
                <a:cxn ang="0">
                  <a:pos x="42" y="8"/>
                </a:cxn>
                <a:cxn ang="0">
                  <a:pos x="42" y="13"/>
                </a:cxn>
                <a:cxn ang="0">
                  <a:pos x="42" y="13"/>
                </a:cxn>
                <a:cxn ang="0">
                  <a:pos x="42" y="21"/>
                </a:cxn>
                <a:cxn ang="0">
                  <a:pos x="38" y="25"/>
                </a:cxn>
                <a:cxn ang="0">
                  <a:pos x="38" y="25"/>
                </a:cxn>
                <a:cxn ang="0">
                  <a:pos x="29" y="30"/>
                </a:cxn>
                <a:cxn ang="0">
                  <a:pos x="21" y="34"/>
                </a:cxn>
                <a:cxn ang="0">
                  <a:pos x="21" y="34"/>
                </a:cxn>
                <a:cxn ang="0">
                  <a:pos x="12" y="30"/>
                </a:cxn>
                <a:cxn ang="0">
                  <a:pos x="8" y="25"/>
                </a:cxn>
                <a:cxn ang="0">
                  <a:pos x="8" y="25"/>
                </a:cxn>
                <a:cxn ang="0">
                  <a:pos x="4" y="21"/>
                </a:cxn>
                <a:cxn ang="0">
                  <a:pos x="0" y="8"/>
                </a:cxn>
                <a:cxn ang="0">
                  <a:pos x="0" y="8"/>
                </a:cxn>
                <a:cxn ang="0">
                  <a:pos x="4" y="4"/>
                </a:cxn>
                <a:cxn ang="0">
                  <a:pos x="4" y="0"/>
                </a:cxn>
              </a:cxnLst>
              <a:rect l="0" t="0" r="r" b="b"/>
              <a:pathLst>
                <a:path w="42" h="34">
                  <a:moveTo>
                    <a:pt x="4" y="0"/>
                  </a:moveTo>
                  <a:lnTo>
                    <a:pt x="12" y="4"/>
                  </a:lnTo>
                  <a:lnTo>
                    <a:pt x="12" y="4"/>
                  </a:lnTo>
                  <a:lnTo>
                    <a:pt x="8" y="4"/>
                  </a:lnTo>
                  <a:lnTo>
                    <a:pt x="8" y="13"/>
                  </a:lnTo>
                  <a:lnTo>
                    <a:pt x="8" y="13"/>
                  </a:lnTo>
                  <a:lnTo>
                    <a:pt x="12" y="17"/>
                  </a:lnTo>
                  <a:lnTo>
                    <a:pt x="12" y="21"/>
                  </a:lnTo>
                  <a:lnTo>
                    <a:pt x="12" y="21"/>
                  </a:lnTo>
                  <a:lnTo>
                    <a:pt x="17" y="21"/>
                  </a:lnTo>
                  <a:lnTo>
                    <a:pt x="21" y="21"/>
                  </a:lnTo>
                  <a:lnTo>
                    <a:pt x="21" y="21"/>
                  </a:lnTo>
                  <a:lnTo>
                    <a:pt x="34" y="21"/>
                  </a:lnTo>
                  <a:lnTo>
                    <a:pt x="34" y="13"/>
                  </a:lnTo>
                  <a:lnTo>
                    <a:pt x="34" y="13"/>
                  </a:lnTo>
                  <a:lnTo>
                    <a:pt x="34" y="4"/>
                  </a:lnTo>
                  <a:lnTo>
                    <a:pt x="34" y="0"/>
                  </a:lnTo>
                  <a:lnTo>
                    <a:pt x="34" y="0"/>
                  </a:lnTo>
                  <a:lnTo>
                    <a:pt x="38" y="0"/>
                  </a:lnTo>
                  <a:lnTo>
                    <a:pt x="38" y="0"/>
                  </a:lnTo>
                  <a:lnTo>
                    <a:pt x="42" y="0"/>
                  </a:lnTo>
                  <a:lnTo>
                    <a:pt x="42" y="4"/>
                  </a:lnTo>
                  <a:lnTo>
                    <a:pt x="42" y="4"/>
                  </a:lnTo>
                  <a:lnTo>
                    <a:pt x="42" y="8"/>
                  </a:lnTo>
                  <a:lnTo>
                    <a:pt x="42" y="13"/>
                  </a:lnTo>
                  <a:lnTo>
                    <a:pt x="42" y="13"/>
                  </a:lnTo>
                  <a:lnTo>
                    <a:pt x="42" y="21"/>
                  </a:lnTo>
                  <a:lnTo>
                    <a:pt x="38" y="25"/>
                  </a:lnTo>
                  <a:lnTo>
                    <a:pt x="38" y="25"/>
                  </a:lnTo>
                  <a:lnTo>
                    <a:pt x="29" y="30"/>
                  </a:lnTo>
                  <a:lnTo>
                    <a:pt x="21" y="34"/>
                  </a:lnTo>
                  <a:lnTo>
                    <a:pt x="21" y="34"/>
                  </a:lnTo>
                  <a:lnTo>
                    <a:pt x="12" y="30"/>
                  </a:lnTo>
                  <a:lnTo>
                    <a:pt x="8" y="25"/>
                  </a:lnTo>
                  <a:lnTo>
                    <a:pt x="8" y="25"/>
                  </a:lnTo>
                  <a:lnTo>
                    <a:pt x="4" y="21"/>
                  </a:lnTo>
                  <a:lnTo>
                    <a:pt x="0" y="8"/>
                  </a:lnTo>
                  <a:lnTo>
                    <a:pt x="0" y="8"/>
                  </a:lnTo>
                  <a:lnTo>
                    <a:pt x="4" y="4"/>
                  </a:lnTo>
                  <a:lnTo>
                    <a:pt x="4" y="0"/>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3847" name="Freeform 23"/>
            <p:cNvSpPr>
              <a:spLocks/>
            </p:cNvSpPr>
            <p:nvPr/>
          </p:nvSpPr>
          <p:spPr bwMode="auto">
            <a:xfrm>
              <a:off x="56" y="2610"/>
              <a:ext cx="42" cy="38"/>
            </a:xfrm>
            <a:custGeom>
              <a:avLst/>
              <a:gdLst/>
              <a:ahLst/>
              <a:cxnLst>
                <a:cxn ang="0">
                  <a:pos x="21" y="38"/>
                </a:cxn>
                <a:cxn ang="0">
                  <a:pos x="21" y="38"/>
                </a:cxn>
                <a:cxn ang="0">
                  <a:pos x="12" y="38"/>
                </a:cxn>
                <a:cxn ang="0">
                  <a:pos x="8" y="34"/>
                </a:cxn>
                <a:cxn ang="0">
                  <a:pos x="8" y="34"/>
                </a:cxn>
                <a:cxn ang="0">
                  <a:pos x="4" y="30"/>
                </a:cxn>
                <a:cxn ang="0">
                  <a:pos x="0" y="22"/>
                </a:cxn>
                <a:cxn ang="0">
                  <a:pos x="0" y="22"/>
                </a:cxn>
                <a:cxn ang="0">
                  <a:pos x="4" y="13"/>
                </a:cxn>
                <a:cxn ang="0">
                  <a:pos x="8" y="9"/>
                </a:cxn>
                <a:cxn ang="0">
                  <a:pos x="8" y="9"/>
                </a:cxn>
                <a:cxn ang="0">
                  <a:pos x="12" y="5"/>
                </a:cxn>
                <a:cxn ang="0">
                  <a:pos x="21" y="0"/>
                </a:cxn>
                <a:cxn ang="0">
                  <a:pos x="21" y="0"/>
                </a:cxn>
                <a:cxn ang="0">
                  <a:pos x="29" y="5"/>
                </a:cxn>
                <a:cxn ang="0">
                  <a:pos x="38" y="9"/>
                </a:cxn>
                <a:cxn ang="0">
                  <a:pos x="38" y="9"/>
                </a:cxn>
                <a:cxn ang="0">
                  <a:pos x="42" y="13"/>
                </a:cxn>
                <a:cxn ang="0">
                  <a:pos x="42" y="22"/>
                </a:cxn>
                <a:cxn ang="0">
                  <a:pos x="42" y="22"/>
                </a:cxn>
                <a:cxn ang="0">
                  <a:pos x="42" y="30"/>
                </a:cxn>
                <a:cxn ang="0">
                  <a:pos x="38" y="34"/>
                </a:cxn>
                <a:cxn ang="0">
                  <a:pos x="38" y="34"/>
                </a:cxn>
                <a:cxn ang="0">
                  <a:pos x="29" y="38"/>
                </a:cxn>
                <a:cxn ang="0">
                  <a:pos x="21" y="38"/>
                </a:cxn>
                <a:cxn ang="0">
                  <a:pos x="21" y="38"/>
                </a:cxn>
                <a:cxn ang="0">
                  <a:pos x="21" y="38"/>
                </a:cxn>
                <a:cxn ang="0">
                  <a:pos x="21" y="30"/>
                </a:cxn>
                <a:cxn ang="0">
                  <a:pos x="34" y="30"/>
                </a:cxn>
                <a:cxn ang="0">
                  <a:pos x="34" y="22"/>
                </a:cxn>
                <a:cxn ang="0">
                  <a:pos x="34" y="22"/>
                </a:cxn>
                <a:cxn ang="0">
                  <a:pos x="34" y="17"/>
                </a:cxn>
                <a:cxn ang="0">
                  <a:pos x="34" y="13"/>
                </a:cxn>
                <a:cxn ang="0">
                  <a:pos x="34" y="13"/>
                </a:cxn>
                <a:cxn ang="0">
                  <a:pos x="29" y="13"/>
                </a:cxn>
                <a:cxn ang="0">
                  <a:pos x="21" y="13"/>
                </a:cxn>
                <a:cxn ang="0">
                  <a:pos x="21" y="13"/>
                </a:cxn>
                <a:cxn ang="0">
                  <a:pos x="12" y="13"/>
                </a:cxn>
                <a:cxn ang="0">
                  <a:pos x="8" y="22"/>
                </a:cxn>
                <a:cxn ang="0">
                  <a:pos x="8" y="22"/>
                </a:cxn>
                <a:cxn ang="0">
                  <a:pos x="8" y="26"/>
                </a:cxn>
                <a:cxn ang="0">
                  <a:pos x="12" y="30"/>
                </a:cxn>
                <a:cxn ang="0">
                  <a:pos x="12" y="30"/>
                </a:cxn>
                <a:cxn ang="0">
                  <a:pos x="17" y="30"/>
                </a:cxn>
                <a:cxn ang="0">
                  <a:pos x="21" y="30"/>
                </a:cxn>
                <a:cxn ang="0">
                  <a:pos x="21" y="30"/>
                </a:cxn>
                <a:cxn ang="0">
                  <a:pos x="21" y="38"/>
                </a:cxn>
              </a:cxnLst>
              <a:rect l="0" t="0" r="r" b="b"/>
              <a:pathLst>
                <a:path w="42" h="38">
                  <a:moveTo>
                    <a:pt x="21" y="38"/>
                  </a:moveTo>
                  <a:lnTo>
                    <a:pt x="21" y="38"/>
                  </a:lnTo>
                  <a:lnTo>
                    <a:pt x="12" y="38"/>
                  </a:lnTo>
                  <a:lnTo>
                    <a:pt x="8" y="34"/>
                  </a:lnTo>
                  <a:lnTo>
                    <a:pt x="8" y="34"/>
                  </a:lnTo>
                  <a:lnTo>
                    <a:pt x="4" y="30"/>
                  </a:lnTo>
                  <a:lnTo>
                    <a:pt x="0" y="22"/>
                  </a:lnTo>
                  <a:lnTo>
                    <a:pt x="0" y="22"/>
                  </a:lnTo>
                  <a:lnTo>
                    <a:pt x="4" y="13"/>
                  </a:lnTo>
                  <a:lnTo>
                    <a:pt x="8" y="9"/>
                  </a:lnTo>
                  <a:lnTo>
                    <a:pt x="8" y="9"/>
                  </a:lnTo>
                  <a:lnTo>
                    <a:pt x="12" y="5"/>
                  </a:lnTo>
                  <a:lnTo>
                    <a:pt x="21" y="0"/>
                  </a:lnTo>
                  <a:lnTo>
                    <a:pt x="21" y="0"/>
                  </a:lnTo>
                  <a:lnTo>
                    <a:pt x="29" y="5"/>
                  </a:lnTo>
                  <a:lnTo>
                    <a:pt x="38" y="9"/>
                  </a:lnTo>
                  <a:lnTo>
                    <a:pt x="38" y="9"/>
                  </a:lnTo>
                  <a:lnTo>
                    <a:pt x="42" y="13"/>
                  </a:lnTo>
                  <a:lnTo>
                    <a:pt x="42" y="22"/>
                  </a:lnTo>
                  <a:lnTo>
                    <a:pt x="42" y="22"/>
                  </a:lnTo>
                  <a:lnTo>
                    <a:pt x="42" y="30"/>
                  </a:lnTo>
                  <a:lnTo>
                    <a:pt x="38" y="34"/>
                  </a:lnTo>
                  <a:lnTo>
                    <a:pt x="38" y="34"/>
                  </a:lnTo>
                  <a:lnTo>
                    <a:pt x="29" y="38"/>
                  </a:lnTo>
                  <a:lnTo>
                    <a:pt x="21" y="38"/>
                  </a:lnTo>
                  <a:lnTo>
                    <a:pt x="21" y="38"/>
                  </a:lnTo>
                  <a:lnTo>
                    <a:pt x="21" y="38"/>
                  </a:lnTo>
                  <a:lnTo>
                    <a:pt x="21" y="30"/>
                  </a:lnTo>
                  <a:lnTo>
                    <a:pt x="34" y="30"/>
                  </a:lnTo>
                  <a:lnTo>
                    <a:pt x="34" y="22"/>
                  </a:lnTo>
                  <a:lnTo>
                    <a:pt x="34" y="22"/>
                  </a:lnTo>
                  <a:lnTo>
                    <a:pt x="34" y="17"/>
                  </a:lnTo>
                  <a:lnTo>
                    <a:pt x="34" y="13"/>
                  </a:lnTo>
                  <a:lnTo>
                    <a:pt x="34" y="13"/>
                  </a:lnTo>
                  <a:lnTo>
                    <a:pt x="29" y="13"/>
                  </a:lnTo>
                  <a:lnTo>
                    <a:pt x="21" y="13"/>
                  </a:lnTo>
                  <a:lnTo>
                    <a:pt x="21" y="13"/>
                  </a:lnTo>
                  <a:lnTo>
                    <a:pt x="12" y="13"/>
                  </a:lnTo>
                  <a:lnTo>
                    <a:pt x="8" y="22"/>
                  </a:lnTo>
                  <a:lnTo>
                    <a:pt x="8" y="22"/>
                  </a:lnTo>
                  <a:lnTo>
                    <a:pt x="8" y="26"/>
                  </a:lnTo>
                  <a:lnTo>
                    <a:pt x="12" y="30"/>
                  </a:lnTo>
                  <a:lnTo>
                    <a:pt x="12" y="30"/>
                  </a:lnTo>
                  <a:lnTo>
                    <a:pt x="17" y="30"/>
                  </a:lnTo>
                  <a:lnTo>
                    <a:pt x="21" y="30"/>
                  </a:lnTo>
                  <a:lnTo>
                    <a:pt x="21" y="30"/>
                  </a:lnTo>
                  <a:lnTo>
                    <a:pt x="21" y="38"/>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3848" name="Freeform 24"/>
            <p:cNvSpPr>
              <a:spLocks/>
            </p:cNvSpPr>
            <p:nvPr/>
          </p:nvSpPr>
          <p:spPr bwMode="auto">
            <a:xfrm>
              <a:off x="56" y="2568"/>
              <a:ext cx="42" cy="38"/>
            </a:xfrm>
            <a:custGeom>
              <a:avLst/>
              <a:gdLst/>
              <a:ahLst/>
              <a:cxnLst>
                <a:cxn ang="0">
                  <a:pos x="42" y="13"/>
                </a:cxn>
                <a:cxn ang="0">
                  <a:pos x="21" y="13"/>
                </a:cxn>
                <a:cxn ang="0">
                  <a:pos x="21" y="13"/>
                </a:cxn>
                <a:cxn ang="0">
                  <a:pos x="17" y="13"/>
                </a:cxn>
                <a:cxn ang="0">
                  <a:pos x="12" y="13"/>
                </a:cxn>
                <a:cxn ang="0">
                  <a:pos x="12" y="13"/>
                </a:cxn>
                <a:cxn ang="0">
                  <a:pos x="8" y="17"/>
                </a:cxn>
                <a:cxn ang="0">
                  <a:pos x="8" y="21"/>
                </a:cxn>
                <a:cxn ang="0">
                  <a:pos x="8" y="21"/>
                </a:cxn>
                <a:cxn ang="0">
                  <a:pos x="8" y="21"/>
                </a:cxn>
                <a:cxn ang="0">
                  <a:pos x="12" y="25"/>
                </a:cxn>
                <a:cxn ang="0">
                  <a:pos x="12" y="25"/>
                </a:cxn>
                <a:cxn ang="0">
                  <a:pos x="12" y="25"/>
                </a:cxn>
                <a:cxn ang="0">
                  <a:pos x="12" y="25"/>
                </a:cxn>
                <a:cxn ang="0">
                  <a:pos x="12" y="25"/>
                </a:cxn>
                <a:cxn ang="0">
                  <a:pos x="42" y="25"/>
                </a:cxn>
                <a:cxn ang="0">
                  <a:pos x="42" y="25"/>
                </a:cxn>
                <a:cxn ang="0">
                  <a:pos x="42" y="38"/>
                </a:cxn>
                <a:cxn ang="0">
                  <a:pos x="42" y="38"/>
                </a:cxn>
                <a:cxn ang="0">
                  <a:pos x="4" y="38"/>
                </a:cxn>
                <a:cxn ang="0">
                  <a:pos x="4" y="38"/>
                </a:cxn>
                <a:cxn ang="0">
                  <a:pos x="4" y="30"/>
                </a:cxn>
                <a:cxn ang="0">
                  <a:pos x="4" y="30"/>
                </a:cxn>
                <a:cxn ang="0">
                  <a:pos x="8" y="30"/>
                </a:cxn>
                <a:cxn ang="0">
                  <a:pos x="8" y="30"/>
                </a:cxn>
                <a:cxn ang="0">
                  <a:pos x="4" y="25"/>
                </a:cxn>
                <a:cxn ang="0">
                  <a:pos x="0" y="17"/>
                </a:cxn>
                <a:cxn ang="0">
                  <a:pos x="0" y="17"/>
                </a:cxn>
                <a:cxn ang="0">
                  <a:pos x="4" y="8"/>
                </a:cxn>
                <a:cxn ang="0">
                  <a:pos x="4" y="4"/>
                </a:cxn>
                <a:cxn ang="0">
                  <a:pos x="4" y="4"/>
                </a:cxn>
                <a:cxn ang="0">
                  <a:pos x="12" y="4"/>
                </a:cxn>
                <a:cxn ang="0">
                  <a:pos x="17" y="0"/>
                </a:cxn>
                <a:cxn ang="0">
                  <a:pos x="17" y="0"/>
                </a:cxn>
                <a:cxn ang="0">
                  <a:pos x="42" y="0"/>
                </a:cxn>
                <a:cxn ang="0">
                  <a:pos x="42" y="0"/>
                </a:cxn>
                <a:cxn ang="0">
                  <a:pos x="42" y="13"/>
                </a:cxn>
              </a:cxnLst>
              <a:rect l="0" t="0" r="r" b="b"/>
              <a:pathLst>
                <a:path w="42" h="38">
                  <a:moveTo>
                    <a:pt x="42" y="13"/>
                  </a:moveTo>
                  <a:lnTo>
                    <a:pt x="21" y="13"/>
                  </a:lnTo>
                  <a:lnTo>
                    <a:pt x="21" y="13"/>
                  </a:lnTo>
                  <a:lnTo>
                    <a:pt x="17" y="13"/>
                  </a:lnTo>
                  <a:lnTo>
                    <a:pt x="12" y="13"/>
                  </a:lnTo>
                  <a:lnTo>
                    <a:pt x="12" y="13"/>
                  </a:lnTo>
                  <a:lnTo>
                    <a:pt x="8" y="17"/>
                  </a:lnTo>
                  <a:lnTo>
                    <a:pt x="8" y="21"/>
                  </a:lnTo>
                  <a:lnTo>
                    <a:pt x="8" y="21"/>
                  </a:lnTo>
                  <a:lnTo>
                    <a:pt x="8" y="21"/>
                  </a:lnTo>
                  <a:lnTo>
                    <a:pt x="12" y="25"/>
                  </a:lnTo>
                  <a:lnTo>
                    <a:pt x="12" y="25"/>
                  </a:lnTo>
                  <a:lnTo>
                    <a:pt x="12" y="25"/>
                  </a:lnTo>
                  <a:lnTo>
                    <a:pt x="12" y="25"/>
                  </a:lnTo>
                  <a:lnTo>
                    <a:pt x="12" y="25"/>
                  </a:lnTo>
                  <a:lnTo>
                    <a:pt x="42" y="25"/>
                  </a:lnTo>
                  <a:lnTo>
                    <a:pt x="42" y="25"/>
                  </a:lnTo>
                  <a:lnTo>
                    <a:pt x="42" y="38"/>
                  </a:lnTo>
                  <a:lnTo>
                    <a:pt x="42" y="38"/>
                  </a:lnTo>
                  <a:lnTo>
                    <a:pt x="4" y="38"/>
                  </a:lnTo>
                  <a:lnTo>
                    <a:pt x="4" y="38"/>
                  </a:lnTo>
                  <a:lnTo>
                    <a:pt x="4" y="30"/>
                  </a:lnTo>
                  <a:lnTo>
                    <a:pt x="4" y="30"/>
                  </a:lnTo>
                  <a:lnTo>
                    <a:pt x="8" y="30"/>
                  </a:lnTo>
                  <a:lnTo>
                    <a:pt x="8" y="30"/>
                  </a:lnTo>
                  <a:lnTo>
                    <a:pt x="4" y="25"/>
                  </a:lnTo>
                  <a:lnTo>
                    <a:pt x="0" y="17"/>
                  </a:lnTo>
                  <a:lnTo>
                    <a:pt x="0" y="17"/>
                  </a:lnTo>
                  <a:lnTo>
                    <a:pt x="4" y="8"/>
                  </a:lnTo>
                  <a:lnTo>
                    <a:pt x="4" y="4"/>
                  </a:lnTo>
                  <a:lnTo>
                    <a:pt x="4" y="4"/>
                  </a:lnTo>
                  <a:lnTo>
                    <a:pt x="12" y="4"/>
                  </a:lnTo>
                  <a:lnTo>
                    <a:pt x="17" y="0"/>
                  </a:lnTo>
                  <a:lnTo>
                    <a:pt x="17" y="0"/>
                  </a:lnTo>
                  <a:lnTo>
                    <a:pt x="42" y="0"/>
                  </a:lnTo>
                  <a:lnTo>
                    <a:pt x="42" y="0"/>
                  </a:lnTo>
                  <a:lnTo>
                    <a:pt x="42" y="13"/>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3849" name="Freeform 25"/>
            <p:cNvSpPr>
              <a:spLocks/>
            </p:cNvSpPr>
            <p:nvPr/>
          </p:nvSpPr>
          <p:spPr bwMode="auto">
            <a:xfrm>
              <a:off x="43" y="2526"/>
              <a:ext cx="55" cy="33"/>
            </a:xfrm>
            <a:custGeom>
              <a:avLst/>
              <a:gdLst/>
              <a:ahLst/>
              <a:cxnLst>
                <a:cxn ang="0">
                  <a:pos x="55" y="8"/>
                </a:cxn>
                <a:cxn ang="0">
                  <a:pos x="55" y="8"/>
                </a:cxn>
                <a:cxn ang="0">
                  <a:pos x="51" y="8"/>
                </a:cxn>
                <a:cxn ang="0">
                  <a:pos x="51" y="8"/>
                </a:cxn>
                <a:cxn ang="0">
                  <a:pos x="55" y="8"/>
                </a:cxn>
                <a:cxn ang="0">
                  <a:pos x="55" y="12"/>
                </a:cxn>
                <a:cxn ang="0">
                  <a:pos x="55" y="12"/>
                </a:cxn>
                <a:cxn ang="0">
                  <a:pos x="55" y="17"/>
                </a:cxn>
                <a:cxn ang="0">
                  <a:pos x="55" y="17"/>
                </a:cxn>
                <a:cxn ang="0">
                  <a:pos x="55" y="17"/>
                </a:cxn>
                <a:cxn ang="0">
                  <a:pos x="55" y="25"/>
                </a:cxn>
                <a:cxn ang="0">
                  <a:pos x="51" y="29"/>
                </a:cxn>
                <a:cxn ang="0">
                  <a:pos x="51" y="29"/>
                </a:cxn>
                <a:cxn ang="0">
                  <a:pos x="42" y="33"/>
                </a:cxn>
                <a:cxn ang="0">
                  <a:pos x="34" y="33"/>
                </a:cxn>
                <a:cxn ang="0">
                  <a:pos x="34" y="33"/>
                </a:cxn>
                <a:cxn ang="0">
                  <a:pos x="25" y="33"/>
                </a:cxn>
                <a:cxn ang="0">
                  <a:pos x="21" y="29"/>
                </a:cxn>
                <a:cxn ang="0">
                  <a:pos x="21" y="29"/>
                </a:cxn>
                <a:cxn ang="0">
                  <a:pos x="17" y="25"/>
                </a:cxn>
                <a:cxn ang="0">
                  <a:pos x="13" y="17"/>
                </a:cxn>
                <a:cxn ang="0">
                  <a:pos x="13" y="17"/>
                </a:cxn>
                <a:cxn ang="0">
                  <a:pos x="17" y="12"/>
                </a:cxn>
                <a:cxn ang="0">
                  <a:pos x="17" y="8"/>
                </a:cxn>
                <a:cxn ang="0">
                  <a:pos x="17" y="8"/>
                </a:cxn>
                <a:cxn ang="0">
                  <a:pos x="0" y="8"/>
                </a:cxn>
                <a:cxn ang="0">
                  <a:pos x="0" y="8"/>
                </a:cxn>
                <a:cxn ang="0">
                  <a:pos x="0" y="0"/>
                </a:cxn>
                <a:cxn ang="0">
                  <a:pos x="0" y="0"/>
                </a:cxn>
                <a:cxn ang="0">
                  <a:pos x="55" y="0"/>
                </a:cxn>
                <a:cxn ang="0">
                  <a:pos x="55" y="0"/>
                </a:cxn>
                <a:cxn ang="0">
                  <a:pos x="55" y="8"/>
                </a:cxn>
                <a:cxn ang="0">
                  <a:pos x="55" y="8"/>
                </a:cxn>
                <a:cxn ang="0">
                  <a:pos x="55" y="8"/>
                </a:cxn>
                <a:cxn ang="0">
                  <a:pos x="25" y="8"/>
                </a:cxn>
                <a:cxn ang="0">
                  <a:pos x="21" y="12"/>
                </a:cxn>
                <a:cxn ang="0">
                  <a:pos x="21" y="12"/>
                </a:cxn>
                <a:cxn ang="0">
                  <a:pos x="21" y="12"/>
                </a:cxn>
                <a:cxn ang="0">
                  <a:pos x="25" y="21"/>
                </a:cxn>
                <a:cxn ang="0">
                  <a:pos x="25" y="21"/>
                </a:cxn>
                <a:cxn ang="0">
                  <a:pos x="25" y="21"/>
                </a:cxn>
                <a:cxn ang="0">
                  <a:pos x="30" y="25"/>
                </a:cxn>
                <a:cxn ang="0">
                  <a:pos x="34" y="25"/>
                </a:cxn>
                <a:cxn ang="0">
                  <a:pos x="34" y="25"/>
                </a:cxn>
                <a:cxn ang="0">
                  <a:pos x="47" y="21"/>
                </a:cxn>
                <a:cxn ang="0">
                  <a:pos x="47" y="12"/>
                </a:cxn>
                <a:cxn ang="0">
                  <a:pos x="47" y="12"/>
                </a:cxn>
                <a:cxn ang="0">
                  <a:pos x="47" y="12"/>
                </a:cxn>
                <a:cxn ang="0">
                  <a:pos x="47" y="12"/>
                </a:cxn>
                <a:cxn ang="0">
                  <a:pos x="47" y="12"/>
                </a:cxn>
                <a:cxn ang="0">
                  <a:pos x="47" y="8"/>
                </a:cxn>
                <a:cxn ang="0">
                  <a:pos x="47" y="8"/>
                </a:cxn>
                <a:cxn ang="0">
                  <a:pos x="47" y="8"/>
                </a:cxn>
                <a:cxn ang="0">
                  <a:pos x="25" y="8"/>
                </a:cxn>
                <a:cxn ang="0">
                  <a:pos x="25" y="8"/>
                </a:cxn>
                <a:cxn ang="0">
                  <a:pos x="55" y="8"/>
                </a:cxn>
              </a:cxnLst>
              <a:rect l="0" t="0" r="r" b="b"/>
              <a:pathLst>
                <a:path w="55" h="33">
                  <a:moveTo>
                    <a:pt x="55" y="8"/>
                  </a:moveTo>
                  <a:lnTo>
                    <a:pt x="55" y="8"/>
                  </a:lnTo>
                  <a:lnTo>
                    <a:pt x="51" y="8"/>
                  </a:lnTo>
                  <a:lnTo>
                    <a:pt x="51" y="8"/>
                  </a:lnTo>
                  <a:lnTo>
                    <a:pt x="55" y="8"/>
                  </a:lnTo>
                  <a:lnTo>
                    <a:pt x="55" y="12"/>
                  </a:lnTo>
                  <a:lnTo>
                    <a:pt x="55" y="12"/>
                  </a:lnTo>
                  <a:lnTo>
                    <a:pt x="55" y="17"/>
                  </a:lnTo>
                  <a:lnTo>
                    <a:pt x="55" y="17"/>
                  </a:lnTo>
                  <a:lnTo>
                    <a:pt x="55" y="17"/>
                  </a:lnTo>
                  <a:lnTo>
                    <a:pt x="55" y="25"/>
                  </a:lnTo>
                  <a:lnTo>
                    <a:pt x="51" y="29"/>
                  </a:lnTo>
                  <a:lnTo>
                    <a:pt x="51" y="29"/>
                  </a:lnTo>
                  <a:lnTo>
                    <a:pt x="42" y="33"/>
                  </a:lnTo>
                  <a:lnTo>
                    <a:pt x="34" y="33"/>
                  </a:lnTo>
                  <a:lnTo>
                    <a:pt x="34" y="33"/>
                  </a:lnTo>
                  <a:lnTo>
                    <a:pt x="25" y="33"/>
                  </a:lnTo>
                  <a:lnTo>
                    <a:pt x="21" y="29"/>
                  </a:lnTo>
                  <a:lnTo>
                    <a:pt x="21" y="29"/>
                  </a:lnTo>
                  <a:lnTo>
                    <a:pt x="17" y="25"/>
                  </a:lnTo>
                  <a:lnTo>
                    <a:pt x="13" y="17"/>
                  </a:lnTo>
                  <a:lnTo>
                    <a:pt x="13" y="17"/>
                  </a:lnTo>
                  <a:lnTo>
                    <a:pt x="17" y="12"/>
                  </a:lnTo>
                  <a:lnTo>
                    <a:pt x="17" y="8"/>
                  </a:lnTo>
                  <a:lnTo>
                    <a:pt x="17" y="8"/>
                  </a:lnTo>
                  <a:lnTo>
                    <a:pt x="0" y="8"/>
                  </a:lnTo>
                  <a:lnTo>
                    <a:pt x="0" y="8"/>
                  </a:lnTo>
                  <a:lnTo>
                    <a:pt x="0" y="0"/>
                  </a:lnTo>
                  <a:lnTo>
                    <a:pt x="0" y="0"/>
                  </a:lnTo>
                  <a:lnTo>
                    <a:pt x="55" y="0"/>
                  </a:lnTo>
                  <a:lnTo>
                    <a:pt x="55" y="0"/>
                  </a:lnTo>
                  <a:lnTo>
                    <a:pt x="55" y="8"/>
                  </a:lnTo>
                  <a:lnTo>
                    <a:pt x="55" y="8"/>
                  </a:lnTo>
                  <a:lnTo>
                    <a:pt x="55" y="8"/>
                  </a:lnTo>
                  <a:lnTo>
                    <a:pt x="25" y="8"/>
                  </a:lnTo>
                  <a:lnTo>
                    <a:pt x="21" y="12"/>
                  </a:lnTo>
                  <a:lnTo>
                    <a:pt x="21" y="12"/>
                  </a:lnTo>
                  <a:lnTo>
                    <a:pt x="21" y="12"/>
                  </a:lnTo>
                  <a:lnTo>
                    <a:pt x="25" y="21"/>
                  </a:lnTo>
                  <a:lnTo>
                    <a:pt x="25" y="21"/>
                  </a:lnTo>
                  <a:lnTo>
                    <a:pt x="25" y="21"/>
                  </a:lnTo>
                  <a:lnTo>
                    <a:pt x="30" y="25"/>
                  </a:lnTo>
                  <a:lnTo>
                    <a:pt x="34" y="25"/>
                  </a:lnTo>
                  <a:lnTo>
                    <a:pt x="34" y="25"/>
                  </a:lnTo>
                  <a:lnTo>
                    <a:pt x="47" y="21"/>
                  </a:lnTo>
                  <a:lnTo>
                    <a:pt x="47" y="12"/>
                  </a:lnTo>
                  <a:lnTo>
                    <a:pt x="47" y="12"/>
                  </a:lnTo>
                  <a:lnTo>
                    <a:pt x="47" y="12"/>
                  </a:lnTo>
                  <a:lnTo>
                    <a:pt x="47" y="12"/>
                  </a:lnTo>
                  <a:lnTo>
                    <a:pt x="47" y="12"/>
                  </a:lnTo>
                  <a:lnTo>
                    <a:pt x="47" y="8"/>
                  </a:lnTo>
                  <a:lnTo>
                    <a:pt x="47" y="8"/>
                  </a:lnTo>
                  <a:lnTo>
                    <a:pt x="47" y="8"/>
                  </a:lnTo>
                  <a:lnTo>
                    <a:pt x="25" y="8"/>
                  </a:lnTo>
                  <a:lnTo>
                    <a:pt x="25" y="8"/>
                  </a:lnTo>
                  <a:lnTo>
                    <a:pt x="55" y="8"/>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3850" name="Freeform 26"/>
            <p:cNvSpPr>
              <a:spLocks/>
            </p:cNvSpPr>
            <p:nvPr/>
          </p:nvSpPr>
          <p:spPr bwMode="auto">
            <a:xfrm>
              <a:off x="56" y="2492"/>
              <a:ext cx="42" cy="25"/>
            </a:xfrm>
            <a:custGeom>
              <a:avLst/>
              <a:gdLst/>
              <a:ahLst/>
              <a:cxnLst>
                <a:cxn ang="0">
                  <a:pos x="38" y="25"/>
                </a:cxn>
                <a:cxn ang="0">
                  <a:pos x="34" y="21"/>
                </a:cxn>
                <a:cxn ang="0">
                  <a:pos x="34" y="21"/>
                </a:cxn>
                <a:cxn ang="0">
                  <a:pos x="34" y="17"/>
                </a:cxn>
                <a:cxn ang="0">
                  <a:pos x="34" y="12"/>
                </a:cxn>
                <a:cxn ang="0">
                  <a:pos x="34" y="12"/>
                </a:cxn>
                <a:cxn ang="0">
                  <a:pos x="34" y="8"/>
                </a:cxn>
                <a:cxn ang="0">
                  <a:pos x="34" y="8"/>
                </a:cxn>
                <a:cxn ang="0">
                  <a:pos x="34" y="8"/>
                </a:cxn>
                <a:cxn ang="0">
                  <a:pos x="29" y="8"/>
                </a:cxn>
                <a:cxn ang="0">
                  <a:pos x="29" y="8"/>
                </a:cxn>
                <a:cxn ang="0">
                  <a:pos x="29" y="8"/>
                </a:cxn>
                <a:cxn ang="0">
                  <a:pos x="25" y="12"/>
                </a:cxn>
                <a:cxn ang="0">
                  <a:pos x="25" y="17"/>
                </a:cxn>
                <a:cxn ang="0">
                  <a:pos x="25" y="17"/>
                </a:cxn>
                <a:cxn ang="0">
                  <a:pos x="21" y="25"/>
                </a:cxn>
                <a:cxn ang="0">
                  <a:pos x="12" y="25"/>
                </a:cxn>
                <a:cxn ang="0">
                  <a:pos x="12" y="25"/>
                </a:cxn>
                <a:cxn ang="0">
                  <a:pos x="8" y="25"/>
                </a:cxn>
                <a:cxn ang="0">
                  <a:pos x="4" y="21"/>
                </a:cxn>
                <a:cxn ang="0">
                  <a:pos x="4" y="21"/>
                </a:cxn>
                <a:cxn ang="0">
                  <a:pos x="4" y="17"/>
                </a:cxn>
                <a:cxn ang="0">
                  <a:pos x="0" y="12"/>
                </a:cxn>
                <a:cxn ang="0">
                  <a:pos x="0" y="12"/>
                </a:cxn>
                <a:cxn ang="0">
                  <a:pos x="4" y="4"/>
                </a:cxn>
                <a:cxn ang="0">
                  <a:pos x="4" y="0"/>
                </a:cxn>
                <a:cxn ang="0">
                  <a:pos x="4" y="0"/>
                </a:cxn>
                <a:cxn ang="0">
                  <a:pos x="12" y="4"/>
                </a:cxn>
                <a:cxn ang="0">
                  <a:pos x="12" y="4"/>
                </a:cxn>
                <a:cxn ang="0">
                  <a:pos x="8" y="8"/>
                </a:cxn>
                <a:cxn ang="0">
                  <a:pos x="8" y="12"/>
                </a:cxn>
                <a:cxn ang="0">
                  <a:pos x="8" y="12"/>
                </a:cxn>
                <a:cxn ang="0">
                  <a:pos x="8" y="17"/>
                </a:cxn>
                <a:cxn ang="0">
                  <a:pos x="12" y="17"/>
                </a:cxn>
                <a:cxn ang="0">
                  <a:pos x="12" y="17"/>
                </a:cxn>
                <a:cxn ang="0">
                  <a:pos x="12" y="17"/>
                </a:cxn>
                <a:cxn ang="0">
                  <a:pos x="17" y="12"/>
                </a:cxn>
                <a:cxn ang="0">
                  <a:pos x="17" y="12"/>
                </a:cxn>
                <a:cxn ang="0">
                  <a:pos x="17" y="12"/>
                </a:cxn>
                <a:cxn ang="0">
                  <a:pos x="21" y="8"/>
                </a:cxn>
                <a:cxn ang="0">
                  <a:pos x="21" y="8"/>
                </a:cxn>
                <a:cxn ang="0">
                  <a:pos x="21" y="4"/>
                </a:cxn>
                <a:cxn ang="0">
                  <a:pos x="25" y="0"/>
                </a:cxn>
                <a:cxn ang="0">
                  <a:pos x="25" y="0"/>
                </a:cxn>
                <a:cxn ang="0">
                  <a:pos x="29" y="0"/>
                </a:cxn>
                <a:cxn ang="0">
                  <a:pos x="29" y="0"/>
                </a:cxn>
                <a:cxn ang="0">
                  <a:pos x="29" y="0"/>
                </a:cxn>
                <a:cxn ang="0">
                  <a:pos x="38" y="0"/>
                </a:cxn>
                <a:cxn ang="0">
                  <a:pos x="38" y="4"/>
                </a:cxn>
                <a:cxn ang="0">
                  <a:pos x="38" y="4"/>
                </a:cxn>
                <a:cxn ang="0">
                  <a:pos x="42" y="8"/>
                </a:cxn>
                <a:cxn ang="0">
                  <a:pos x="42" y="12"/>
                </a:cxn>
                <a:cxn ang="0">
                  <a:pos x="42" y="12"/>
                </a:cxn>
                <a:cxn ang="0">
                  <a:pos x="42" y="17"/>
                </a:cxn>
                <a:cxn ang="0">
                  <a:pos x="42" y="21"/>
                </a:cxn>
                <a:cxn ang="0">
                  <a:pos x="42" y="21"/>
                </a:cxn>
                <a:cxn ang="0">
                  <a:pos x="42" y="21"/>
                </a:cxn>
                <a:cxn ang="0">
                  <a:pos x="38" y="25"/>
                </a:cxn>
              </a:cxnLst>
              <a:rect l="0" t="0" r="r" b="b"/>
              <a:pathLst>
                <a:path w="42" h="25">
                  <a:moveTo>
                    <a:pt x="38" y="25"/>
                  </a:moveTo>
                  <a:lnTo>
                    <a:pt x="34" y="21"/>
                  </a:lnTo>
                  <a:lnTo>
                    <a:pt x="34" y="21"/>
                  </a:lnTo>
                  <a:lnTo>
                    <a:pt x="34" y="17"/>
                  </a:lnTo>
                  <a:lnTo>
                    <a:pt x="34" y="12"/>
                  </a:lnTo>
                  <a:lnTo>
                    <a:pt x="34" y="12"/>
                  </a:lnTo>
                  <a:lnTo>
                    <a:pt x="34" y="8"/>
                  </a:lnTo>
                  <a:lnTo>
                    <a:pt x="34" y="8"/>
                  </a:lnTo>
                  <a:lnTo>
                    <a:pt x="34" y="8"/>
                  </a:lnTo>
                  <a:lnTo>
                    <a:pt x="29" y="8"/>
                  </a:lnTo>
                  <a:lnTo>
                    <a:pt x="29" y="8"/>
                  </a:lnTo>
                  <a:lnTo>
                    <a:pt x="29" y="8"/>
                  </a:lnTo>
                  <a:lnTo>
                    <a:pt x="25" y="12"/>
                  </a:lnTo>
                  <a:lnTo>
                    <a:pt x="25" y="17"/>
                  </a:lnTo>
                  <a:lnTo>
                    <a:pt x="25" y="17"/>
                  </a:lnTo>
                  <a:lnTo>
                    <a:pt x="21" y="25"/>
                  </a:lnTo>
                  <a:lnTo>
                    <a:pt x="12" y="25"/>
                  </a:lnTo>
                  <a:lnTo>
                    <a:pt x="12" y="25"/>
                  </a:lnTo>
                  <a:lnTo>
                    <a:pt x="8" y="25"/>
                  </a:lnTo>
                  <a:lnTo>
                    <a:pt x="4" y="21"/>
                  </a:lnTo>
                  <a:lnTo>
                    <a:pt x="4" y="21"/>
                  </a:lnTo>
                  <a:lnTo>
                    <a:pt x="4" y="17"/>
                  </a:lnTo>
                  <a:lnTo>
                    <a:pt x="0" y="12"/>
                  </a:lnTo>
                  <a:lnTo>
                    <a:pt x="0" y="12"/>
                  </a:lnTo>
                  <a:lnTo>
                    <a:pt x="4" y="4"/>
                  </a:lnTo>
                  <a:lnTo>
                    <a:pt x="4" y="0"/>
                  </a:lnTo>
                  <a:lnTo>
                    <a:pt x="4" y="0"/>
                  </a:lnTo>
                  <a:lnTo>
                    <a:pt x="12" y="4"/>
                  </a:lnTo>
                  <a:lnTo>
                    <a:pt x="12" y="4"/>
                  </a:lnTo>
                  <a:lnTo>
                    <a:pt x="8" y="8"/>
                  </a:lnTo>
                  <a:lnTo>
                    <a:pt x="8" y="12"/>
                  </a:lnTo>
                  <a:lnTo>
                    <a:pt x="8" y="12"/>
                  </a:lnTo>
                  <a:lnTo>
                    <a:pt x="8" y="17"/>
                  </a:lnTo>
                  <a:lnTo>
                    <a:pt x="12" y="17"/>
                  </a:lnTo>
                  <a:lnTo>
                    <a:pt x="12" y="17"/>
                  </a:lnTo>
                  <a:lnTo>
                    <a:pt x="12" y="17"/>
                  </a:lnTo>
                  <a:lnTo>
                    <a:pt x="17" y="12"/>
                  </a:lnTo>
                  <a:lnTo>
                    <a:pt x="17" y="12"/>
                  </a:lnTo>
                  <a:lnTo>
                    <a:pt x="17" y="12"/>
                  </a:lnTo>
                  <a:lnTo>
                    <a:pt x="21" y="8"/>
                  </a:lnTo>
                  <a:lnTo>
                    <a:pt x="21" y="8"/>
                  </a:lnTo>
                  <a:lnTo>
                    <a:pt x="21" y="4"/>
                  </a:lnTo>
                  <a:lnTo>
                    <a:pt x="25" y="0"/>
                  </a:lnTo>
                  <a:lnTo>
                    <a:pt x="25" y="0"/>
                  </a:lnTo>
                  <a:lnTo>
                    <a:pt x="29" y="0"/>
                  </a:lnTo>
                  <a:lnTo>
                    <a:pt x="29" y="0"/>
                  </a:lnTo>
                  <a:lnTo>
                    <a:pt x="29" y="0"/>
                  </a:lnTo>
                  <a:lnTo>
                    <a:pt x="38" y="0"/>
                  </a:lnTo>
                  <a:lnTo>
                    <a:pt x="38" y="4"/>
                  </a:lnTo>
                  <a:lnTo>
                    <a:pt x="38" y="4"/>
                  </a:lnTo>
                  <a:lnTo>
                    <a:pt x="42" y="8"/>
                  </a:lnTo>
                  <a:lnTo>
                    <a:pt x="42" y="12"/>
                  </a:lnTo>
                  <a:lnTo>
                    <a:pt x="42" y="12"/>
                  </a:lnTo>
                  <a:lnTo>
                    <a:pt x="42" y="17"/>
                  </a:lnTo>
                  <a:lnTo>
                    <a:pt x="42" y="21"/>
                  </a:lnTo>
                  <a:lnTo>
                    <a:pt x="42" y="21"/>
                  </a:lnTo>
                  <a:lnTo>
                    <a:pt x="42" y="21"/>
                  </a:lnTo>
                  <a:lnTo>
                    <a:pt x="38" y="25"/>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pic>
          <p:nvPicPr>
            <p:cNvPr id="333851" name="Picture 27"/>
            <p:cNvPicPr>
              <a:picLocks noChangeAspect="1" noChangeArrowheads="1"/>
            </p:cNvPicPr>
            <p:nvPr/>
          </p:nvPicPr>
          <p:blipFill>
            <a:blip r:embed="rId5"/>
            <a:srcRect/>
            <a:stretch>
              <a:fillRect/>
            </a:stretch>
          </p:blipFill>
          <p:spPr bwMode="auto">
            <a:xfrm>
              <a:off x="221" y="2038"/>
              <a:ext cx="2733" cy="1991"/>
            </a:xfrm>
            <a:prstGeom prst="rect">
              <a:avLst/>
            </a:prstGeom>
            <a:noFill/>
            <a:effectLst>
              <a:outerShdw dist="17961" dir="2700000" algn="ctr" rotWithShape="0">
                <a:schemeClr val="tx2"/>
              </a:outerShdw>
            </a:effectLst>
          </p:spPr>
        </p:pic>
      </p:grpSp>
      <p:sp>
        <p:nvSpPr>
          <p:cNvPr id="121863" name="Rectangle 28"/>
          <p:cNvSpPr>
            <a:spLocks noGrp="1" noChangeArrowheads="1"/>
          </p:cNvSpPr>
          <p:nvPr>
            <p:ph type="title"/>
          </p:nvPr>
        </p:nvSpPr>
        <p:spPr bwMode="auto">
          <a:xfrm>
            <a:off x="1486236" y="205941"/>
            <a:ext cx="6171530" cy="857250"/>
          </a:xfrm>
          <a:noFill/>
          <a:ln>
            <a:miter lim="800000"/>
            <a:headEnd/>
            <a:tailEnd/>
          </a:ln>
        </p:spPr>
        <p:txBody>
          <a:bodyPr vert="horz" wrap="square" lIns="65429" tIns="32715" rIns="65429" bIns="32715" numCol="1" anchor="t" anchorCtr="0" compatLnSpc="1">
            <a:prstTxWarp prst="textNoShape">
              <a:avLst/>
            </a:prstTxWarp>
          </a:bodyPr>
          <a:lstStyle/>
          <a:p>
            <a:pPr algn="r" eaLnBrk="1" hangingPunct="1"/>
            <a:r>
              <a:rPr lang="en-US" sz="3600" b="1" i="1" dirty="0" smtClean="0"/>
              <a:t>SHS: intermediate product</a:t>
            </a:r>
          </a:p>
        </p:txBody>
      </p:sp>
      <p:sp>
        <p:nvSpPr>
          <p:cNvPr id="121864" name="Rectangle 29"/>
          <p:cNvSpPr>
            <a:spLocks noGrp="1" noChangeArrowheads="1"/>
          </p:cNvSpPr>
          <p:nvPr>
            <p:ph type="body" idx="1"/>
          </p:nvPr>
        </p:nvSpPr>
        <p:spPr bwMode="auto">
          <a:xfrm>
            <a:off x="454499" y="822069"/>
            <a:ext cx="4039690" cy="1573020"/>
          </a:xfrm>
          <a:noFill/>
          <a:ln>
            <a:solidFill>
              <a:srgbClr val="000000"/>
            </a:solidFill>
            <a:miter lim="800000"/>
            <a:headEnd/>
            <a:tailEnd/>
          </a:ln>
        </p:spPr>
        <p:txBody>
          <a:bodyPr vert="horz" wrap="square" lIns="65424" tIns="32714" rIns="65424" bIns="32714" numCol="1" anchor="t" anchorCtr="0" compatLnSpc="1">
            <a:prstTxWarp prst="textNoShape">
              <a:avLst/>
            </a:prstTxWarp>
          </a:bodyPr>
          <a:lstStyle/>
          <a:p>
            <a:pPr>
              <a:lnSpc>
                <a:spcPct val="90000"/>
              </a:lnSpc>
              <a:spcBef>
                <a:spcPts val="949"/>
              </a:spcBef>
            </a:pPr>
            <a:r>
              <a:rPr lang="en-US" sz="1800" b="1" dirty="0"/>
              <a:t>Intermediate phase </a:t>
            </a:r>
            <a:endParaRPr lang="en-US" sz="1800" b="1" dirty="0" smtClean="0"/>
          </a:p>
          <a:p>
            <a:pPr>
              <a:lnSpc>
                <a:spcPct val="90000"/>
              </a:lnSpc>
              <a:spcBef>
                <a:spcPts val="0"/>
              </a:spcBef>
            </a:pPr>
            <a:endParaRPr lang="en-US" sz="1800" b="1" dirty="0"/>
          </a:p>
          <a:p>
            <a:pPr lvl="1">
              <a:lnSpc>
                <a:spcPct val="90000"/>
              </a:lnSpc>
              <a:spcBef>
                <a:spcPts val="0"/>
              </a:spcBef>
            </a:pPr>
            <a:r>
              <a:rPr lang="en-US" sz="1800" b="1" dirty="0" err="1"/>
              <a:t>TiC</a:t>
            </a:r>
            <a:r>
              <a:rPr lang="en-US" sz="1800" b="1" dirty="0"/>
              <a:t>, Si substituted</a:t>
            </a:r>
          </a:p>
          <a:p>
            <a:pPr lvl="1">
              <a:lnSpc>
                <a:spcPct val="90000"/>
              </a:lnSpc>
              <a:spcBef>
                <a:spcPts val="0"/>
              </a:spcBef>
            </a:pPr>
            <a:r>
              <a:rPr lang="en-US" sz="1800" b="1" dirty="0"/>
              <a:t>formed in 0.5 s, 2s delay</a:t>
            </a:r>
          </a:p>
          <a:p>
            <a:pPr lvl="1">
              <a:lnSpc>
                <a:spcPct val="90000"/>
              </a:lnSpc>
              <a:spcBef>
                <a:spcPts val="0"/>
              </a:spcBef>
            </a:pPr>
            <a:r>
              <a:rPr lang="en-US" sz="1800" b="1" dirty="0"/>
              <a:t>Heating up to 2500 K</a:t>
            </a:r>
          </a:p>
          <a:p>
            <a:pPr lvl="1">
              <a:lnSpc>
                <a:spcPct val="90000"/>
              </a:lnSpc>
              <a:spcBef>
                <a:spcPts val="0"/>
              </a:spcBef>
            </a:pPr>
            <a:r>
              <a:rPr lang="en-US" sz="1800" b="1" dirty="0"/>
              <a:t>afterwards decay in 5 s</a:t>
            </a:r>
          </a:p>
        </p:txBody>
      </p:sp>
    </p:spTree>
    <p:extLst>
      <p:ext uri="{BB962C8B-B14F-4D97-AF65-F5344CB8AC3E}">
        <p14:creationId xmlns:p14="http://schemas.microsoft.com/office/powerpoint/2010/main" val="135988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0"/>
          <p:cNvSpPr>
            <a:spLocks noChangeArrowheads="1"/>
          </p:cNvSpPr>
          <p:nvPr/>
        </p:nvSpPr>
        <p:spPr bwMode="auto">
          <a:xfrm>
            <a:off x="1143000" y="730002"/>
            <a:ext cx="6858000" cy="4413498"/>
          </a:xfrm>
          <a:prstGeom prst="rect">
            <a:avLst/>
          </a:prstGeom>
          <a:noFill/>
          <a:ln w="9525">
            <a:noFill/>
            <a:miter lim="800000"/>
            <a:headEnd/>
            <a:tailEnd/>
          </a:ln>
        </p:spPr>
        <p:txBody>
          <a:bodyPr wrap="none" lIns="65424" tIns="32714" rIns="65424" bIns="32714" anchor="ctr"/>
          <a:lstStyle/>
          <a:p>
            <a:pPr algn="ctr" rtl="0" fontAlgn="base">
              <a:spcBef>
                <a:spcPct val="0"/>
              </a:spcBef>
              <a:spcAft>
                <a:spcPct val="0"/>
              </a:spcAft>
            </a:pPr>
            <a:endParaRPr lang="en-US" sz="2250" dirty="0">
              <a:solidFill>
                <a:srgbClr val="000000"/>
              </a:solidFill>
              <a:latin typeface="Trebuchet MS" pitchFamily="34" charset="0"/>
              <a:sym typeface="Helvetica Neue Light" charset="0"/>
            </a:endParaRPr>
          </a:p>
        </p:txBody>
      </p:sp>
      <p:pic>
        <p:nvPicPr>
          <p:cNvPr id="335874" name="Picture 2"/>
          <p:cNvPicPr>
            <a:picLocks noChangeAspect="1" noChangeArrowheads="1"/>
          </p:cNvPicPr>
          <p:nvPr/>
        </p:nvPicPr>
        <p:blipFill>
          <a:blip r:embed="rId3"/>
          <a:srcRect/>
          <a:stretch>
            <a:fillRect/>
          </a:stretch>
        </p:blipFill>
        <p:spPr bwMode="auto">
          <a:xfrm>
            <a:off x="4515074" y="857250"/>
            <a:ext cx="3371237" cy="2038481"/>
          </a:xfrm>
          <a:prstGeom prst="rect">
            <a:avLst/>
          </a:prstGeom>
          <a:noFill/>
          <a:effectLst>
            <a:outerShdw dist="17961" dir="2700000" algn="ctr" rotWithShape="0">
              <a:schemeClr val="tx2"/>
            </a:outerShdw>
          </a:effectLst>
        </p:spPr>
      </p:pic>
      <p:pic>
        <p:nvPicPr>
          <p:cNvPr id="335875" name="Picture 3"/>
          <p:cNvPicPr>
            <a:picLocks noChangeAspect="1" noChangeArrowheads="1"/>
          </p:cNvPicPr>
          <p:nvPr/>
        </p:nvPicPr>
        <p:blipFill>
          <a:blip r:embed="rId4"/>
          <a:srcRect/>
          <a:stretch>
            <a:fillRect/>
          </a:stretch>
        </p:blipFill>
        <p:spPr bwMode="auto">
          <a:xfrm>
            <a:off x="4572004" y="2800297"/>
            <a:ext cx="3424814" cy="2070292"/>
          </a:xfrm>
          <a:prstGeom prst="rect">
            <a:avLst/>
          </a:prstGeom>
          <a:noFill/>
          <a:effectLst>
            <a:outerShdw dist="17961" dir="2700000" algn="ctr" rotWithShape="0">
              <a:schemeClr val="tx2"/>
            </a:outerShdw>
          </a:effectLst>
        </p:spPr>
      </p:pic>
      <p:grpSp>
        <p:nvGrpSpPr>
          <p:cNvPr id="2" name="Group 4"/>
          <p:cNvGrpSpPr>
            <a:grpSpLocks/>
          </p:cNvGrpSpPr>
          <p:nvPr/>
        </p:nvGrpSpPr>
        <p:grpSpPr bwMode="auto">
          <a:xfrm>
            <a:off x="1188208" y="2422738"/>
            <a:ext cx="3464998" cy="2591005"/>
            <a:chOff x="43" y="2038"/>
            <a:chExt cx="2911" cy="2176"/>
          </a:xfrm>
        </p:grpSpPr>
        <p:sp>
          <p:nvSpPr>
            <p:cNvPr id="335877" name="Rectangle 5"/>
            <p:cNvSpPr>
              <a:spLocks noChangeArrowheads="1"/>
            </p:cNvSpPr>
            <p:nvPr/>
          </p:nvSpPr>
          <p:spPr bwMode="auto">
            <a:xfrm>
              <a:off x="667"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26</a:t>
              </a:r>
            </a:p>
          </p:txBody>
        </p:sp>
        <p:sp>
          <p:nvSpPr>
            <p:cNvPr id="335878" name="Rectangle 6"/>
            <p:cNvSpPr>
              <a:spLocks noChangeArrowheads="1"/>
            </p:cNvSpPr>
            <p:nvPr/>
          </p:nvSpPr>
          <p:spPr bwMode="auto">
            <a:xfrm>
              <a:off x="1155"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28</a:t>
              </a:r>
            </a:p>
          </p:txBody>
        </p:sp>
        <p:sp>
          <p:nvSpPr>
            <p:cNvPr id="335879" name="Rectangle 7"/>
            <p:cNvSpPr>
              <a:spLocks noChangeArrowheads="1"/>
            </p:cNvSpPr>
            <p:nvPr/>
          </p:nvSpPr>
          <p:spPr bwMode="auto">
            <a:xfrm>
              <a:off x="1608"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30</a:t>
              </a:r>
            </a:p>
          </p:txBody>
        </p:sp>
        <p:sp>
          <p:nvSpPr>
            <p:cNvPr id="335880" name="Rectangle 8"/>
            <p:cNvSpPr>
              <a:spLocks noChangeArrowheads="1"/>
            </p:cNvSpPr>
            <p:nvPr/>
          </p:nvSpPr>
          <p:spPr bwMode="auto">
            <a:xfrm>
              <a:off x="2545"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34</a:t>
              </a:r>
            </a:p>
          </p:txBody>
        </p:sp>
        <p:sp>
          <p:nvSpPr>
            <p:cNvPr id="335881" name="Rectangle 9"/>
            <p:cNvSpPr>
              <a:spLocks noChangeArrowheads="1"/>
            </p:cNvSpPr>
            <p:nvPr/>
          </p:nvSpPr>
          <p:spPr bwMode="auto">
            <a:xfrm>
              <a:off x="65" y="3680"/>
              <a:ext cx="155"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-100</a:t>
              </a:r>
            </a:p>
          </p:txBody>
        </p:sp>
        <p:sp>
          <p:nvSpPr>
            <p:cNvPr id="335882" name="Rectangle 10"/>
            <p:cNvSpPr>
              <a:spLocks noChangeArrowheads="1"/>
            </p:cNvSpPr>
            <p:nvPr/>
          </p:nvSpPr>
          <p:spPr bwMode="auto">
            <a:xfrm>
              <a:off x="90" y="3184"/>
              <a:ext cx="11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-50</a:t>
              </a:r>
            </a:p>
          </p:txBody>
        </p:sp>
        <p:sp>
          <p:nvSpPr>
            <p:cNvPr id="335883" name="Rectangle 11"/>
            <p:cNvSpPr>
              <a:spLocks noChangeArrowheads="1"/>
            </p:cNvSpPr>
            <p:nvPr/>
          </p:nvSpPr>
          <p:spPr bwMode="auto">
            <a:xfrm>
              <a:off x="162" y="2680"/>
              <a:ext cx="42"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0</a:t>
              </a:r>
            </a:p>
          </p:txBody>
        </p:sp>
        <p:sp>
          <p:nvSpPr>
            <p:cNvPr id="335884" name="Rectangle 12"/>
            <p:cNvSpPr>
              <a:spLocks noChangeArrowheads="1"/>
            </p:cNvSpPr>
            <p:nvPr/>
          </p:nvSpPr>
          <p:spPr bwMode="auto">
            <a:xfrm>
              <a:off x="2066" y="4032"/>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32</a:t>
              </a:r>
            </a:p>
          </p:txBody>
        </p:sp>
        <p:sp>
          <p:nvSpPr>
            <p:cNvPr id="335885" name="Rectangle 13"/>
            <p:cNvSpPr>
              <a:spLocks noChangeArrowheads="1"/>
            </p:cNvSpPr>
            <p:nvPr/>
          </p:nvSpPr>
          <p:spPr bwMode="auto">
            <a:xfrm>
              <a:off x="108" y="2180"/>
              <a:ext cx="83"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50</a:t>
              </a:r>
            </a:p>
          </p:txBody>
        </p:sp>
        <p:sp>
          <p:nvSpPr>
            <p:cNvPr id="335886" name="Rectangle 14"/>
            <p:cNvSpPr>
              <a:spLocks noChangeArrowheads="1"/>
            </p:cNvSpPr>
            <p:nvPr/>
          </p:nvSpPr>
          <p:spPr bwMode="auto">
            <a:xfrm>
              <a:off x="1350" y="4117"/>
              <a:ext cx="586" cy="97"/>
            </a:xfrm>
            <a:prstGeom prst="rect">
              <a:avLst/>
            </a:prstGeom>
            <a:noFill/>
            <a:ln w="9525">
              <a:noFill/>
              <a:miter lim="800000"/>
              <a:headEnd/>
              <a:tailEnd/>
            </a:ln>
            <a:effectLst>
              <a:outerShdw dist="17961" dir="2700000" algn="ctr" rotWithShape="0">
                <a:schemeClr val="tx2"/>
              </a:outerShdw>
            </a:effectLst>
          </p:spPr>
          <p:txBody>
            <a:bodyPr wrap="none" lIns="0" tIns="0" rIns="0" bIns="0">
              <a:spAutoFit/>
            </a:bodyPr>
            <a:lstStyle/>
            <a:p>
              <a:pPr algn="ctr" rtl="0" fontAlgn="base">
                <a:spcBef>
                  <a:spcPct val="50000"/>
                </a:spcBef>
                <a:spcAft>
                  <a:spcPct val="0"/>
                </a:spcAft>
                <a:defRPr/>
              </a:pPr>
              <a:r>
                <a:rPr lang="en-US" sz="750" dirty="0">
                  <a:solidFill>
                    <a:srgbClr val="000000"/>
                  </a:solidFill>
                  <a:latin typeface="Trebuchet MS" pitchFamily="34" charset="0"/>
                  <a:sym typeface="Helvetica Neue Light" charset="0"/>
                </a:rPr>
                <a:t>2 theta/degrees</a:t>
              </a:r>
            </a:p>
          </p:txBody>
        </p:sp>
        <p:sp>
          <p:nvSpPr>
            <p:cNvPr id="335887" name="Freeform 15"/>
            <p:cNvSpPr>
              <a:spLocks/>
            </p:cNvSpPr>
            <p:nvPr/>
          </p:nvSpPr>
          <p:spPr bwMode="auto">
            <a:xfrm>
              <a:off x="47" y="2932"/>
              <a:ext cx="51" cy="25"/>
            </a:xfrm>
            <a:custGeom>
              <a:avLst/>
              <a:gdLst/>
              <a:ahLst/>
              <a:cxnLst>
                <a:cxn ang="0">
                  <a:pos x="17" y="22"/>
                </a:cxn>
                <a:cxn ang="0">
                  <a:pos x="17" y="26"/>
                </a:cxn>
                <a:cxn ang="0">
                  <a:pos x="17" y="26"/>
                </a:cxn>
                <a:cxn ang="0">
                  <a:pos x="13" y="26"/>
                </a:cxn>
                <a:cxn ang="0">
                  <a:pos x="13" y="26"/>
                </a:cxn>
                <a:cxn ang="0">
                  <a:pos x="13" y="22"/>
                </a:cxn>
                <a:cxn ang="0">
                  <a:pos x="13" y="22"/>
                </a:cxn>
                <a:cxn ang="0">
                  <a:pos x="4" y="22"/>
                </a:cxn>
                <a:cxn ang="0">
                  <a:pos x="4" y="22"/>
                </a:cxn>
                <a:cxn ang="0">
                  <a:pos x="0" y="13"/>
                </a:cxn>
                <a:cxn ang="0">
                  <a:pos x="0" y="13"/>
                </a:cxn>
                <a:cxn ang="0">
                  <a:pos x="13" y="13"/>
                </a:cxn>
                <a:cxn ang="0">
                  <a:pos x="13" y="13"/>
                </a:cxn>
                <a:cxn ang="0">
                  <a:pos x="13" y="0"/>
                </a:cxn>
                <a:cxn ang="0">
                  <a:pos x="13" y="0"/>
                </a:cxn>
                <a:cxn ang="0">
                  <a:pos x="17" y="0"/>
                </a:cxn>
                <a:cxn ang="0">
                  <a:pos x="17" y="0"/>
                </a:cxn>
                <a:cxn ang="0">
                  <a:pos x="17" y="13"/>
                </a:cxn>
                <a:cxn ang="0">
                  <a:pos x="17" y="13"/>
                </a:cxn>
                <a:cxn ang="0">
                  <a:pos x="38" y="13"/>
                </a:cxn>
                <a:cxn ang="0">
                  <a:pos x="38" y="13"/>
                </a:cxn>
                <a:cxn ang="0">
                  <a:pos x="38" y="13"/>
                </a:cxn>
                <a:cxn ang="0">
                  <a:pos x="43" y="13"/>
                </a:cxn>
                <a:cxn ang="0">
                  <a:pos x="43" y="13"/>
                </a:cxn>
                <a:cxn ang="0">
                  <a:pos x="43" y="9"/>
                </a:cxn>
                <a:cxn ang="0">
                  <a:pos x="43" y="9"/>
                </a:cxn>
                <a:cxn ang="0">
                  <a:pos x="43" y="9"/>
                </a:cxn>
                <a:cxn ang="0">
                  <a:pos x="43" y="5"/>
                </a:cxn>
                <a:cxn ang="0">
                  <a:pos x="43" y="0"/>
                </a:cxn>
                <a:cxn ang="0">
                  <a:pos x="43" y="0"/>
                </a:cxn>
                <a:cxn ang="0">
                  <a:pos x="51" y="0"/>
                </a:cxn>
                <a:cxn ang="0">
                  <a:pos x="51" y="0"/>
                </a:cxn>
                <a:cxn ang="0">
                  <a:pos x="51" y="5"/>
                </a:cxn>
                <a:cxn ang="0">
                  <a:pos x="51" y="9"/>
                </a:cxn>
                <a:cxn ang="0">
                  <a:pos x="51" y="9"/>
                </a:cxn>
                <a:cxn ang="0">
                  <a:pos x="51" y="13"/>
                </a:cxn>
                <a:cxn ang="0">
                  <a:pos x="47" y="17"/>
                </a:cxn>
                <a:cxn ang="0">
                  <a:pos x="47" y="17"/>
                </a:cxn>
                <a:cxn ang="0">
                  <a:pos x="43" y="22"/>
                </a:cxn>
                <a:cxn ang="0">
                  <a:pos x="38" y="22"/>
                </a:cxn>
                <a:cxn ang="0">
                  <a:pos x="38" y="22"/>
                </a:cxn>
                <a:cxn ang="0">
                  <a:pos x="17" y="22"/>
                </a:cxn>
              </a:cxnLst>
              <a:rect l="0" t="0" r="r" b="b"/>
              <a:pathLst>
                <a:path w="51" h="26">
                  <a:moveTo>
                    <a:pt x="17" y="22"/>
                  </a:moveTo>
                  <a:lnTo>
                    <a:pt x="17" y="26"/>
                  </a:lnTo>
                  <a:lnTo>
                    <a:pt x="17" y="26"/>
                  </a:lnTo>
                  <a:lnTo>
                    <a:pt x="13" y="26"/>
                  </a:lnTo>
                  <a:lnTo>
                    <a:pt x="13" y="26"/>
                  </a:lnTo>
                  <a:lnTo>
                    <a:pt x="13" y="22"/>
                  </a:lnTo>
                  <a:lnTo>
                    <a:pt x="13" y="22"/>
                  </a:lnTo>
                  <a:lnTo>
                    <a:pt x="4" y="22"/>
                  </a:lnTo>
                  <a:lnTo>
                    <a:pt x="4" y="22"/>
                  </a:lnTo>
                  <a:lnTo>
                    <a:pt x="0" y="13"/>
                  </a:lnTo>
                  <a:lnTo>
                    <a:pt x="0" y="13"/>
                  </a:lnTo>
                  <a:lnTo>
                    <a:pt x="13" y="13"/>
                  </a:lnTo>
                  <a:lnTo>
                    <a:pt x="13" y="13"/>
                  </a:lnTo>
                  <a:lnTo>
                    <a:pt x="13" y="0"/>
                  </a:lnTo>
                  <a:lnTo>
                    <a:pt x="13" y="0"/>
                  </a:lnTo>
                  <a:lnTo>
                    <a:pt x="17" y="0"/>
                  </a:lnTo>
                  <a:lnTo>
                    <a:pt x="17" y="0"/>
                  </a:lnTo>
                  <a:lnTo>
                    <a:pt x="17" y="13"/>
                  </a:lnTo>
                  <a:lnTo>
                    <a:pt x="17" y="13"/>
                  </a:lnTo>
                  <a:lnTo>
                    <a:pt x="38" y="13"/>
                  </a:lnTo>
                  <a:lnTo>
                    <a:pt x="38" y="13"/>
                  </a:lnTo>
                  <a:lnTo>
                    <a:pt x="38" y="13"/>
                  </a:lnTo>
                  <a:lnTo>
                    <a:pt x="43" y="13"/>
                  </a:lnTo>
                  <a:lnTo>
                    <a:pt x="43" y="13"/>
                  </a:lnTo>
                  <a:lnTo>
                    <a:pt x="43" y="9"/>
                  </a:lnTo>
                  <a:lnTo>
                    <a:pt x="43" y="9"/>
                  </a:lnTo>
                  <a:lnTo>
                    <a:pt x="43" y="9"/>
                  </a:lnTo>
                  <a:lnTo>
                    <a:pt x="43" y="5"/>
                  </a:lnTo>
                  <a:lnTo>
                    <a:pt x="43" y="0"/>
                  </a:lnTo>
                  <a:lnTo>
                    <a:pt x="43" y="0"/>
                  </a:lnTo>
                  <a:lnTo>
                    <a:pt x="51" y="0"/>
                  </a:lnTo>
                  <a:lnTo>
                    <a:pt x="51" y="0"/>
                  </a:lnTo>
                  <a:lnTo>
                    <a:pt x="51" y="5"/>
                  </a:lnTo>
                  <a:lnTo>
                    <a:pt x="51" y="9"/>
                  </a:lnTo>
                  <a:lnTo>
                    <a:pt x="51" y="9"/>
                  </a:lnTo>
                  <a:lnTo>
                    <a:pt x="51" y="13"/>
                  </a:lnTo>
                  <a:lnTo>
                    <a:pt x="47" y="17"/>
                  </a:lnTo>
                  <a:lnTo>
                    <a:pt x="47" y="17"/>
                  </a:lnTo>
                  <a:lnTo>
                    <a:pt x="43" y="22"/>
                  </a:lnTo>
                  <a:lnTo>
                    <a:pt x="38" y="22"/>
                  </a:lnTo>
                  <a:lnTo>
                    <a:pt x="38" y="22"/>
                  </a:lnTo>
                  <a:lnTo>
                    <a:pt x="17" y="22"/>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5888" name="Freeform 16"/>
            <p:cNvSpPr>
              <a:spLocks/>
            </p:cNvSpPr>
            <p:nvPr/>
          </p:nvSpPr>
          <p:spPr bwMode="auto">
            <a:xfrm>
              <a:off x="43" y="2911"/>
              <a:ext cx="55" cy="17"/>
            </a:xfrm>
            <a:custGeom>
              <a:avLst/>
              <a:gdLst/>
              <a:ahLst/>
              <a:cxnLst>
                <a:cxn ang="0">
                  <a:pos x="0" y="9"/>
                </a:cxn>
                <a:cxn ang="0">
                  <a:pos x="0" y="9"/>
                </a:cxn>
                <a:cxn ang="0">
                  <a:pos x="0" y="4"/>
                </a:cxn>
                <a:cxn ang="0">
                  <a:pos x="0" y="4"/>
                </a:cxn>
                <a:cxn ang="0">
                  <a:pos x="0" y="4"/>
                </a:cxn>
                <a:cxn ang="0">
                  <a:pos x="4" y="0"/>
                </a:cxn>
                <a:cxn ang="0">
                  <a:pos x="4" y="0"/>
                </a:cxn>
                <a:cxn ang="0">
                  <a:pos x="4" y="0"/>
                </a:cxn>
                <a:cxn ang="0">
                  <a:pos x="8" y="0"/>
                </a:cxn>
                <a:cxn ang="0">
                  <a:pos x="8" y="4"/>
                </a:cxn>
                <a:cxn ang="0">
                  <a:pos x="8" y="4"/>
                </a:cxn>
                <a:cxn ang="0">
                  <a:pos x="8" y="4"/>
                </a:cxn>
                <a:cxn ang="0">
                  <a:pos x="13" y="9"/>
                </a:cxn>
                <a:cxn ang="0">
                  <a:pos x="13" y="9"/>
                </a:cxn>
                <a:cxn ang="0">
                  <a:pos x="8" y="9"/>
                </a:cxn>
                <a:cxn ang="0">
                  <a:pos x="8" y="13"/>
                </a:cxn>
                <a:cxn ang="0">
                  <a:pos x="8" y="13"/>
                </a:cxn>
                <a:cxn ang="0">
                  <a:pos x="8" y="13"/>
                </a:cxn>
                <a:cxn ang="0">
                  <a:pos x="4" y="13"/>
                </a:cxn>
                <a:cxn ang="0">
                  <a:pos x="4" y="13"/>
                </a:cxn>
                <a:cxn ang="0">
                  <a:pos x="4" y="13"/>
                </a:cxn>
                <a:cxn ang="0">
                  <a:pos x="0" y="13"/>
                </a:cxn>
                <a:cxn ang="0">
                  <a:pos x="0" y="13"/>
                </a:cxn>
                <a:cxn ang="0">
                  <a:pos x="0" y="9"/>
                </a:cxn>
                <a:cxn ang="0">
                  <a:pos x="0" y="9"/>
                </a:cxn>
                <a:cxn ang="0">
                  <a:pos x="0" y="9"/>
                </a:cxn>
                <a:cxn ang="0">
                  <a:pos x="0" y="9"/>
                </a:cxn>
                <a:cxn ang="0">
                  <a:pos x="55" y="13"/>
                </a:cxn>
                <a:cxn ang="0">
                  <a:pos x="21" y="13"/>
                </a:cxn>
                <a:cxn ang="0">
                  <a:pos x="21" y="13"/>
                </a:cxn>
                <a:cxn ang="0">
                  <a:pos x="21" y="17"/>
                </a:cxn>
                <a:cxn ang="0">
                  <a:pos x="21" y="17"/>
                </a:cxn>
                <a:cxn ang="0">
                  <a:pos x="17" y="17"/>
                </a:cxn>
                <a:cxn ang="0">
                  <a:pos x="17" y="17"/>
                </a:cxn>
                <a:cxn ang="0">
                  <a:pos x="17" y="4"/>
                </a:cxn>
                <a:cxn ang="0">
                  <a:pos x="17" y="4"/>
                </a:cxn>
                <a:cxn ang="0">
                  <a:pos x="55" y="4"/>
                </a:cxn>
                <a:cxn ang="0">
                  <a:pos x="55" y="4"/>
                </a:cxn>
                <a:cxn ang="0">
                  <a:pos x="55" y="13"/>
                </a:cxn>
                <a:cxn ang="0">
                  <a:pos x="55" y="13"/>
                </a:cxn>
                <a:cxn ang="0">
                  <a:pos x="0" y="9"/>
                </a:cxn>
              </a:cxnLst>
              <a:rect l="0" t="0" r="r" b="b"/>
              <a:pathLst>
                <a:path w="55" h="17">
                  <a:moveTo>
                    <a:pt x="0" y="9"/>
                  </a:moveTo>
                  <a:lnTo>
                    <a:pt x="0" y="9"/>
                  </a:lnTo>
                  <a:lnTo>
                    <a:pt x="0" y="4"/>
                  </a:lnTo>
                  <a:lnTo>
                    <a:pt x="0" y="4"/>
                  </a:lnTo>
                  <a:lnTo>
                    <a:pt x="0" y="4"/>
                  </a:lnTo>
                  <a:lnTo>
                    <a:pt x="4" y="0"/>
                  </a:lnTo>
                  <a:lnTo>
                    <a:pt x="4" y="0"/>
                  </a:lnTo>
                  <a:lnTo>
                    <a:pt x="4" y="0"/>
                  </a:lnTo>
                  <a:lnTo>
                    <a:pt x="8" y="0"/>
                  </a:lnTo>
                  <a:lnTo>
                    <a:pt x="8" y="4"/>
                  </a:lnTo>
                  <a:lnTo>
                    <a:pt x="8" y="4"/>
                  </a:lnTo>
                  <a:lnTo>
                    <a:pt x="8" y="4"/>
                  </a:lnTo>
                  <a:lnTo>
                    <a:pt x="13" y="9"/>
                  </a:lnTo>
                  <a:lnTo>
                    <a:pt x="13" y="9"/>
                  </a:lnTo>
                  <a:lnTo>
                    <a:pt x="8" y="9"/>
                  </a:lnTo>
                  <a:lnTo>
                    <a:pt x="8" y="13"/>
                  </a:lnTo>
                  <a:lnTo>
                    <a:pt x="8" y="13"/>
                  </a:lnTo>
                  <a:lnTo>
                    <a:pt x="8" y="13"/>
                  </a:lnTo>
                  <a:lnTo>
                    <a:pt x="4" y="13"/>
                  </a:lnTo>
                  <a:lnTo>
                    <a:pt x="4" y="13"/>
                  </a:lnTo>
                  <a:lnTo>
                    <a:pt x="4" y="13"/>
                  </a:lnTo>
                  <a:lnTo>
                    <a:pt x="0" y="13"/>
                  </a:lnTo>
                  <a:lnTo>
                    <a:pt x="0" y="13"/>
                  </a:lnTo>
                  <a:lnTo>
                    <a:pt x="0" y="9"/>
                  </a:lnTo>
                  <a:lnTo>
                    <a:pt x="0" y="9"/>
                  </a:lnTo>
                  <a:lnTo>
                    <a:pt x="0" y="9"/>
                  </a:lnTo>
                  <a:lnTo>
                    <a:pt x="0" y="9"/>
                  </a:lnTo>
                  <a:lnTo>
                    <a:pt x="55" y="13"/>
                  </a:lnTo>
                  <a:lnTo>
                    <a:pt x="21" y="13"/>
                  </a:lnTo>
                  <a:lnTo>
                    <a:pt x="21" y="13"/>
                  </a:lnTo>
                  <a:lnTo>
                    <a:pt x="21" y="17"/>
                  </a:lnTo>
                  <a:lnTo>
                    <a:pt x="21" y="17"/>
                  </a:lnTo>
                  <a:lnTo>
                    <a:pt x="17" y="17"/>
                  </a:lnTo>
                  <a:lnTo>
                    <a:pt x="17" y="17"/>
                  </a:lnTo>
                  <a:lnTo>
                    <a:pt x="17" y="4"/>
                  </a:lnTo>
                  <a:lnTo>
                    <a:pt x="17" y="4"/>
                  </a:lnTo>
                  <a:lnTo>
                    <a:pt x="55" y="4"/>
                  </a:lnTo>
                  <a:lnTo>
                    <a:pt x="55" y="4"/>
                  </a:lnTo>
                  <a:lnTo>
                    <a:pt x="55" y="13"/>
                  </a:lnTo>
                  <a:lnTo>
                    <a:pt x="55" y="13"/>
                  </a:lnTo>
                  <a:lnTo>
                    <a:pt x="0" y="9"/>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5889" name="Freeform 17"/>
            <p:cNvSpPr>
              <a:spLocks/>
            </p:cNvSpPr>
            <p:nvPr/>
          </p:nvSpPr>
          <p:spPr bwMode="auto">
            <a:xfrm>
              <a:off x="56" y="2848"/>
              <a:ext cx="42" cy="55"/>
            </a:xfrm>
            <a:custGeom>
              <a:avLst/>
              <a:gdLst/>
              <a:ahLst/>
              <a:cxnLst>
                <a:cxn ang="0">
                  <a:pos x="42" y="8"/>
                </a:cxn>
                <a:cxn ang="0">
                  <a:pos x="17" y="8"/>
                </a:cxn>
                <a:cxn ang="0">
                  <a:pos x="17" y="8"/>
                </a:cxn>
                <a:cxn ang="0">
                  <a:pos x="12" y="8"/>
                </a:cxn>
                <a:cxn ang="0">
                  <a:pos x="8" y="17"/>
                </a:cxn>
                <a:cxn ang="0">
                  <a:pos x="8" y="17"/>
                </a:cxn>
                <a:cxn ang="0">
                  <a:pos x="8" y="17"/>
                </a:cxn>
                <a:cxn ang="0">
                  <a:pos x="12" y="21"/>
                </a:cxn>
                <a:cxn ang="0">
                  <a:pos x="12" y="21"/>
                </a:cxn>
                <a:cxn ang="0">
                  <a:pos x="12" y="21"/>
                </a:cxn>
                <a:cxn ang="0">
                  <a:pos x="12" y="21"/>
                </a:cxn>
                <a:cxn ang="0">
                  <a:pos x="12" y="21"/>
                </a:cxn>
                <a:cxn ang="0">
                  <a:pos x="42" y="21"/>
                </a:cxn>
                <a:cxn ang="0">
                  <a:pos x="42" y="21"/>
                </a:cxn>
                <a:cxn ang="0">
                  <a:pos x="42" y="34"/>
                </a:cxn>
                <a:cxn ang="0">
                  <a:pos x="42" y="34"/>
                </a:cxn>
                <a:cxn ang="0">
                  <a:pos x="17" y="34"/>
                </a:cxn>
                <a:cxn ang="0">
                  <a:pos x="17" y="34"/>
                </a:cxn>
                <a:cxn ang="0">
                  <a:pos x="12" y="34"/>
                </a:cxn>
                <a:cxn ang="0">
                  <a:pos x="12" y="34"/>
                </a:cxn>
                <a:cxn ang="0">
                  <a:pos x="12" y="34"/>
                </a:cxn>
                <a:cxn ang="0">
                  <a:pos x="8" y="34"/>
                </a:cxn>
                <a:cxn ang="0">
                  <a:pos x="8" y="38"/>
                </a:cxn>
                <a:cxn ang="0">
                  <a:pos x="8" y="38"/>
                </a:cxn>
                <a:cxn ang="0">
                  <a:pos x="8" y="42"/>
                </a:cxn>
                <a:cxn ang="0">
                  <a:pos x="12" y="42"/>
                </a:cxn>
                <a:cxn ang="0">
                  <a:pos x="12" y="42"/>
                </a:cxn>
                <a:cxn ang="0">
                  <a:pos x="12" y="42"/>
                </a:cxn>
                <a:cxn ang="0">
                  <a:pos x="12" y="46"/>
                </a:cxn>
                <a:cxn ang="0">
                  <a:pos x="12" y="46"/>
                </a:cxn>
                <a:cxn ang="0">
                  <a:pos x="42" y="46"/>
                </a:cxn>
                <a:cxn ang="0">
                  <a:pos x="42" y="46"/>
                </a:cxn>
                <a:cxn ang="0">
                  <a:pos x="42" y="55"/>
                </a:cxn>
                <a:cxn ang="0">
                  <a:pos x="42" y="55"/>
                </a:cxn>
                <a:cxn ang="0">
                  <a:pos x="4" y="55"/>
                </a:cxn>
                <a:cxn ang="0">
                  <a:pos x="4" y="55"/>
                </a:cxn>
                <a:cxn ang="0">
                  <a:pos x="4" y="46"/>
                </a:cxn>
                <a:cxn ang="0">
                  <a:pos x="4" y="46"/>
                </a:cxn>
                <a:cxn ang="0">
                  <a:pos x="4" y="46"/>
                </a:cxn>
                <a:cxn ang="0">
                  <a:pos x="4" y="46"/>
                </a:cxn>
                <a:cxn ang="0">
                  <a:pos x="4" y="42"/>
                </a:cxn>
                <a:cxn ang="0">
                  <a:pos x="0" y="38"/>
                </a:cxn>
                <a:cxn ang="0">
                  <a:pos x="0" y="38"/>
                </a:cxn>
                <a:cxn ang="0">
                  <a:pos x="4" y="29"/>
                </a:cxn>
                <a:cxn ang="0">
                  <a:pos x="4" y="25"/>
                </a:cxn>
                <a:cxn ang="0">
                  <a:pos x="4" y="25"/>
                </a:cxn>
                <a:cxn ang="0">
                  <a:pos x="4" y="21"/>
                </a:cxn>
                <a:cxn ang="0">
                  <a:pos x="4" y="21"/>
                </a:cxn>
                <a:cxn ang="0">
                  <a:pos x="4" y="21"/>
                </a:cxn>
                <a:cxn ang="0">
                  <a:pos x="4" y="17"/>
                </a:cxn>
                <a:cxn ang="0">
                  <a:pos x="0" y="12"/>
                </a:cxn>
                <a:cxn ang="0">
                  <a:pos x="0" y="12"/>
                </a:cxn>
                <a:cxn ang="0">
                  <a:pos x="4" y="8"/>
                </a:cxn>
                <a:cxn ang="0">
                  <a:pos x="4" y="4"/>
                </a:cxn>
                <a:cxn ang="0">
                  <a:pos x="4" y="4"/>
                </a:cxn>
                <a:cxn ang="0">
                  <a:pos x="8" y="0"/>
                </a:cxn>
                <a:cxn ang="0">
                  <a:pos x="17" y="0"/>
                </a:cxn>
                <a:cxn ang="0">
                  <a:pos x="17" y="0"/>
                </a:cxn>
                <a:cxn ang="0">
                  <a:pos x="42" y="0"/>
                </a:cxn>
                <a:cxn ang="0">
                  <a:pos x="42" y="0"/>
                </a:cxn>
                <a:cxn ang="0">
                  <a:pos x="42" y="8"/>
                </a:cxn>
              </a:cxnLst>
              <a:rect l="0" t="0" r="r" b="b"/>
              <a:pathLst>
                <a:path w="42" h="55">
                  <a:moveTo>
                    <a:pt x="42" y="8"/>
                  </a:moveTo>
                  <a:lnTo>
                    <a:pt x="17" y="8"/>
                  </a:lnTo>
                  <a:lnTo>
                    <a:pt x="17" y="8"/>
                  </a:lnTo>
                  <a:lnTo>
                    <a:pt x="12" y="8"/>
                  </a:lnTo>
                  <a:lnTo>
                    <a:pt x="8" y="17"/>
                  </a:lnTo>
                  <a:lnTo>
                    <a:pt x="8" y="17"/>
                  </a:lnTo>
                  <a:lnTo>
                    <a:pt x="8" y="17"/>
                  </a:lnTo>
                  <a:lnTo>
                    <a:pt x="12" y="21"/>
                  </a:lnTo>
                  <a:lnTo>
                    <a:pt x="12" y="21"/>
                  </a:lnTo>
                  <a:lnTo>
                    <a:pt x="12" y="21"/>
                  </a:lnTo>
                  <a:lnTo>
                    <a:pt x="12" y="21"/>
                  </a:lnTo>
                  <a:lnTo>
                    <a:pt x="12" y="21"/>
                  </a:lnTo>
                  <a:lnTo>
                    <a:pt x="42" y="21"/>
                  </a:lnTo>
                  <a:lnTo>
                    <a:pt x="42" y="21"/>
                  </a:lnTo>
                  <a:lnTo>
                    <a:pt x="42" y="34"/>
                  </a:lnTo>
                  <a:lnTo>
                    <a:pt x="42" y="34"/>
                  </a:lnTo>
                  <a:lnTo>
                    <a:pt x="17" y="34"/>
                  </a:lnTo>
                  <a:lnTo>
                    <a:pt x="17" y="34"/>
                  </a:lnTo>
                  <a:lnTo>
                    <a:pt x="12" y="34"/>
                  </a:lnTo>
                  <a:lnTo>
                    <a:pt x="12" y="34"/>
                  </a:lnTo>
                  <a:lnTo>
                    <a:pt x="12" y="34"/>
                  </a:lnTo>
                  <a:lnTo>
                    <a:pt x="8" y="34"/>
                  </a:lnTo>
                  <a:lnTo>
                    <a:pt x="8" y="38"/>
                  </a:lnTo>
                  <a:lnTo>
                    <a:pt x="8" y="38"/>
                  </a:lnTo>
                  <a:lnTo>
                    <a:pt x="8" y="42"/>
                  </a:lnTo>
                  <a:lnTo>
                    <a:pt x="12" y="42"/>
                  </a:lnTo>
                  <a:lnTo>
                    <a:pt x="12" y="42"/>
                  </a:lnTo>
                  <a:lnTo>
                    <a:pt x="12" y="42"/>
                  </a:lnTo>
                  <a:lnTo>
                    <a:pt x="12" y="46"/>
                  </a:lnTo>
                  <a:lnTo>
                    <a:pt x="12" y="46"/>
                  </a:lnTo>
                  <a:lnTo>
                    <a:pt x="42" y="46"/>
                  </a:lnTo>
                  <a:lnTo>
                    <a:pt x="42" y="46"/>
                  </a:lnTo>
                  <a:lnTo>
                    <a:pt x="42" y="55"/>
                  </a:lnTo>
                  <a:lnTo>
                    <a:pt x="42" y="55"/>
                  </a:lnTo>
                  <a:lnTo>
                    <a:pt x="4" y="55"/>
                  </a:lnTo>
                  <a:lnTo>
                    <a:pt x="4" y="55"/>
                  </a:lnTo>
                  <a:lnTo>
                    <a:pt x="4" y="46"/>
                  </a:lnTo>
                  <a:lnTo>
                    <a:pt x="4" y="46"/>
                  </a:lnTo>
                  <a:lnTo>
                    <a:pt x="4" y="46"/>
                  </a:lnTo>
                  <a:lnTo>
                    <a:pt x="4" y="46"/>
                  </a:lnTo>
                  <a:lnTo>
                    <a:pt x="4" y="42"/>
                  </a:lnTo>
                  <a:lnTo>
                    <a:pt x="0" y="38"/>
                  </a:lnTo>
                  <a:lnTo>
                    <a:pt x="0" y="38"/>
                  </a:lnTo>
                  <a:lnTo>
                    <a:pt x="4" y="29"/>
                  </a:lnTo>
                  <a:lnTo>
                    <a:pt x="4" y="25"/>
                  </a:lnTo>
                  <a:lnTo>
                    <a:pt x="4" y="25"/>
                  </a:lnTo>
                  <a:lnTo>
                    <a:pt x="4" y="21"/>
                  </a:lnTo>
                  <a:lnTo>
                    <a:pt x="4" y="21"/>
                  </a:lnTo>
                  <a:lnTo>
                    <a:pt x="4" y="21"/>
                  </a:lnTo>
                  <a:lnTo>
                    <a:pt x="4" y="17"/>
                  </a:lnTo>
                  <a:lnTo>
                    <a:pt x="0" y="12"/>
                  </a:lnTo>
                  <a:lnTo>
                    <a:pt x="0" y="12"/>
                  </a:lnTo>
                  <a:lnTo>
                    <a:pt x="4" y="8"/>
                  </a:lnTo>
                  <a:lnTo>
                    <a:pt x="4" y="4"/>
                  </a:lnTo>
                  <a:lnTo>
                    <a:pt x="4" y="4"/>
                  </a:lnTo>
                  <a:lnTo>
                    <a:pt x="8" y="0"/>
                  </a:lnTo>
                  <a:lnTo>
                    <a:pt x="17" y="0"/>
                  </a:lnTo>
                  <a:lnTo>
                    <a:pt x="17" y="0"/>
                  </a:lnTo>
                  <a:lnTo>
                    <a:pt x="42" y="0"/>
                  </a:lnTo>
                  <a:lnTo>
                    <a:pt x="42" y="0"/>
                  </a:lnTo>
                  <a:lnTo>
                    <a:pt x="42" y="8"/>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5890" name="Freeform 18"/>
            <p:cNvSpPr>
              <a:spLocks/>
            </p:cNvSpPr>
            <p:nvPr/>
          </p:nvSpPr>
          <p:spPr bwMode="auto">
            <a:xfrm>
              <a:off x="56" y="2801"/>
              <a:ext cx="42" cy="38"/>
            </a:xfrm>
            <a:custGeom>
              <a:avLst/>
              <a:gdLst/>
              <a:ahLst/>
              <a:cxnLst>
                <a:cxn ang="0">
                  <a:pos x="25" y="0"/>
                </a:cxn>
                <a:cxn ang="0">
                  <a:pos x="25" y="0"/>
                </a:cxn>
                <a:cxn ang="0">
                  <a:pos x="25" y="30"/>
                </a:cxn>
                <a:cxn ang="0">
                  <a:pos x="25" y="30"/>
                </a:cxn>
                <a:cxn ang="0">
                  <a:pos x="29" y="30"/>
                </a:cxn>
                <a:cxn ang="0">
                  <a:pos x="34" y="25"/>
                </a:cxn>
                <a:cxn ang="0">
                  <a:pos x="34" y="25"/>
                </a:cxn>
                <a:cxn ang="0">
                  <a:pos x="34" y="21"/>
                </a:cxn>
                <a:cxn ang="0">
                  <a:pos x="34" y="17"/>
                </a:cxn>
                <a:cxn ang="0">
                  <a:pos x="34" y="17"/>
                </a:cxn>
                <a:cxn ang="0">
                  <a:pos x="34" y="13"/>
                </a:cxn>
                <a:cxn ang="0">
                  <a:pos x="34" y="9"/>
                </a:cxn>
                <a:cxn ang="0">
                  <a:pos x="34" y="9"/>
                </a:cxn>
                <a:cxn ang="0">
                  <a:pos x="38" y="4"/>
                </a:cxn>
                <a:cxn ang="0">
                  <a:pos x="38" y="4"/>
                </a:cxn>
                <a:cxn ang="0">
                  <a:pos x="42" y="9"/>
                </a:cxn>
                <a:cxn ang="0">
                  <a:pos x="42" y="17"/>
                </a:cxn>
                <a:cxn ang="0">
                  <a:pos x="42" y="17"/>
                </a:cxn>
                <a:cxn ang="0">
                  <a:pos x="42" y="25"/>
                </a:cxn>
                <a:cxn ang="0">
                  <a:pos x="38" y="34"/>
                </a:cxn>
                <a:cxn ang="0">
                  <a:pos x="38" y="34"/>
                </a:cxn>
                <a:cxn ang="0">
                  <a:pos x="29" y="38"/>
                </a:cxn>
                <a:cxn ang="0">
                  <a:pos x="21" y="38"/>
                </a:cxn>
                <a:cxn ang="0">
                  <a:pos x="21" y="38"/>
                </a:cxn>
                <a:cxn ang="0">
                  <a:pos x="12" y="38"/>
                </a:cxn>
                <a:cxn ang="0">
                  <a:pos x="8" y="34"/>
                </a:cxn>
                <a:cxn ang="0">
                  <a:pos x="8" y="34"/>
                </a:cxn>
                <a:cxn ang="0">
                  <a:pos x="4" y="25"/>
                </a:cxn>
                <a:cxn ang="0">
                  <a:pos x="0" y="17"/>
                </a:cxn>
                <a:cxn ang="0">
                  <a:pos x="0" y="17"/>
                </a:cxn>
                <a:cxn ang="0">
                  <a:pos x="4" y="13"/>
                </a:cxn>
                <a:cxn ang="0">
                  <a:pos x="8" y="4"/>
                </a:cxn>
                <a:cxn ang="0">
                  <a:pos x="8" y="4"/>
                </a:cxn>
                <a:cxn ang="0">
                  <a:pos x="12" y="0"/>
                </a:cxn>
                <a:cxn ang="0">
                  <a:pos x="21" y="0"/>
                </a:cxn>
                <a:cxn ang="0">
                  <a:pos x="21" y="0"/>
                </a:cxn>
                <a:cxn ang="0">
                  <a:pos x="21" y="0"/>
                </a:cxn>
                <a:cxn ang="0">
                  <a:pos x="25" y="0"/>
                </a:cxn>
                <a:cxn ang="0">
                  <a:pos x="25" y="0"/>
                </a:cxn>
                <a:cxn ang="0">
                  <a:pos x="25" y="0"/>
                </a:cxn>
                <a:cxn ang="0">
                  <a:pos x="17" y="30"/>
                </a:cxn>
                <a:cxn ang="0">
                  <a:pos x="17" y="9"/>
                </a:cxn>
                <a:cxn ang="0">
                  <a:pos x="17" y="9"/>
                </a:cxn>
                <a:cxn ang="0">
                  <a:pos x="12" y="13"/>
                </a:cxn>
                <a:cxn ang="0">
                  <a:pos x="8" y="17"/>
                </a:cxn>
                <a:cxn ang="0">
                  <a:pos x="8" y="17"/>
                </a:cxn>
                <a:cxn ang="0">
                  <a:pos x="12" y="25"/>
                </a:cxn>
                <a:cxn ang="0">
                  <a:pos x="17" y="30"/>
                </a:cxn>
                <a:cxn ang="0">
                  <a:pos x="17" y="30"/>
                </a:cxn>
                <a:cxn ang="0">
                  <a:pos x="25" y="0"/>
                </a:cxn>
              </a:cxnLst>
              <a:rect l="0" t="0" r="r" b="b"/>
              <a:pathLst>
                <a:path w="42" h="38">
                  <a:moveTo>
                    <a:pt x="25" y="0"/>
                  </a:moveTo>
                  <a:lnTo>
                    <a:pt x="25" y="0"/>
                  </a:lnTo>
                  <a:lnTo>
                    <a:pt x="25" y="30"/>
                  </a:lnTo>
                  <a:lnTo>
                    <a:pt x="25" y="30"/>
                  </a:lnTo>
                  <a:lnTo>
                    <a:pt x="29" y="30"/>
                  </a:lnTo>
                  <a:lnTo>
                    <a:pt x="34" y="25"/>
                  </a:lnTo>
                  <a:lnTo>
                    <a:pt x="34" y="25"/>
                  </a:lnTo>
                  <a:lnTo>
                    <a:pt x="34" y="21"/>
                  </a:lnTo>
                  <a:lnTo>
                    <a:pt x="34" y="17"/>
                  </a:lnTo>
                  <a:lnTo>
                    <a:pt x="34" y="17"/>
                  </a:lnTo>
                  <a:lnTo>
                    <a:pt x="34" y="13"/>
                  </a:lnTo>
                  <a:lnTo>
                    <a:pt x="34" y="9"/>
                  </a:lnTo>
                  <a:lnTo>
                    <a:pt x="34" y="9"/>
                  </a:lnTo>
                  <a:lnTo>
                    <a:pt x="38" y="4"/>
                  </a:lnTo>
                  <a:lnTo>
                    <a:pt x="38" y="4"/>
                  </a:lnTo>
                  <a:lnTo>
                    <a:pt x="42" y="9"/>
                  </a:lnTo>
                  <a:lnTo>
                    <a:pt x="42" y="17"/>
                  </a:lnTo>
                  <a:lnTo>
                    <a:pt x="42" y="17"/>
                  </a:lnTo>
                  <a:lnTo>
                    <a:pt x="42" y="25"/>
                  </a:lnTo>
                  <a:lnTo>
                    <a:pt x="38" y="34"/>
                  </a:lnTo>
                  <a:lnTo>
                    <a:pt x="38" y="34"/>
                  </a:lnTo>
                  <a:lnTo>
                    <a:pt x="29" y="38"/>
                  </a:lnTo>
                  <a:lnTo>
                    <a:pt x="21" y="38"/>
                  </a:lnTo>
                  <a:lnTo>
                    <a:pt x="21" y="38"/>
                  </a:lnTo>
                  <a:lnTo>
                    <a:pt x="12" y="38"/>
                  </a:lnTo>
                  <a:lnTo>
                    <a:pt x="8" y="34"/>
                  </a:lnTo>
                  <a:lnTo>
                    <a:pt x="8" y="34"/>
                  </a:lnTo>
                  <a:lnTo>
                    <a:pt x="4" y="25"/>
                  </a:lnTo>
                  <a:lnTo>
                    <a:pt x="0" y="17"/>
                  </a:lnTo>
                  <a:lnTo>
                    <a:pt x="0" y="17"/>
                  </a:lnTo>
                  <a:lnTo>
                    <a:pt x="4" y="13"/>
                  </a:lnTo>
                  <a:lnTo>
                    <a:pt x="8" y="4"/>
                  </a:lnTo>
                  <a:lnTo>
                    <a:pt x="8" y="4"/>
                  </a:lnTo>
                  <a:lnTo>
                    <a:pt x="12" y="0"/>
                  </a:lnTo>
                  <a:lnTo>
                    <a:pt x="21" y="0"/>
                  </a:lnTo>
                  <a:lnTo>
                    <a:pt x="21" y="0"/>
                  </a:lnTo>
                  <a:lnTo>
                    <a:pt x="21" y="0"/>
                  </a:lnTo>
                  <a:lnTo>
                    <a:pt x="25" y="0"/>
                  </a:lnTo>
                  <a:lnTo>
                    <a:pt x="25" y="0"/>
                  </a:lnTo>
                  <a:lnTo>
                    <a:pt x="25" y="0"/>
                  </a:lnTo>
                  <a:lnTo>
                    <a:pt x="17" y="30"/>
                  </a:lnTo>
                  <a:lnTo>
                    <a:pt x="17" y="9"/>
                  </a:lnTo>
                  <a:lnTo>
                    <a:pt x="17" y="9"/>
                  </a:lnTo>
                  <a:lnTo>
                    <a:pt x="12" y="13"/>
                  </a:lnTo>
                  <a:lnTo>
                    <a:pt x="8" y="17"/>
                  </a:lnTo>
                  <a:lnTo>
                    <a:pt x="8" y="17"/>
                  </a:lnTo>
                  <a:lnTo>
                    <a:pt x="12" y="25"/>
                  </a:lnTo>
                  <a:lnTo>
                    <a:pt x="17" y="30"/>
                  </a:lnTo>
                  <a:lnTo>
                    <a:pt x="17" y="30"/>
                  </a:lnTo>
                  <a:lnTo>
                    <a:pt x="25" y="0"/>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5891" name="Freeform 19"/>
            <p:cNvSpPr>
              <a:spLocks/>
            </p:cNvSpPr>
            <p:nvPr/>
          </p:nvSpPr>
          <p:spPr bwMode="auto">
            <a:xfrm>
              <a:off x="43" y="2767"/>
              <a:ext cx="55" cy="30"/>
            </a:xfrm>
            <a:custGeom>
              <a:avLst/>
              <a:gdLst/>
              <a:ahLst/>
              <a:cxnLst>
                <a:cxn ang="0">
                  <a:pos x="55" y="21"/>
                </a:cxn>
                <a:cxn ang="0">
                  <a:pos x="55" y="30"/>
                </a:cxn>
                <a:cxn ang="0">
                  <a:pos x="55" y="30"/>
                </a:cxn>
                <a:cxn ang="0">
                  <a:pos x="0" y="9"/>
                </a:cxn>
                <a:cxn ang="0">
                  <a:pos x="0" y="9"/>
                </a:cxn>
                <a:cxn ang="0">
                  <a:pos x="0" y="0"/>
                </a:cxn>
                <a:cxn ang="0">
                  <a:pos x="0" y="0"/>
                </a:cxn>
                <a:cxn ang="0">
                  <a:pos x="55" y="21"/>
                </a:cxn>
              </a:cxnLst>
              <a:rect l="0" t="0" r="r" b="b"/>
              <a:pathLst>
                <a:path w="55" h="30">
                  <a:moveTo>
                    <a:pt x="55" y="21"/>
                  </a:moveTo>
                  <a:lnTo>
                    <a:pt x="55" y="30"/>
                  </a:lnTo>
                  <a:lnTo>
                    <a:pt x="55" y="30"/>
                  </a:lnTo>
                  <a:lnTo>
                    <a:pt x="0" y="9"/>
                  </a:lnTo>
                  <a:lnTo>
                    <a:pt x="0" y="9"/>
                  </a:lnTo>
                  <a:lnTo>
                    <a:pt x="0" y="0"/>
                  </a:lnTo>
                  <a:lnTo>
                    <a:pt x="0" y="0"/>
                  </a:lnTo>
                  <a:lnTo>
                    <a:pt x="55" y="21"/>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5892" name="Freeform 20"/>
            <p:cNvSpPr>
              <a:spLocks/>
            </p:cNvSpPr>
            <p:nvPr/>
          </p:nvSpPr>
          <p:spPr bwMode="auto">
            <a:xfrm>
              <a:off x="56" y="2737"/>
              <a:ext cx="42" cy="30"/>
            </a:xfrm>
            <a:custGeom>
              <a:avLst/>
              <a:gdLst/>
              <a:ahLst/>
              <a:cxnLst>
                <a:cxn ang="0">
                  <a:pos x="38" y="30"/>
                </a:cxn>
                <a:cxn ang="0">
                  <a:pos x="34" y="26"/>
                </a:cxn>
                <a:cxn ang="0">
                  <a:pos x="34" y="26"/>
                </a:cxn>
                <a:cxn ang="0">
                  <a:pos x="34" y="22"/>
                </a:cxn>
                <a:cxn ang="0">
                  <a:pos x="34" y="17"/>
                </a:cxn>
                <a:cxn ang="0">
                  <a:pos x="34" y="17"/>
                </a:cxn>
                <a:cxn ang="0">
                  <a:pos x="34" y="13"/>
                </a:cxn>
                <a:cxn ang="0">
                  <a:pos x="34" y="9"/>
                </a:cxn>
                <a:cxn ang="0">
                  <a:pos x="34" y="9"/>
                </a:cxn>
                <a:cxn ang="0">
                  <a:pos x="29" y="13"/>
                </a:cxn>
                <a:cxn ang="0">
                  <a:pos x="29" y="13"/>
                </a:cxn>
                <a:cxn ang="0">
                  <a:pos x="29" y="13"/>
                </a:cxn>
                <a:cxn ang="0">
                  <a:pos x="25" y="13"/>
                </a:cxn>
                <a:cxn ang="0">
                  <a:pos x="25" y="17"/>
                </a:cxn>
                <a:cxn ang="0">
                  <a:pos x="25" y="17"/>
                </a:cxn>
                <a:cxn ang="0">
                  <a:pos x="21" y="26"/>
                </a:cxn>
                <a:cxn ang="0">
                  <a:pos x="12" y="30"/>
                </a:cxn>
                <a:cxn ang="0">
                  <a:pos x="12" y="30"/>
                </a:cxn>
                <a:cxn ang="0">
                  <a:pos x="8" y="30"/>
                </a:cxn>
                <a:cxn ang="0">
                  <a:pos x="4" y="26"/>
                </a:cxn>
                <a:cxn ang="0">
                  <a:pos x="4" y="26"/>
                </a:cxn>
                <a:cxn ang="0">
                  <a:pos x="4" y="22"/>
                </a:cxn>
                <a:cxn ang="0">
                  <a:pos x="0" y="13"/>
                </a:cxn>
                <a:cxn ang="0">
                  <a:pos x="0" y="13"/>
                </a:cxn>
                <a:cxn ang="0">
                  <a:pos x="4" y="9"/>
                </a:cxn>
                <a:cxn ang="0">
                  <a:pos x="4" y="5"/>
                </a:cxn>
                <a:cxn ang="0">
                  <a:pos x="4" y="5"/>
                </a:cxn>
                <a:cxn ang="0">
                  <a:pos x="12" y="5"/>
                </a:cxn>
                <a:cxn ang="0">
                  <a:pos x="12" y="5"/>
                </a:cxn>
                <a:cxn ang="0">
                  <a:pos x="8" y="9"/>
                </a:cxn>
                <a:cxn ang="0">
                  <a:pos x="8" y="13"/>
                </a:cxn>
                <a:cxn ang="0">
                  <a:pos x="8" y="13"/>
                </a:cxn>
                <a:cxn ang="0">
                  <a:pos x="8" y="17"/>
                </a:cxn>
                <a:cxn ang="0">
                  <a:pos x="12" y="17"/>
                </a:cxn>
                <a:cxn ang="0">
                  <a:pos x="12" y="17"/>
                </a:cxn>
                <a:cxn ang="0">
                  <a:pos x="12" y="17"/>
                </a:cxn>
                <a:cxn ang="0">
                  <a:pos x="17" y="17"/>
                </a:cxn>
                <a:cxn ang="0">
                  <a:pos x="17" y="17"/>
                </a:cxn>
                <a:cxn ang="0">
                  <a:pos x="17" y="13"/>
                </a:cxn>
                <a:cxn ang="0">
                  <a:pos x="21" y="9"/>
                </a:cxn>
                <a:cxn ang="0">
                  <a:pos x="21" y="9"/>
                </a:cxn>
                <a:cxn ang="0">
                  <a:pos x="21" y="5"/>
                </a:cxn>
                <a:cxn ang="0">
                  <a:pos x="25" y="5"/>
                </a:cxn>
                <a:cxn ang="0">
                  <a:pos x="25" y="5"/>
                </a:cxn>
                <a:cxn ang="0">
                  <a:pos x="29" y="0"/>
                </a:cxn>
                <a:cxn ang="0">
                  <a:pos x="29" y="0"/>
                </a:cxn>
                <a:cxn ang="0">
                  <a:pos x="29" y="0"/>
                </a:cxn>
                <a:cxn ang="0">
                  <a:pos x="38" y="0"/>
                </a:cxn>
                <a:cxn ang="0">
                  <a:pos x="38" y="5"/>
                </a:cxn>
                <a:cxn ang="0">
                  <a:pos x="38" y="5"/>
                </a:cxn>
                <a:cxn ang="0">
                  <a:pos x="42" y="9"/>
                </a:cxn>
                <a:cxn ang="0">
                  <a:pos x="42" y="17"/>
                </a:cxn>
                <a:cxn ang="0">
                  <a:pos x="42" y="17"/>
                </a:cxn>
                <a:cxn ang="0">
                  <a:pos x="42" y="22"/>
                </a:cxn>
                <a:cxn ang="0">
                  <a:pos x="42" y="22"/>
                </a:cxn>
                <a:cxn ang="0">
                  <a:pos x="42" y="22"/>
                </a:cxn>
                <a:cxn ang="0">
                  <a:pos x="42" y="26"/>
                </a:cxn>
                <a:cxn ang="0">
                  <a:pos x="38" y="30"/>
                </a:cxn>
              </a:cxnLst>
              <a:rect l="0" t="0" r="r" b="b"/>
              <a:pathLst>
                <a:path w="42" h="30">
                  <a:moveTo>
                    <a:pt x="38" y="30"/>
                  </a:moveTo>
                  <a:lnTo>
                    <a:pt x="34" y="26"/>
                  </a:lnTo>
                  <a:lnTo>
                    <a:pt x="34" y="26"/>
                  </a:lnTo>
                  <a:lnTo>
                    <a:pt x="34" y="22"/>
                  </a:lnTo>
                  <a:lnTo>
                    <a:pt x="34" y="17"/>
                  </a:lnTo>
                  <a:lnTo>
                    <a:pt x="34" y="17"/>
                  </a:lnTo>
                  <a:lnTo>
                    <a:pt x="34" y="13"/>
                  </a:lnTo>
                  <a:lnTo>
                    <a:pt x="34" y="9"/>
                  </a:lnTo>
                  <a:lnTo>
                    <a:pt x="34" y="9"/>
                  </a:lnTo>
                  <a:lnTo>
                    <a:pt x="29" y="13"/>
                  </a:lnTo>
                  <a:lnTo>
                    <a:pt x="29" y="13"/>
                  </a:lnTo>
                  <a:lnTo>
                    <a:pt x="29" y="13"/>
                  </a:lnTo>
                  <a:lnTo>
                    <a:pt x="25" y="13"/>
                  </a:lnTo>
                  <a:lnTo>
                    <a:pt x="25" y="17"/>
                  </a:lnTo>
                  <a:lnTo>
                    <a:pt x="25" y="17"/>
                  </a:lnTo>
                  <a:lnTo>
                    <a:pt x="21" y="26"/>
                  </a:lnTo>
                  <a:lnTo>
                    <a:pt x="12" y="30"/>
                  </a:lnTo>
                  <a:lnTo>
                    <a:pt x="12" y="30"/>
                  </a:lnTo>
                  <a:lnTo>
                    <a:pt x="8" y="30"/>
                  </a:lnTo>
                  <a:lnTo>
                    <a:pt x="4" y="26"/>
                  </a:lnTo>
                  <a:lnTo>
                    <a:pt x="4" y="26"/>
                  </a:lnTo>
                  <a:lnTo>
                    <a:pt x="4" y="22"/>
                  </a:lnTo>
                  <a:lnTo>
                    <a:pt x="0" y="13"/>
                  </a:lnTo>
                  <a:lnTo>
                    <a:pt x="0" y="13"/>
                  </a:lnTo>
                  <a:lnTo>
                    <a:pt x="4" y="9"/>
                  </a:lnTo>
                  <a:lnTo>
                    <a:pt x="4" y="5"/>
                  </a:lnTo>
                  <a:lnTo>
                    <a:pt x="4" y="5"/>
                  </a:lnTo>
                  <a:lnTo>
                    <a:pt x="12" y="5"/>
                  </a:lnTo>
                  <a:lnTo>
                    <a:pt x="12" y="5"/>
                  </a:lnTo>
                  <a:lnTo>
                    <a:pt x="8" y="9"/>
                  </a:lnTo>
                  <a:lnTo>
                    <a:pt x="8" y="13"/>
                  </a:lnTo>
                  <a:lnTo>
                    <a:pt x="8" y="13"/>
                  </a:lnTo>
                  <a:lnTo>
                    <a:pt x="8" y="17"/>
                  </a:lnTo>
                  <a:lnTo>
                    <a:pt x="12" y="17"/>
                  </a:lnTo>
                  <a:lnTo>
                    <a:pt x="12" y="17"/>
                  </a:lnTo>
                  <a:lnTo>
                    <a:pt x="12" y="17"/>
                  </a:lnTo>
                  <a:lnTo>
                    <a:pt x="17" y="17"/>
                  </a:lnTo>
                  <a:lnTo>
                    <a:pt x="17" y="17"/>
                  </a:lnTo>
                  <a:lnTo>
                    <a:pt x="17" y="13"/>
                  </a:lnTo>
                  <a:lnTo>
                    <a:pt x="21" y="9"/>
                  </a:lnTo>
                  <a:lnTo>
                    <a:pt x="21" y="9"/>
                  </a:lnTo>
                  <a:lnTo>
                    <a:pt x="21" y="5"/>
                  </a:lnTo>
                  <a:lnTo>
                    <a:pt x="25" y="5"/>
                  </a:lnTo>
                  <a:lnTo>
                    <a:pt x="25" y="5"/>
                  </a:lnTo>
                  <a:lnTo>
                    <a:pt x="29" y="0"/>
                  </a:lnTo>
                  <a:lnTo>
                    <a:pt x="29" y="0"/>
                  </a:lnTo>
                  <a:lnTo>
                    <a:pt x="29" y="0"/>
                  </a:lnTo>
                  <a:lnTo>
                    <a:pt x="38" y="0"/>
                  </a:lnTo>
                  <a:lnTo>
                    <a:pt x="38" y="5"/>
                  </a:lnTo>
                  <a:lnTo>
                    <a:pt x="38" y="5"/>
                  </a:lnTo>
                  <a:lnTo>
                    <a:pt x="42" y="9"/>
                  </a:lnTo>
                  <a:lnTo>
                    <a:pt x="42" y="17"/>
                  </a:lnTo>
                  <a:lnTo>
                    <a:pt x="42" y="17"/>
                  </a:lnTo>
                  <a:lnTo>
                    <a:pt x="42" y="22"/>
                  </a:lnTo>
                  <a:lnTo>
                    <a:pt x="42" y="22"/>
                  </a:lnTo>
                  <a:lnTo>
                    <a:pt x="42" y="22"/>
                  </a:lnTo>
                  <a:lnTo>
                    <a:pt x="42" y="26"/>
                  </a:lnTo>
                  <a:lnTo>
                    <a:pt x="38" y="30"/>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5893" name="Freeform 21"/>
            <p:cNvSpPr>
              <a:spLocks/>
            </p:cNvSpPr>
            <p:nvPr/>
          </p:nvSpPr>
          <p:spPr bwMode="auto">
            <a:xfrm>
              <a:off x="56" y="2695"/>
              <a:ext cx="42" cy="39"/>
            </a:xfrm>
            <a:custGeom>
              <a:avLst/>
              <a:gdLst/>
              <a:ahLst/>
              <a:cxnLst>
                <a:cxn ang="0">
                  <a:pos x="25" y="0"/>
                </a:cxn>
                <a:cxn ang="0">
                  <a:pos x="25" y="0"/>
                </a:cxn>
                <a:cxn ang="0">
                  <a:pos x="25" y="30"/>
                </a:cxn>
                <a:cxn ang="0">
                  <a:pos x="25" y="30"/>
                </a:cxn>
                <a:cxn ang="0">
                  <a:pos x="29" y="26"/>
                </a:cxn>
                <a:cxn ang="0">
                  <a:pos x="34" y="26"/>
                </a:cxn>
                <a:cxn ang="0">
                  <a:pos x="34" y="26"/>
                </a:cxn>
                <a:cxn ang="0">
                  <a:pos x="34" y="21"/>
                </a:cxn>
                <a:cxn ang="0">
                  <a:pos x="34" y="17"/>
                </a:cxn>
                <a:cxn ang="0">
                  <a:pos x="34" y="17"/>
                </a:cxn>
                <a:cxn ang="0">
                  <a:pos x="34" y="13"/>
                </a:cxn>
                <a:cxn ang="0">
                  <a:pos x="34" y="9"/>
                </a:cxn>
                <a:cxn ang="0">
                  <a:pos x="34" y="9"/>
                </a:cxn>
                <a:cxn ang="0">
                  <a:pos x="38" y="4"/>
                </a:cxn>
                <a:cxn ang="0">
                  <a:pos x="38" y="4"/>
                </a:cxn>
                <a:cxn ang="0">
                  <a:pos x="42" y="9"/>
                </a:cxn>
                <a:cxn ang="0">
                  <a:pos x="42" y="17"/>
                </a:cxn>
                <a:cxn ang="0">
                  <a:pos x="42" y="17"/>
                </a:cxn>
                <a:cxn ang="0">
                  <a:pos x="42" y="26"/>
                </a:cxn>
                <a:cxn ang="0">
                  <a:pos x="38" y="34"/>
                </a:cxn>
                <a:cxn ang="0">
                  <a:pos x="38" y="34"/>
                </a:cxn>
                <a:cxn ang="0">
                  <a:pos x="29" y="38"/>
                </a:cxn>
                <a:cxn ang="0">
                  <a:pos x="21" y="38"/>
                </a:cxn>
                <a:cxn ang="0">
                  <a:pos x="21" y="38"/>
                </a:cxn>
                <a:cxn ang="0">
                  <a:pos x="12" y="38"/>
                </a:cxn>
                <a:cxn ang="0">
                  <a:pos x="8" y="34"/>
                </a:cxn>
                <a:cxn ang="0">
                  <a:pos x="8" y="34"/>
                </a:cxn>
                <a:cxn ang="0">
                  <a:pos x="4" y="26"/>
                </a:cxn>
                <a:cxn ang="0">
                  <a:pos x="0" y="17"/>
                </a:cxn>
                <a:cxn ang="0">
                  <a:pos x="0" y="17"/>
                </a:cxn>
                <a:cxn ang="0">
                  <a:pos x="4" y="9"/>
                </a:cxn>
                <a:cxn ang="0">
                  <a:pos x="8" y="4"/>
                </a:cxn>
                <a:cxn ang="0">
                  <a:pos x="8" y="4"/>
                </a:cxn>
                <a:cxn ang="0">
                  <a:pos x="12" y="0"/>
                </a:cxn>
                <a:cxn ang="0">
                  <a:pos x="21" y="0"/>
                </a:cxn>
                <a:cxn ang="0">
                  <a:pos x="21" y="0"/>
                </a:cxn>
                <a:cxn ang="0">
                  <a:pos x="21" y="0"/>
                </a:cxn>
                <a:cxn ang="0">
                  <a:pos x="25" y="0"/>
                </a:cxn>
                <a:cxn ang="0">
                  <a:pos x="25" y="0"/>
                </a:cxn>
                <a:cxn ang="0">
                  <a:pos x="25" y="0"/>
                </a:cxn>
                <a:cxn ang="0">
                  <a:pos x="17" y="30"/>
                </a:cxn>
                <a:cxn ang="0">
                  <a:pos x="17" y="9"/>
                </a:cxn>
                <a:cxn ang="0">
                  <a:pos x="17" y="9"/>
                </a:cxn>
                <a:cxn ang="0">
                  <a:pos x="12" y="13"/>
                </a:cxn>
                <a:cxn ang="0">
                  <a:pos x="8" y="17"/>
                </a:cxn>
                <a:cxn ang="0">
                  <a:pos x="8" y="17"/>
                </a:cxn>
                <a:cxn ang="0">
                  <a:pos x="12" y="26"/>
                </a:cxn>
                <a:cxn ang="0">
                  <a:pos x="17" y="30"/>
                </a:cxn>
                <a:cxn ang="0">
                  <a:pos x="17" y="30"/>
                </a:cxn>
                <a:cxn ang="0">
                  <a:pos x="25" y="0"/>
                </a:cxn>
              </a:cxnLst>
              <a:rect l="0" t="0" r="r" b="b"/>
              <a:pathLst>
                <a:path w="42" h="38">
                  <a:moveTo>
                    <a:pt x="25" y="0"/>
                  </a:moveTo>
                  <a:lnTo>
                    <a:pt x="25" y="0"/>
                  </a:lnTo>
                  <a:lnTo>
                    <a:pt x="25" y="30"/>
                  </a:lnTo>
                  <a:lnTo>
                    <a:pt x="25" y="30"/>
                  </a:lnTo>
                  <a:lnTo>
                    <a:pt x="29" y="26"/>
                  </a:lnTo>
                  <a:lnTo>
                    <a:pt x="34" y="26"/>
                  </a:lnTo>
                  <a:lnTo>
                    <a:pt x="34" y="26"/>
                  </a:lnTo>
                  <a:lnTo>
                    <a:pt x="34" y="21"/>
                  </a:lnTo>
                  <a:lnTo>
                    <a:pt x="34" y="17"/>
                  </a:lnTo>
                  <a:lnTo>
                    <a:pt x="34" y="17"/>
                  </a:lnTo>
                  <a:lnTo>
                    <a:pt x="34" y="13"/>
                  </a:lnTo>
                  <a:lnTo>
                    <a:pt x="34" y="9"/>
                  </a:lnTo>
                  <a:lnTo>
                    <a:pt x="34" y="9"/>
                  </a:lnTo>
                  <a:lnTo>
                    <a:pt x="38" y="4"/>
                  </a:lnTo>
                  <a:lnTo>
                    <a:pt x="38" y="4"/>
                  </a:lnTo>
                  <a:lnTo>
                    <a:pt x="42" y="9"/>
                  </a:lnTo>
                  <a:lnTo>
                    <a:pt x="42" y="17"/>
                  </a:lnTo>
                  <a:lnTo>
                    <a:pt x="42" y="17"/>
                  </a:lnTo>
                  <a:lnTo>
                    <a:pt x="42" y="26"/>
                  </a:lnTo>
                  <a:lnTo>
                    <a:pt x="38" y="34"/>
                  </a:lnTo>
                  <a:lnTo>
                    <a:pt x="38" y="34"/>
                  </a:lnTo>
                  <a:lnTo>
                    <a:pt x="29" y="38"/>
                  </a:lnTo>
                  <a:lnTo>
                    <a:pt x="21" y="38"/>
                  </a:lnTo>
                  <a:lnTo>
                    <a:pt x="21" y="38"/>
                  </a:lnTo>
                  <a:lnTo>
                    <a:pt x="12" y="38"/>
                  </a:lnTo>
                  <a:lnTo>
                    <a:pt x="8" y="34"/>
                  </a:lnTo>
                  <a:lnTo>
                    <a:pt x="8" y="34"/>
                  </a:lnTo>
                  <a:lnTo>
                    <a:pt x="4" y="26"/>
                  </a:lnTo>
                  <a:lnTo>
                    <a:pt x="0" y="17"/>
                  </a:lnTo>
                  <a:lnTo>
                    <a:pt x="0" y="17"/>
                  </a:lnTo>
                  <a:lnTo>
                    <a:pt x="4" y="9"/>
                  </a:lnTo>
                  <a:lnTo>
                    <a:pt x="8" y="4"/>
                  </a:lnTo>
                  <a:lnTo>
                    <a:pt x="8" y="4"/>
                  </a:lnTo>
                  <a:lnTo>
                    <a:pt x="12" y="0"/>
                  </a:lnTo>
                  <a:lnTo>
                    <a:pt x="21" y="0"/>
                  </a:lnTo>
                  <a:lnTo>
                    <a:pt x="21" y="0"/>
                  </a:lnTo>
                  <a:lnTo>
                    <a:pt x="21" y="0"/>
                  </a:lnTo>
                  <a:lnTo>
                    <a:pt x="25" y="0"/>
                  </a:lnTo>
                  <a:lnTo>
                    <a:pt x="25" y="0"/>
                  </a:lnTo>
                  <a:lnTo>
                    <a:pt x="25" y="0"/>
                  </a:lnTo>
                  <a:lnTo>
                    <a:pt x="17" y="30"/>
                  </a:lnTo>
                  <a:lnTo>
                    <a:pt x="17" y="9"/>
                  </a:lnTo>
                  <a:lnTo>
                    <a:pt x="17" y="9"/>
                  </a:lnTo>
                  <a:lnTo>
                    <a:pt x="12" y="13"/>
                  </a:lnTo>
                  <a:lnTo>
                    <a:pt x="8" y="17"/>
                  </a:lnTo>
                  <a:lnTo>
                    <a:pt x="8" y="17"/>
                  </a:lnTo>
                  <a:lnTo>
                    <a:pt x="12" y="26"/>
                  </a:lnTo>
                  <a:lnTo>
                    <a:pt x="17" y="30"/>
                  </a:lnTo>
                  <a:lnTo>
                    <a:pt x="17" y="30"/>
                  </a:lnTo>
                  <a:lnTo>
                    <a:pt x="25" y="0"/>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5894" name="Freeform 22"/>
            <p:cNvSpPr>
              <a:spLocks/>
            </p:cNvSpPr>
            <p:nvPr/>
          </p:nvSpPr>
          <p:spPr bwMode="auto">
            <a:xfrm>
              <a:off x="56" y="2657"/>
              <a:ext cx="42" cy="34"/>
            </a:xfrm>
            <a:custGeom>
              <a:avLst/>
              <a:gdLst/>
              <a:ahLst/>
              <a:cxnLst>
                <a:cxn ang="0">
                  <a:pos x="4" y="0"/>
                </a:cxn>
                <a:cxn ang="0">
                  <a:pos x="12" y="4"/>
                </a:cxn>
                <a:cxn ang="0">
                  <a:pos x="12" y="4"/>
                </a:cxn>
                <a:cxn ang="0">
                  <a:pos x="8" y="4"/>
                </a:cxn>
                <a:cxn ang="0">
                  <a:pos x="8" y="13"/>
                </a:cxn>
                <a:cxn ang="0">
                  <a:pos x="8" y="13"/>
                </a:cxn>
                <a:cxn ang="0">
                  <a:pos x="12" y="17"/>
                </a:cxn>
                <a:cxn ang="0">
                  <a:pos x="12" y="21"/>
                </a:cxn>
                <a:cxn ang="0">
                  <a:pos x="12" y="21"/>
                </a:cxn>
                <a:cxn ang="0">
                  <a:pos x="17" y="21"/>
                </a:cxn>
                <a:cxn ang="0">
                  <a:pos x="21" y="21"/>
                </a:cxn>
                <a:cxn ang="0">
                  <a:pos x="21" y="21"/>
                </a:cxn>
                <a:cxn ang="0">
                  <a:pos x="34" y="21"/>
                </a:cxn>
                <a:cxn ang="0">
                  <a:pos x="34" y="13"/>
                </a:cxn>
                <a:cxn ang="0">
                  <a:pos x="34" y="13"/>
                </a:cxn>
                <a:cxn ang="0">
                  <a:pos x="34" y="4"/>
                </a:cxn>
                <a:cxn ang="0">
                  <a:pos x="34" y="0"/>
                </a:cxn>
                <a:cxn ang="0">
                  <a:pos x="34" y="0"/>
                </a:cxn>
                <a:cxn ang="0">
                  <a:pos x="38" y="0"/>
                </a:cxn>
                <a:cxn ang="0">
                  <a:pos x="38" y="0"/>
                </a:cxn>
                <a:cxn ang="0">
                  <a:pos x="42" y="0"/>
                </a:cxn>
                <a:cxn ang="0">
                  <a:pos x="42" y="4"/>
                </a:cxn>
                <a:cxn ang="0">
                  <a:pos x="42" y="4"/>
                </a:cxn>
                <a:cxn ang="0">
                  <a:pos x="42" y="8"/>
                </a:cxn>
                <a:cxn ang="0">
                  <a:pos x="42" y="13"/>
                </a:cxn>
                <a:cxn ang="0">
                  <a:pos x="42" y="13"/>
                </a:cxn>
                <a:cxn ang="0">
                  <a:pos x="42" y="21"/>
                </a:cxn>
                <a:cxn ang="0">
                  <a:pos x="38" y="25"/>
                </a:cxn>
                <a:cxn ang="0">
                  <a:pos x="38" y="25"/>
                </a:cxn>
                <a:cxn ang="0">
                  <a:pos x="29" y="30"/>
                </a:cxn>
                <a:cxn ang="0">
                  <a:pos x="21" y="34"/>
                </a:cxn>
                <a:cxn ang="0">
                  <a:pos x="21" y="34"/>
                </a:cxn>
                <a:cxn ang="0">
                  <a:pos x="12" y="30"/>
                </a:cxn>
                <a:cxn ang="0">
                  <a:pos x="8" y="25"/>
                </a:cxn>
                <a:cxn ang="0">
                  <a:pos x="8" y="25"/>
                </a:cxn>
                <a:cxn ang="0">
                  <a:pos x="4" y="21"/>
                </a:cxn>
                <a:cxn ang="0">
                  <a:pos x="0" y="8"/>
                </a:cxn>
                <a:cxn ang="0">
                  <a:pos x="0" y="8"/>
                </a:cxn>
                <a:cxn ang="0">
                  <a:pos x="4" y="4"/>
                </a:cxn>
                <a:cxn ang="0">
                  <a:pos x="4" y="0"/>
                </a:cxn>
              </a:cxnLst>
              <a:rect l="0" t="0" r="r" b="b"/>
              <a:pathLst>
                <a:path w="42" h="34">
                  <a:moveTo>
                    <a:pt x="4" y="0"/>
                  </a:moveTo>
                  <a:lnTo>
                    <a:pt x="12" y="4"/>
                  </a:lnTo>
                  <a:lnTo>
                    <a:pt x="12" y="4"/>
                  </a:lnTo>
                  <a:lnTo>
                    <a:pt x="8" y="4"/>
                  </a:lnTo>
                  <a:lnTo>
                    <a:pt x="8" y="13"/>
                  </a:lnTo>
                  <a:lnTo>
                    <a:pt x="8" y="13"/>
                  </a:lnTo>
                  <a:lnTo>
                    <a:pt x="12" y="17"/>
                  </a:lnTo>
                  <a:lnTo>
                    <a:pt x="12" y="21"/>
                  </a:lnTo>
                  <a:lnTo>
                    <a:pt x="12" y="21"/>
                  </a:lnTo>
                  <a:lnTo>
                    <a:pt x="17" y="21"/>
                  </a:lnTo>
                  <a:lnTo>
                    <a:pt x="21" y="21"/>
                  </a:lnTo>
                  <a:lnTo>
                    <a:pt x="21" y="21"/>
                  </a:lnTo>
                  <a:lnTo>
                    <a:pt x="34" y="21"/>
                  </a:lnTo>
                  <a:lnTo>
                    <a:pt x="34" y="13"/>
                  </a:lnTo>
                  <a:lnTo>
                    <a:pt x="34" y="13"/>
                  </a:lnTo>
                  <a:lnTo>
                    <a:pt x="34" y="4"/>
                  </a:lnTo>
                  <a:lnTo>
                    <a:pt x="34" y="0"/>
                  </a:lnTo>
                  <a:lnTo>
                    <a:pt x="34" y="0"/>
                  </a:lnTo>
                  <a:lnTo>
                    <a:pt x="38" y="0"/>
                  </a:lnTo>
                  <a:lnTo>
                    <a:pt x="38" y="0"/>
                  </a:lnTo>
                  <a:lnTo>
                    <a:pt x="42" y="0"/>
                  </a:lnTo>
                  <a:lnTo>
                    <a:pt x="42" y="4"/>
                  </a:lnTo>
                  <a:lnTo>
                    <a:pt x="42" y="4"/>
                  </a:lnTo>
                  <a:lnTo>
                    <a:pt x="42" y="8"/>
                  </a:lnTo>
                  <a:lnTo>
                    <a:pt x="42" y="13"/>
                  </a:lnTo>
                  <a:lnTo>
                    <a:pt x="42" y="13"/>
                  </a:lnTo>
                  <a:lnTo>
                    <a:pt x="42" y="21"/>
                  </a:lnTo>
                  <a:lnTo>
                    <a:pt x="38" y="25"/>
                  </a:lnTo>
                  <a:lnTo>
                    <a:pt x="38" y="25"/>
                  </a:lnTo>
                  <a:lnTo>
                    <a:pt x="29" y="30"/>
                  </a:lnTo>
                  <a:lnTo>
                    <a:pt x="21" y="34"/>
                  </a:lnTo>
                  <a:lnTo>
                    <a:pt x="21" y="34"/>
                  </a:lnTo>
                  <a:lnTo>
                    <a:pt x="12" y="30"/>
                  </a:lnTo>
                  <a:lnTo>
                    <a:pt x="8" y="25"/>
                  </a:lnTo>
                  <a:lnTo>
                    <a:pt x="8" y="25"/>
                  </a:lnTo>
                  <a:lnTo>
                    <a:pt x="4" y="21"/>
                  </a:lnTo>
                  <a:lnTo>
                    <a:pt x="0" y="8"/>
                  </a:lnTo>
                  <a:lnTo>
                    <a:pt x="0" y="8"/>
                  </a:lnTo>
                  <a:lnTo>
                    <a:pt x="4" y="4"/>
                  </a:lnTo>
                  <a:lnTo>
                    <a:pt x="4" y="0"/>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5895" name="Freeform 23"/>
            <p:cNvSpPr>
              <a:spLocks/>
            </p:cNvSpPr>
            <p:nvPr/>
          </p:nvSpPr>
          <p:spPr bwMode="auto">
            <a:xfrm>
              <a:off x="56" y="2610"/>
              <a:ext cx="42" cy="38"/>
            </a:xfrm>
            <a:custGeom>
              <a:avLst/>
              <a:gdLst/>
              <a:ahLst/>
              <a:cxnLst>
                <a:cxn ang="0">
                  <a:pos x="21" y="38"/>
                </a:cxn>
                <a:cxn ang="0">
                  <a:pos x="21" y="38"/>
                </a:cxn>
                <a:cxn ang="0">
                  <a:pos x="12" y="38"/>
                </a:cxn>
                <a:cxn ang="0">
                  <a:pos x="8" y="34"/>
                </a:cxn>
                <a:cxn ang="0">
                  <a:pos x="8" y="34"/>
                </a:cxn>
                <a:cxn ang="0">
                  <a:pos x="4" y="30"/>
                </a:cxn>
                <a:cxn ang="0">
                  <a:pos x="0" y="22"/>
                </a:cxn>
                <a:cxn ang="0">
                  <a:pos x="0" y="22"/>
                </a:cxn>
                <a:cxn ang="0">
                  <a:pos x="4" y="13"/>
                </a:cxn>
                <a:cxn ang="0">
                  <a:pos x="8" y="9"/>
                </a:cxn>
                <a:cxn ang="0">
                  <a:pos x="8" y="9"/>
                </a:cxn>
                <a:cxn ang="0">
                  <a:pos x="12" y="5"/>
                </a:cxn>
                <a:cxn ang="0">
                  <a:pos x="21" y="0"/>
                </a:cxn>
                <a:cxn ang="0">
                  <a:pos x="21" y="0"/>
                </a:cxn>
                <a:cxn ang="0">
                  <a:pos x="29" y="5"/>
                </a:cxn>
                <a:cxn ang="0">
                  <a:pos x="38" y="9"/>
                </a:cxn>
                <a:cxn ang="0">
                  <a:pos x="38" y="9"/>
                </a:cxn>
                <a:cxn ang="0">
                  <a:pos x="42" y="13"/>
                </a:cxn>
                <a:cxn ang="0">
                  <a:pos x="42" y="22"/>
                </a:cxn>
                <a:cxn ang="0">
                  <a:pos x="42" y="22"/>
                </a:cxn>
                <a:cxn ang="0">
                  <a:pos x="42" y="30"/>
                </a:cxn>
                <a:cxn ang="0">
                  <a:pos x="38" y="34"/>
                </a:cxn>
                <a:cxn ang="0">
                  <a:pos x="38" y="34"/>
                </a:cxn>
                <a:cxn ang="0">
                  <a:pos x="29" y="38"/>
                </a:cxn>
                <a:cxn ang="0">
                  <a:pos x="21" y="38"/>
                </a:cxn>
                <a:cxn ang="0">
                  <a:pos x="21" y="38"/>
                </a:cxn>
                <a:cxn ang="0">
                  <a:pos x="21" y="38"/>
                </a:cxn>
                <a:cxn ang="0">
                  <a:pos x="21" y="30"/>
                </a:cxn>
                <a:cxn ang="0">
                  <a:pos x="34" y="30"/>
                </a:cxn>
                <a:cxn ang="0">
                  <a:pos x="34" y="22"/>
                </a:cxn>
                <a:cxn ang="0">
                  <a:pos x="34" y="22"/>
                </a:cxn>
                <a:cxn ang="0">
                  <a:pos x="34" y="17"/>
                </a:cxn>
                <a:cxn ang="0">
                  <a:pos x="34" y="13"/>
                </a:cxn>
                <a:cxn ang="0">
                  <a:pos x="34" y="13"/>
                </a:cxn>
                <a:cxn ang="0">
                  <a:pos x="29" y="13"/>
                </a:cxn>
                <a:cxn ang="0">
                  <a:pos x="21" y="13"/>
                </a:cxn>
                <a:cxn ang="0">
                  <a:pos x="21" y="13"/>
                </a:cxn>
                <a:cxn ang="0">
                  <a:pos x="12" y="13"/>
                </a:cxn>
                <a:cxn ang="0">
                  <a:pos x="8" y="22"/>
                </a:cxn>
                <a:cxn ang="0">
                  <a:pos x="8" y="22"/>
                </a:cxn>
                <a:cxn ang="0">
                  <a:pos x="8" y="26"/>
                </a:cxn>
                <a:cxn ang="0">
                  <a:pos x="12" y="30"/>
                </a:cxn>
                <a:cxn ang="0">
                  <a:pos x="12" y="30"/>
                </a:cxn>
                <a:cxn ang="0">
                  <a:pos x="17" y="30"/>
                </a:cxn>
                <a:cxn ang="0">
                  <a:pos x="21" y="30"/>
                </a:cxn>
                <a:cxn ang="0">
                  <a:pos x="21" y="30"/>
                </a:cxn>
                <a:cxn ang="0">
                  <a:pos x="21" y="38"/>
                </a:cxn>
              </a:cxnLst>
              <a:rect l="0" t="0" r="r" b="b"/>
              <a:pathLst>
                <a:path w="42" h="38">
                  <a:moveTo>
                    <a:pt x="21" y="38"/>
                  </a:moveTo>
                  <a:lnTo>
                    <a:pt x="21" y="38"/>
                  </a:lnTo>
                  <a:lnTo>
                    <a:pt x="12" y="38"/>
                  </a:lnTo>
                  <a:lnTo>
                    <a:pt x="8" y="34"/>
                  </a:lnTo>
                  <a:lnTo>
                    <a:pt x="8" y="34"/>
                  </a:lnTo>
                  <a:lnTo>
                    <a:pt x="4" y="30"/>
                  </a:lnTo>
                  <a:lnTo>
                    <a:pt x="0" y="22"/>
                  </a:lnTo>
                  <a:lnTo>
                    <a:pt x="0" y="22"/>
                  </a:lnTo>
                  <a:lnTo>
                    <a:pt x="4" y="13"/>
                  </a:lnTo>
                  <a:lnTo>
                    <a:pt x="8" y="9"/>
                  </a:lnTo>
                  <a:lnTo>
                    <a:pt x="8" y="9"/>
                  </a:lnTo>
                  <a:lnTo>
                    <a:pt x="12" y="5"/>
                  </a:lnTo>
                  <a:lnTo>
                    <a:pt x="21" y="0"/>
                  </a:lnTo>
                  <a:lnTo>
                    <a:pt x="21" y="0"/>
                  </a:lnTo>
                  <a:lnTo>
                    <a:pt x="29" y="5"/>
                  </a:lnTo>
                  <a:lnTo>
                    <a:pt x="38" y="9"/>
                  </a:lnTo>
                  <a:lnTo>
                    <a:pt x="38" y="9"/>
                  </a:lnTo>
                  <a:lnTo>
                    <a:pt x="42" y="13"/>
                  </a:lnTo>
                  <a:lnTo>
                    <a:pt x="42" y="22"/>
                  </a:lnTo>
                  <a:lnTo>
                    <a:pt x="42" y="22"/>
                  </a:lnTo>
                  <a:lnTo>
                    <a:pt x="42" y="30"/>
                  </a:lnTo>
                  <a:lnTo>
                    <a:pt x="38" y="34"/>
                  </a:lnTo>
                  <a:lnTo>
                    <a:pt x="38" y="34"/>
                  </a:lnTo>
                  <a:lnTo>
                    <a:pt x="29" y="38"/>
                  </a:lnTo>
                  <a:lnTo>
                    <a:pt x="21" y="38"/>
                  </a:lnTo>
                  <a:lnTo>
                    <a:pt x="21" y="38"/>
                  </a:lnTo>
                  <a:lnTo>
                    <a:pt x="21" y="38"/>
                  </a:lnTo>
                  <a:lnTo>
                    <a:pt x="21" y="30"/>
                  </a:lnTo>
                  <a:lnTo>
                    <a:pt x="34" y="30"/>
                  </a:lnTo>
                  <a:lnTo>
                    <a:pt x="34" y="22"/>
                  </a:lnTo>
                  <a:lnTo>
                    <a:pt x="34" y="22"/>
                  </a:lnTo>
                  <a:lnTo>
                    <a:pt x="34" y="17"/>
                  </a:lnTo>
                  <a:lnTo>
                    <a:pt x="34" y="13"/>
                  </a:lnTo>
                  <a:lnTo>
                    <a:pt x="34" y="13"/>
                  </a:lnTo>
                  <a:lnTo>
                    <a:pt x="29" y="13"/>
                  </a:lnTo>
                  <a:lnTo>
                    <a:pt x="21" y="13"/>
                  </a:lnTo>
                  <a:lnTo>
                    <a:pt x="21" y="13"/>
                  </a:lnTo>
                  <a:lnTo>
                    <a:pt x="12" y="13"/>
                  </a:lnTo>
                  <a:lnTo>
                    <a:pt x="8" y="22"/>
                  </a:lnTo>
                  <a:lnTo>
                    <a:pt x="8" y="22"/>
                  </a:lnTo>
                  <a:lnTo>
                    <a:pt x="8" y="26"/>
                  </a:lnTo>
                  <a:lnTo>
                    <a:pt x="12" y="30"/>
                  </a:lnTo>
                  <a:lnTo>
                    <a:pt x="12" y="30"/>
                  </a:lnTo>
                  <a:lnTo>
                    <a:pt x="17" y="30"/>
                  </a:lnTo>
                  <a:lnTo>
                    <a:pt x="21" y="30"/>
                  </a:lnTo>
                  <a:lnTo>
                    <a:pt x="21" y="30"/>
                  </a:lnTo>
                  <a:lnTo>
                    <a:pt x="21" y="38"/>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5896" name="Freeform 24"/>
            <p:cNvSpPr>
              <a:spLocks/>
            </p:cNvSpPr>
            <p:nvPr/>
          </p:nvSpPr>
          <p:spPr bwMode="auto">
            <a:xfrm>
              <a:off x="56" y="2568"/>
              <a:ext cx="42" cy="38"/>
            </a:xfrm>
            <a:custGeom>
              <a:avLst/>
              <a:gdLst/>
              <a:ahLst/>
              <a:cxnLst>
                <a:cxn ang="0">
                  <a:pos x="42" y="13"/>
                </a:cxn>
                <a:cxn ang="0">
                  <a:pos x="21" y="13"/>
                </a:cxn>
                <a:cxn ang="0">
                  <a:pos x="21" y="13"/>
                </a:cxn>
                <a:cxn ang="0">
                  <a:pos x="17" y="13"/>
                </a:cxn>
                <a:cxn ang="0">
                  <a:pos x="12" y="13"/>
                </a:cxn>
                <a:cxn ang="0">
                  <a:pos x="12" y="13"/>
                </a:cxn>
                <a:cxn ang="0">
                  <a:pos x="8" y="17"/>
                </a:cxn>
                <a:cxn ang="0">
                  <a:pos x="8" y="21"/>
                </a:cxn>
                <a:cxn ang="0">
                  <a:pos x="8" y="21"/>
                </a:cxn>
                <a:cxn ang="0">
                  <a:pos x="8" y="21"/>
                </a:cxn>
                <a:cxn ang="0">
                  <a:pos x="12" y="25"/>
                </a:cxn>
                <a:cxn ang="0">
                  <a:pos x="12" y="25"/>
                </a:cxn>
                <a:cxn ang="0">
                  <a:pos x="12" y="25"/>
                </a:cxn>
                <a:cxn ang="0">
                  <a:pos x="12" y="25"/>
                </a:cxn>
                <a:cxn ang="0">
                  <a:pos x="12" y="25"/>
                </a:cxn>
                <a:cxn ang="0">
                  <a:pos x="42" y="25"/>
                </a:cxn>
                <a:cxn ang="0">
                  <a:pos x="42" y="25"/>
                </a:cxn>
                <a:cxn ang="0">
                  <a:pos x="42" y="38"/>
                </a:cxn>
                <a:cxn ang="0">
                  <a:pos x="42" y="38"/>
                </a:cxn>
                <a:cxn ang="0">
                  <a:pos x="4" y="38"/>
                </a:cxn>
                <a:cxn ang="0">
                  <a:pos x="4" y="38"/>
                </a:cxn>
                <a:cxn ang="0">
                  <a:pos x="4" y="30"/>
                </a:cxn>
                <a:cxn ang="0">
                  <a:pos x="4" y="30"/>
                </a:cxn>
                <a:cxn ang="0">
                  <a:pos x="8" y="30"/>
                </a:cxn>
                <a:cxn ang="0">
                  <a:pos x="8" y="30"/>
                </a:cxn>
                <a:cxn ang="0">
                  <a:pos x="4" y="25"/>
                </a:cxn>
                <a:cxn ang="0">
                  <a:pos x="0" y="17"/>
                </a:cxn>
                <a:cxn ang="0">
                  <a:pos x="0" y="17"/>
                </a:cxn>
                <a:cxn ang="0">
                  <a:pos x="4" y="8"/>
                </a:cxn>
                <a:cxn ang="0">
                  <a:pos x="4" y="4"/>
                </a:cxn>
                <a:cxn ang="0">
                  <a:pos x="4" y="4"/>
                </a:cxn>
                <a:cxn ang="0">
                  <a:pos x="12" y="4"/>
                </a:cxn>
                <a:cxn ang="0">
                  <a:pos x="17" y="0"/>
                </a:cxn>
                <a:cxn ang="0">
                  <a:pos x="17" y="0"/>
                </a:cxn>
                <a:cxn ang="0">
                  <a:pos x="42" y="0"/>
                </a:cxn>
                <a:cxn ang="0">
                  <a:pos x="42" y="0"/>
                </a:cxn>
                <a:cxn ang="0">
                  <a:pos x="42" y="13"/>
                </a:cxn>
              </a:cxnLst>
              <a:rect l="0" t="0" r="r" b="b"/>
              <a:pathLst>
                <a:path w="42" h="38">
                  <a:moveTo>
                    <a:pt x="42" y="13"/>
                  </a:moveTo>
                  <a:lnTo>
                    <a:pt x="21" y="13"/>
                  </a:lnTo>
                  <a:lnTo>
                    <a:pt x="21" y="13"/>
                  </a:lnTo>
                  <a:lnTo>
                    <a:pt x="17" y="13"/>
                  </a:lnTo>
                  <a:lnTo>
                    <a:pt x="12" y="13"/>
                  </a:lnTo>
                  <a:lnTo>
                    <a:pt x="12" y="13"/>
                  </a:lnTo>
                  <a:lnTo>
                    <a:pt x="8" y="17"/>
                  </a:lnTo>
                  <a:lnTo>
                    <a:pt x="8" y="21"/>
                  </a:lnTo>
                  <a:lnTo>
                    <a:pt x="8" y="21"/>
                  </a:lnTo>
                  <a:lnTo>
                    <a:pt x="8" y="21"/>
                  </a:lnTo>
                  <a:lnTo>
                    <a:pt x="12" y="25"/>
                  </a:lnTo>
                  <a:lnTo>
                    <a:pt x="12" y="25"/>
                  </a:lnTo>
                  <a:lnTo>
                    <a:pt x="12" y="25"/>
                  </a:lnTo>
                  <a:lnTo>
                    <a:pt x="12" y="25"/>
                  </a:lnTo>
                  <a:lnTo>
                    <a:pt x="12" y="25"/>
                  </a:lnTo>
                  <a:lnTo>
                    <a:pt x="42" y="25"/>
                  </a:lnTo>
                  <a:lnTo>
                    <a:pt x="42" y="25"/>
                  </a:lnTo>
                  <a:lnTo>
                    <a:pt x="42" y="38"/>
                  </a:lnTo>
                  <a:lnTo>
                    <a:pt x="42" y="38"/>
                  </a:lnTo>
                  <a:lnTo>
                    <a:pt x="4" y="38"/>
                  </a:lnTo>
                  <a:lnTo>
                    <a:pt x="4" y="38"/>
                  </a:lnTo>
                  <a:lnTo>
                    <a:pt x="4" y="30"/>
                  </a:lnTo>
                  <a:lnTo>
                    <a:pt x="4" y="30"/>
                  </a:lnTo>
                  <a:lnTo>
                    <a:pt x="8" y="30"/>
                  </a:lnTo>
                  <a:lnTo>
                    <a:pt x="8" y="30"/>
                  </a:lnTo>
                  <a:lnTo>
                    <a:pt x="4" y="25"/>
                  </a:lnTo>
                  <a:lnTo>
                    <a:pt x="0" y="17"/>
                  </a:lnTo>
                  <a:lnTo>
                    <a:pt x="0" y="17"/>
                  </a:lnTo>
                  <a:lnTo>
                    <a:pt x="4" y="8"/>
                  </a:lnTo>
                  <a:lnTo>
                    <a:pt x="4" y="4"/>
                  </a:lnTo>
                  <a:lnTo>
                    <a:pt x="4" y="4"/>
                  </a:lnTo>
                  <a:lnTo>
                    <a:pt x="12" y="4"/>
                  </a:lnTo>
                  <a:lnTo>
                    <a:pt x="17" y="0"/>
                  </a:lnTo>
                  <a:lnTo>
                    <a:pt x="17" y="0"/>
                  </a:lnTo>
                  <a:lnTo>
                    <a:pt x="42" y="0"/>
                  </a:lnTo>
                  <a:lnTo>
                    <a:pt x="42" y="0"/>
                  </a:lnTo>
                  <a:lnTo>
                    <a:pt x="42" y="13"/>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5897" name="Freeform 25"/>
            <p:cNvSpPr>
              <a:spLocks/>
            </p:cNvSpPr>
            <p:nvPr/>
          </p:nvSpPr>
          <p:spPr bwMode="auto">
            <a:xfrm>
              <a:off x="43" y="2526"/>
              <a:ext cx="55" cy="33"/>
            </a:xfrm>
            <a:custGeom>
              <a:avLst/>
              <a:gdLst/>
              <a:ahLst/>
              <a:cxnLst>
                <a:cxn ang="0">
                  <a:pos x="55" y="8"/>
                </a:cxn>
                <a:cxn ang="0">
                  <a:pos x="55" y="8"/>
                </a:cxn>
                <a:cxn ang="0">
                  <a:pos x="51" y="8"/>
                </a:cxn>
                <a:cxn ang="0">
                  <a:pos x="51" y="8"/>
                </a:cxn>
                <a:cxn ang="0">
                  <a:pos x="55" y="8"/>
                </a:cxn>
                <a:cxn ang="0">
                  <a:pos x="55" y="12"/>
                </a:cxn>
                <a:cxn ang="0">
                  <a:pos x="55" y="12"/>
                </a:cxn>
                <a:cxn ang="0">
                  <a:pos x="55" y="17"/>
                </a:cxn>
                <a:cxn ang="0">
                  <a:pos x="55" y="17"/>
                </a:cxn>
                <a:cxn ang="0">
                  <a:pos x="55" y="17"/>
                </a:cxn>
                <a:cxn ang="0">
                  <a:pos x="55" y="25"/>
                </a:cxn>
                <a:cxn ang="0">
                  <a:pos x="51" y="29"/>
                </a:cxn>
                <a:cxn ang="0">
                  <a:pos x="51" y="29"/>
                </a:cxn>
                <a:cxn ang="0">
                  <a:pos x="42" y="33"/>
                </a:cxn>
                <a:cxn ang="0">
                  <a:pos x="34" y="33"/>
                </a:cxn>
                <a:cxn ang="0">
                  <a:pos x="34" y="33"/>
                </a:cxn>
                <a:cxn ang="0">
                  <a:pos x="25" y="33"/>
                </a:cxn>
                <a:cxn ang="0">
                  <a:pos x="21" y="29"/>
                </a:cxn>
                <a:cxn ang="0">
                  <a:pos x="21" y="29"/>
                </a:cxn>
                <a:cxn ang="0">
                  <a:pos x="17" y="25"/>
                </a:cxn>
                <a:cxn ang="0">
                  <a:pos x="13" y="17"/>
                </a:cxn>
                <a:cxn ang="0">
                  <a:pos x="13" y="17"/>
                </a:cxn>
                <a:cxn ang="0">
                  <a:pos x="17" y="12"/>
                </a:cxn>
                <a:cxn ang="0">
                  <a:pos x="17" y="8"/>
                </a:cxn>
                <a:cxn ang="0">
                  <a:pos x="17" y="8"/>
                </a:cxn>
                <a:cxn ang="0">
                  <a:pos x="0" y="8"/>
                </a:cxn>
                <a:cxn ang="0">
                  <a:pos x="0" y="8"/>
                </a:cxn>
                <a:cxn ang="0">
                  <a:pos x="0" y="0"/>
                </a:cxn>
                <a:cxn ang="0">
                  <a:pos x="0" y="0"/>
                </a:cxn>
                <a:cxn ang="0">
                  <a:pos x="55" y="0"/>
                </a:cxn>
                <a:cxn ang="0">
                  <a:pos x="55" y="0"/>
                </a:cxn>
                <a:cxn ang="0">
                  <a:pos x="55" y="8"/>
                </a:cxn>
                <a:cxn ang="0">
                  <a:pos x="55" y="8"/>
                </a:cxn>
                <a:cxn ang="0">
                  <a:pos x="55" y="8"/>
                </a:cxn>
                <a:cxn ang="0">
                  <a:pos x="25" y="8"/>
                </a:cxn>
                <a:cxn ang="0">
                  <a:pos x="21" y="12"/>
                </a:cxn>
                <a:cxn ang="0">
                  <a:pos x="21" y="12"/>
                </a:cxn>
                <a:cxn ang="0">
                  <a:pos x="21" y="12"/>
                </a:cxn>
                <a:cxn ang="0">
                  <a:pos x="25" y="21"/>
                </a:cxn>
                <a:cxn ang="0">
                  <a:pos x="25" y="21"/>
                </a:cxn>
                <a:cxn ang="0">
                  <a:pos x="25" y="21"/>
                </a:cxn>
                <a:cxn ang="0">
                  <a:pos x="30" y="25"/>
                </a:cxn>
                <a:cxn ang="0">
                  <a:pos x="34" y="25"/>
                </a:cxn>
                <a:cxn ang="0">
                  <a:pos x="34" y="25"/>
                </a:cxn>
                <a:cxn ang="0">
                  <a:pos x="47" y="21"/>
                </a:cxn>
                <a:cxn ang="0">
                  <a:pos x="47" y="12"/>
                </a:cxn>
                <a:cxn ang="0">
                  <a:pos x="47" y="12"/>
                </a:cxn>
                <a:cxn ang="0">
                  <a:pos x="47" y="12"/>
                </a:cxn>
                <a:cxn ang="0">
                  <a:pos x="47" y="12"/>
                </a:cxn>
                <a:cxn ang="0">
                  <a:pos x="47" y="12"/>
                </a:cxn>
                <a:cxn ang="0">
                  <a:pos x="47" y="8"/>
                </a:cxn>
                <a:cxn ang="0">
                  <a:pos x="47" y="8"/>
                </a:cxn>
                <a:cxn ang="0">
                  <a:pos x="47" y="8"/>
                </a:cxn>
                <a:cxn ang="0">
                  <a:pos x="25" y="8"/>
                </a:cxn>
                <a:cxn ang="0">
                  <a:pos x="25" y="8"/>
                </a:cxn>
                <a:cxn ang="0">
                  <a:pos x="55" y="8"/>
                </a:cxn>
              </a:cxnLst>
              <a:rect l="0" t="0" r="r" b="b"/>
              <a:pathLst>
                <a:path w="55" h="33">
                  <a:moveTo>
                    <a:pt x="55" y="8"/>
                  </a:moveTo>
                  <a:lnTo>
                    <a:pt x="55" y="8"/>
                  </a:lnTo>
                  <a:lnTo>
                    <a:pt x="51" y="8"/>
                  </a:lnTo>
                  <a:lnTo>
                    <a:pt x="51" y="8"/>
                  </a:lnTo>
                  <a:lnTo>
                    <a:pt x="55" y="8"/>
                  </a:lnTo>
                  <a:lnTo>
                    <a:pt x="55" y="12"/>
                  </a:lnTo>
                  <a:lnTo>
                    <a:pt x="55" y="12"/>
                  </a:lnTo>
                  <a:lnTo>
                    <a:pt x="55" y="17"/>
                  </a:lnTo>
                  <a:lnTo>
                    <a:pt x="55" y="17"/>
                  </a:lnTo>
                  <a:lnTo>
                    <a:pt x="55" y="17"/>
                  </a:lnTo>
                  <a:lnTo>
                    <a:pt x="55" y="25"/>
                  </a:lnTo>
                  <a:lnTo>
                    <a:pt x="51" y="29"/>
                  </a:lnTo>
                  <a:lnTo>
                    <a:pt x="51" y="29"/>
                  </a:lnTo>
                  <a:lnTo>
                    <a:pt x="42" y="33"/>
                  </a:lnTo>
                  <a:lnTo>
                    <a:pt x="34" y="33"/>
                  </a:lnTo>
                  <a:lnTo>
                    <a:pt x="34" y="33"/>
                  </a:lnTo>
                  <a:lnTo>
                    <a:pt x="25" y="33"/>
                  </a:lnTo>
                  <a:lnTo>
                    <a:pt x="21" y="29"/>
                  </a:lnTo>
                  <a:lnTo>
                    <a:pt x="21" y="29"/>
                  </a:lnTo>
                  <a:lnTo>
                    <a:pt x="17" y="25"/>
                  </a:lnTo>
                  <a:lnTo>
                    <a:pt x="13" y="17"/>
                  </a:lnTo>
                  <a:lnTo>
                    <a:pt x="13" y="17"/>
                  </a:lnTo>
                  <a:lnTo>
                    <a:pt x="17" y="12"/>
                  </a:lnTo>
                  <a:lnTo>
                    <a:pt x="17" y="8"/>
                  </a:lnTo>
                  <a:lnTo>
                    <a:pt x="17" y="8"/>
                  </a:lnTo>
                  <a:lnTo>
                    <a:pt x="0" y="8"/>
                  </a:lnTo>
                  <a:lnTo>
                    <a:pt x="0" y="8"/>
                  </a:lnTo>
                  <a:lnTo>
                    <a:pt x="0" y="0"/>
                  </a:lnTo>
                  <a:lnTo>
                    <a:pt x="0" y="0"/>
                  </a:lnTo>
                  <a:lnTo>
                    <a:pt x="55" y="0"/>
                  </a:lnTo>
                  <a:lnTo>
                    <a:pt x="55" y="0"/>
                  </a:lnTo>
                  <a:lnTo>
                    <a:pt x="55" y="8"/>
                  </a:lnTo>
                  <a:lnTo>
                    <a:pt x="55" y="8"/>
                  </a:lnTo>
                  <a:lnTo>
                    <a:pt x="55" y="8"/>
                  </a:lnTo>
                  <a:lnTo>
                    <a:pt x="25" y="8"/>
                  </a:lnTo>
                  <a:lnTo>
                    <a:pt x="21" y="12"/>
                  </a:lnTo>
                  <a:lnTo>
                    <a:pt x="21" y="12"/>
                  </a:lnTo>
                  <a:lnTo>
                    <a:pt x="21" y="12"/>
                  </a:lnTo>
                  <a:lnTo>
                    <a:pt x="25" y="21"/>
                  </a:lnTo>
                  <a:lnTo>
                    <a:pt x="25" y="21"/>
                  </a:lnTo>
                  <a:lnTo>
                    <a:pt x="25" y="21"/>
                  </a:lnTo>
                  <a:lnTo>
                    <a:pt x="30" y="25"/>
                  </a:lnTo>
                  <a:lnTo>
                    <a:pt x="34" y="25"/>
                  </a:lnTo>
                  <a:lnTo>
                    <a:pt x="34" y="25"/>
                  </a:lnTo>
                  <a:lnTo>
                    <a:pt x="47" y="21"/>
                  </a:lnTo>
                  <a:lnTo>
                    <a:pt x="47" y="12"/>
                  </a:lnTo>
                  <a:lnTo>
                    <a:pt x="47" y="12"/>
                  </a:lnTo>
                  <a:lnTo>
                    <a:pt x="47" y="12"/>
                  </a:lnTo>
                  <a:lnTo>
                    <a:pt x="47" y="12"/>
                  </a:lnTo>
                  <a:lnTo>
                    <a:pt x="47" y="12"/>
                  </a:lnTo>
                  <a:lnTo>
                    <a:pt x="47" y="8"/>
                  </a:lnTo>
                  <a:lnTo>
                    <a:pt x="47" y="8"/>
                  </a:lnTo>
                  <a:lnTo>
                    <a:pt x="47" y="8"/>
                  </a:lnTo>
                  <a:lnTo>
                    <a:pt x="25" y="8"/>
                  </a:lnTo>
                  <a:lnTo>
                    <a:pt x="25" y="8"/>
                  </a:lnTo>
                  <a:lnTo>
                    <a:pt x="55" y="8"/>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sp>
          <p:nvSpPr>
            <p:cNvPr id="335898" name="Freeform 26"/>
            <p:cNvSpPr>
              <a:spLocks/>
            </p:cNvSpPr>
            <p:nvPr/>
          </p:nvSpPr>
          <p:spPr bwMode="auto">
            <a:xfrm>
              <a:off x="56" y="2492"/>
              <a:ext cx="42" cy="25"/>
            </a:xfrm>
            <a:custGeom>
              <a:avLst/>
              <a:gdLst/>
              <a:ahLst/>
              <a:cxnLst>
                <a:cxn ang="0">
                  <a:pos x="38" y="25"/>
                </a:cxn>
                <a:cxn ang="0">
                  <a:pos x="34" y="21"/>
                </a:cxn>
                <a:cxn ang="0">
                  <a:pos x="34" y="21"/>
                </a:cxn>
                <a:cxn ang="0">
                  <a:pos x="34" y="17"/>
                </a:cxn>
                <a:cxn ang="0">
                  <a:pos x="34" y="12"/>
                </a:cxn>
                <a:cxn ang="0">
                  <a:pos x="34" y="12"/>
                </a:cxn>
                <a:cxn ang="0">
                  <a:pos x="34" y="8"/>
                </a:cxn>
                <a:cxn ang="0">
                  <a:pos x="34" y="8"/>
                </a:cxn>
                <a:cxn ang="0">
                  <a:pos x="34" y="8"/>
                </a:cxn>
                <a:cxn ang="0">
                  <a:pos x="29" y="8"/>
                </a:cxn>
                <a:cxn ang="0">
                  <a:pos x="29" y="8"/>
                </a:cxn>
                <a:cxn ang="0">
                  <a:pos x="29" y="8"/>
                </a:cxn>
                <a:cxn ang="0">
                  <a:pos x="25" y="12"/>
                </a:cxn>
                <a:cxn ang="0">
                  <a:pos x="25" y="17"/>
                </a:cxn>
                <a:cxn ang="0">
                  <a:pos x="25" y="17"/>
                </a:cxn>
                <a:cxn ang="0">
                  <a:pos x="21" y="25"/>
                </a:cxn>
                <a:cxn ang="0">
                  <a:pos x="12" y="25"/>
                </a:cxn>
                <a:cxn ang="0">
                  <a:pos x="12" y="25"/>
                </a:cxn>
                <a:cxn ang="0">
                  <a:pos x="8" y="25"/>
                </a:cxn>
                <a:cxn ang="0">
                  <a:pos x="4" y="21"/>
                </a:cxn>
                <a:cxn ang="0">
                  <a:pos x="4" y="21"/>
                </a:cxn>
                <a:cxn ang="0">
                  <a:pos x="4" y="17"/>
                </a:cxn>
                <a:cxn ang="0">
                  <a:pos x="0" y="12"/>
                </a:cxn>
                <a:cxn ang="0">
                  <a:pos x="0" y="12"/>
                </a:cxn>
                <a:cxn ang="0">
                  <a:pos x="4" y="4"/>
                </a:cxn>
                <a:cxn ang="0">
                  <a:pos x="4" y="0"/>
                </a:cxn>
                <a:cxn ang="0">
                  <a:pos x="4" y="0"/>
                </a:cxn>
                <a:cxn ang="0">
                  <a:pos x="12" y="4"/>
                </a:cxn>
                <a:cxn ang="0">
                  <a:pos x="12" y="4"/>
                </a:cxn>
                <a:cxn ang="0">
                  <a:pos x="8" y="8"/>
                </a:cxn>
                <a:cxn ang="0">
                  <a:pos x="8" y="12"/>
                </a:cxn>
                <a:cxn ang="0">
                  <a:pos x="8" y="12"/>
                </a:cxn>
                <a:cxn ang="0">
                  <a:pos x="8" y="17"/>
                </a:cxn>
                <a:cxn ang="0">
                  <a:pos x="12" y="17"/>
                </a:cxn>
                <a:cxn ang="0">
                  <a:pos x="12" y="17"/>
                </a:cxn>
                <a:cxn ang="0">
                  <a:pos x="12" y="17"/>
                </a:cxn>
                <a:cxn ang="0">
                  <a:pos x="17" y="12"/>
                </a:cxn>
                <a:cxn ang="0">
                  <a:pos x="17" y="12"/>
                </a:cxn>
                <a:cxn ang="0">
                  <a:pos x="17" y="12"/>
                </a:cxn>
                <a:cxn ang="0">
                  <a:pos x="21" y="8"/>
                </a:cxn>
                <a:cxn ang="0">
                  <a:pos x="21" y="8"/>
                </a:cxn>
                <a:cxn ang="0">
                  <a:pos x="21" y="4"/>
                </a:cxn>
                <a:cxn ang="0">
                  <a:pos x="25" y="0"/>
                </a:cxn>
                <a:cxn ang="0">
                  <a:pos x="25" y="0"/>
                </a:cxn>
                <a:cxn ang="0">
                  <a:pos x="29" y="0"/>
                </a:cxn>
                <a:cxn ang="0">
                  <a:pos x="29" y="0"/>
                </a:cxn>
                <a:cxn ang="0">
                  <a:pos x="29" y="0"/>
                </a:cxn>
                <a:cxn ang="0">
                  <a:pos x="38" y="0"/>
                </a:cxn>
                <a:cxn ang="0">
                  <a:pos x="38" y="4"/>
                </a:cxn>
                <a:cxn ang="0">
                  <a:pos x="38" y="4"/>
                </a:cxn>
                <a:cxn ang="0">
                  <a:pos x="42" y="8"/>
                </a:cxn>
                <a:cxn ang="0">
                  <a:pos x="42" y="12"/>
                </a:cxn>
                <a:cxn ang="0">
                  <a:pos x="42" y="12"/>
                </a:cxn>
                <a:cxn ang="0">
                  <a:pos x="42" y="17"/>
                </a:cxn>
                <a:cxn ang="0">
                  <a:pos x="42" y="21"/>
                </a:cxn>
                <a:cxn ang="0">
                  <a:pos x="42" y="21"/>
                </a:cxn>
                <a:cxn ang="0">
                  <a:pos x="42" y="21"/>
                </a:cxn>
                <a:cxn ang="0">
                  <a:pos x="38" y="25"/>
                </a:cxn>
              </a:cxnLst>
              <a:rect l="0" t="0" r="r" b="b"/>
              <a:pathLst>
                <a:path w="42" h="25">
                  <a:moveTo>
                    <a:pt x="38" y="25"/>
                  </a:moveTo>
                  <a:lnTo>
                    <a:pt x="34" y="21"/>
                  </a:lnTo>
                  <a:lnTo>
                    <a:pt x="34" y="21"/>
                  </a:lnTo>
                  <a:lnTo>
                    <a:pt x="34" y="17"/>
                  </a:lnTo>
                  <a:lnTo>
                    <a:pt x="34" y="12"/>
                  </a:lnTo>
                  <a:lnTo>
                    <a:pt x="34" y="12"/>
                  </a:lnTo>
                  <a:lnTo>
                    <a:pt x="34" y="8"/>
                  </a:lnTo>
                  <a:lnTo>
                    <a:pt x="34" y="8"/>
                  </a:lnTo>
                  <a:lnTo>
                    <a:pt x="34" y="8"/>
                  </a:lnTo>
                  <a:lnTo>
                    <a:pt x="29" y="8"/>
                  </a:lnTo>
                  <a:lnTo>
                    <a:pt x="29" y="8"/>
                  </a:lnTo>
                  <a:lnTo>
                    <a:pt x="29" y="8"/>
                  </a:lnTo>
                  <a:lnTo>
                    <a:pt x="25" y="12"/>
                  </a:lnTo>
                  <a:lnTo>
                    <a:pt x="25" y="17"/>
                  </a:lnTo>
                  <a:lnTo>
                    <a:pt x="25" y="17"/>
                  </a:lnTo>
                  <a:lnTo>
                    <a:pt x="21" y="25"/>
                  </a:lnTo>
                  <a:lnTo>
                    <a:pt x="12" y="25"/>
                  </a:lnTo>
                  <a:lnTo>
                    <a:pt x="12" y="25"/>
                  </a:lnTo>
                  <a:lnTo>
                    <a:pt x="8" y="25"/>
                  </a:lnTo>
                  <a:lnTo>
                    <a:pt x="4" y="21"/>
                  </a:lnTo>
                  <a:lnTo>
                    <a:pt x="4" y="21"/>
                  </a:lnTo>
                  <a:lnTo>
                    <a:pt x="4" y="17"/>
                  </a:lnTo>
                  <a:lnTo>
                    <a:pt x="0" y="12"/>
                  </a:lnTo>
                  <a:lnTo>
                    <a:pt x="0" y="12"/>
                  </a:lnTo>
                  <a:lnTo>
                    <a:pt x="4" y="4"/>
                  </a:lnTo>
                  <a:lnTo>
                    <a:pt x="4" y="0"/>
                  </a:lnTo>
                  <a:lnTo>
                    <a:pt x="4" y="0"/>
                  </a:lnTo>
                  <a:lnTo>
                    <a:pt x="12" y="4"/>
                  </a:lnTo>
                  <a:lnTo>
                    <a:pt x="12" y="4"/>
                  </a:lnTo>
                  <a:lnTo>
                    <a:pt x="8" y="8"/>
                  </a:lnTo>
                  <a:lnTo>
                    <a:pt x="8" y="12"/>
                  </a:lnTo>
                  <a:lnTo>
                    <a:pt x="8" y="12"/>
                  </a:lnTo>
                  <a:lnTo>
                    <a:pt x="8" y="17"/>
                  </a:lnTo>
                  <a:lnTo>
                    <a:pt x="12" y="17"/>
                  </a:lnTo>
                  <a:lnTo>
                    <a:pt x="12" y="17"/>
                  </a:lnTo>
                  <a:lnTo>
                    <a:pt x="12" y="17"/>
                  </a:lnTo>
                  <a:lnTo>
                    <a:pt x="17" y="12"/>
                  </a:lnTo>
                  <a:lnTo>
                    <a:pt x="17" y="12"/>
                  </a:lnTo>
                  <a:lnTo>
                    <a:pt x="17" y="12"/>
                  </a:lnTo>
                  <a:lnTo>
                    <a:pt x="21" y="8"/>
                  </a:lnTo>
                  <a:lnTo>
                    <a:pt x="21" y="8"/>
                  </a:lnTo>
                  <a:lnTo>
                    <a:pt x="21" y="4"/>
                  </a:lnTo>
                  <a:lnTo>
                    <a:pt x="25" y="0"/>
                  </a:lnTo>
                  <a:lnTo>
                    <a:pt x="25" y="0"/>
                  </a:lnTo>
                  <a:lnTo>
                    <a:pt x="29" y="0"/>
                  </a:lnTo>
                  <a:lnTo>
                    <a:pt x="29" y="0"/>
                  </a:lnTo>
                  <a:lnTo>
                    <a:pt x="29" y="0"/>
                  </a:lnTo>
                  <a:lnTo>
                    <a:pt x="38" y="0"/>
                  </a:lnTo>
                  <a:lnTo>
                    <a:pt x="38" y="4"/>
                  </a:lnTo>
                  <a:lnTo>
                    <a:pt x="38" y="4"/>
                  </a:lnTo>
                  <a:lnTo>
                    <a:pt x="42" y="8"/>
                  </a:lnTo>
                  <a:lnTo>
                    <a:pt x="42" y="12"/>
                  </a:lnTo>
                  <a:lnTo>
                    <a:pt x="42" y="12"/>
                  </a:lnTo>
                  <a:lnTo>
                    <a:pt x="42" y="17"/>
                  </a:lnTo>
                  <a:lnTo>
                    <a:pt x="42" y="21"/>
                  </a:lnTo>
                  <a:lnTo>
                    <a:pt x="42" y="21"/>
                  </a:lnTo>
                  <a:lnTo>
                    <a:pt x="42" y="21"/>
                  </a:lnTo>
                  <a:lnTo>
                    <a:pt x="38" y="25"/>
                  </a:lnTo>
                  <a:close/>
                </a:path>
              </a:pathLst>
            </a:custGeom>
            <a:solidFill>
              <a:srgbClr val="E6E6E6"/>
            </a:solidFill>
            <a:ln w="9525">
              <a:noFill/>
              <a:round/>
              <a:headEnd/>
              <a:tailEnd/>
            </a:ln>
            <a:effectLst>
              <a:outerShdw dist="17961" dir="2700000" algn="ctr" rotWithShape="0">
                <a:schemeClr val="tx2"/>
              </a:outerShdw>
            </a:effectLst>
          </p:spPr>
          <p:txBody>
            <a:bodyPr/>
            <a:lstStyle/>
            <a:p>
              <a:pPr algn="ctr" rtl="0" fontAlgn="base">
                <a:spcBef>
                  <a:spcPct val="0"/>
                </a:spcBef>
                <a:spcAft>
                  <a:spcPct val="0"/>
                </a:spcAft>
                <a:defRPr/>
              </a:pPr>
              <a:endParaRPr lang="en-US" sz="2250" dirty="0">
                <a:solidFill>
                  <a:srgbClr val="000000"/>
                </a:solidFill>
                <a:latin typeface="Trebuchet MS" pitchFamily="34" charset="0"/>
                <a:sym typeface="Helvetica Neue Light" charset="0"/>
              </a:endParaRPr>
            </a:p>
          </p:txBody>
        </p:sp>
        <p:pic>
          <p:nvPicPr>
            <p:cNvPr id="335899" name="Picture 27"/>
            <p:cNvPicPr>
              <a:picLocks noChangeAspect="1" noChangeArrowheads="1"/>
            </p:cNvPicPr>
            <p:nvPr/>
          </p:nvPicPr>
          <p:blipFill>
            <a:blip r:embed="rId5"/>
            <a:srcRect/>
            <a:stretch>
              <a:fillRect/>
            </a:stretch>
          </p:blipFill>
          <p:spPr bwMode="auto">
            <a:xfrm>
              <a:off x="221" y="2038"/>
              <a:ext cx="2733" cy="1991"/>
            </a:xfrm>
            <a:prstGeom prst="rect">
              <a:avLst/>
            </a:prstGeom>
            <a:noFill/>
            <a:effectLst>
              <a:outerShdw dist="17961" dir="2700000" algn="ctr" rotWithShape="0">
                <a:schemeClr val="tx2"/>
              </a:outerShdw>
            </a:effectLst>
          </p:spPr>
        </p:pic>
      </p:grpSp>
      <p:sp>
        <p:nvSpPr>
          <p:cNvPr id="122887" name="Rectangle 28"/>
          <p:cNvSpPr>
            <a:spLocks noGrp="1" noChangeArrowheads="1"/>
          </p:cNvSpPr>
          <p:nvPr>
            <p:ph type="title"/>
          </p:nvPr>
        </p:nvSpPr>
        <p:spPr bwMode="auto">
          <a:xfrm>
            <a:off x="1486236" y="205941"/>
            <a:ext cx="6171530" cy="857250"/>
          </a:xfrm>
          <a:noFill/>
          <a:ln>
            <a:miter lim="800000"/>
            <a:headEnd/>
            <a:tailEnd/>
          </a:ln>
        </p:spPr>
        <p:txBody>
          <a:bodyPr vert="horz" wrap="square" lIns="65429" tIns="32715" rIns="65429" bIns="32715" numCol="1" anchor="t" anchorCtr="0" compatLnSpc="1">
            <a:prstTxWarp prst="textNoShape">
              <a:avLst/>
            </a:prstTxWarp>
          </a:bodyPr>
          <a:lstStyle/>
          <a:p>
            <a:pPr algn="r" eaLnBrk="1" hangingPunct="1"/>
            <a:r>
              <a:rPr lang="en-US" sz="3600" b="1" i="1" dirty="0" smtClean="0"/>
              <a:t>SHS: final product</a:t>
            </a:r>
          </a:p>
        </p:txBody>
      </p:sp>
      <p:sp>
        <p:nvSpPr>
          <p:cNvPr id="122888" name="Rectangle 29"/>
          <p:cNvSpPr>
            <a:spLocks noGrp="1" noChangeArrowheads="1"/>
          </p:cNvSpPr>
          <p:nvPr>
            <p:ph type="body" idx="1"/>
          </p:nvPr>
        </p:nvSpPr>
        <p:spPr bwMode="auto">
          <a:xfrm>
            <a:off x="238236" y="985203"/>
            <a:ext cx="4333764" cy="1296112"/>
          </a:xfrm>
          <a:noFill/>
          <a:ln>
            <a:solidFill>
              <a:srgbClr val="000000"/>
            </a:solidFill>
            <a:miter lim="800000"/>
            <a:headEnd/>
            <a:tailEnd/>
          </a:ln>
        </p:spPr>
        <p:txBody>
          <a:bodyPr vert="horz" wrap="square" lIns="65424" tIns="32714" rIns="65424" bIns="32714" numCol="1" anchor="t" anchorCtr="0" compatLnSpc="1">
            <a:prstTxWarp prst="textNoShape">
              <a:avLst/>
            </a:prstTxWarp>
          </a:bodyPr>
          <a:lstStyle/>
          <a:p>
            <a:pPr>
              <a:lnSpc>
                <a:spcPct val="90000"/>
              </a:lnSpc>
              <a:spcBef>
                <a:spcPts val="949"/>
              </a:spcBef>
            </a:pPr>
            <a:r>
              <a:rPr lang="en-US" sz="2400" b="1" dirty="0"/>
              <a:t>Product Ti</a:t>
            </a:r>
            <a:r>
              <a:rPr lang="en-US" sz="2400" b="1" baseline="-25000" dirty="0"/>
              <a:t>3</a:t>
            </a:r>
            <a:r>
              <a:rPr lang="en-US" sz="2400" b="1" dirty="0"/>
              <a:t>SiC</a:t>
            </a:r>
            <a:r>
              <a:rPr lang="en-US" sz="2400" b="1" baseline="-25000" dirty="0"/>
              <a:t>2</a:t>
            </a:r>
            <a:endParaRPr lang="en-US" sz="2400" b="1" dirty="0"/>
          </a:p>
          <a:p>
            <a:pPr lvl="1">
              <a:lnSpc>
                <a:spcPct val="90000"/>
              </a:lnSpc>
              <a:spcBef>
                <a:spcPts val="949"/>
              </a:spcBef>
            </a:pPr>
            <a:r>
              <a:rPr lang="en-US" sz="2400" b="1" dirty="0"/>
              <a:t>starts after 5 s incubation </a:t>
            </a:r>
          </a:p>
          <a:p>
            <a:pPr lvl="1">
              <a:lnSpc>
                <a:spcPct val="90000"/>
              </a:lnSpc>
              <a:spcBef>
                <a:spcPts val="949"/>
              </a:spcBef>
            </a:pPr>
            <a:r>
              <a:rPr lang="en-US" sz="2400" b="1" dirty="0"/>
              <a:t>time constant about  5 s</a:t>
            </a:r>
          </a:p>
        </p:txBody>
      </p:sp>
    </p:spTree>
    <p:extLst>
      <p:ext uri="{BB962C8B-B14F-4D97-AF65-F5344CB8AC3E}">
        <p14:creationId xmlns:p14="http://schemas.microsoft.com/office/powerpoint/2010/main" val="1401757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657350" y="4400550"/>
            <a:ext cx="5314950" cy="577081"/>
          </a:xfrm>
          <a:prstGeom prst="rect">
            <a:avLst/>
          </a:prstGeom>
          <a:noFill/>
          <a:ln w="9525">
            <a:noFill/>
            <a:miter lim="800000"/>
            <a:headEnd/>
            <a:tailEnd/>
          </a:ln>
        </p:spPr>
        <p:txBody>
          <a:bodyPr>
            <a:spAutoFit/>
          </a:bodyPr>
          <a:lstStyle/>
          <a:p>
            <a:r>
              <a:rPr lang="en-US" sz="1050" b="1">
                <a:solidFill>
                  <a:srgbClr val="FF0000"/>
                </a:solidFill>
              </a:rPr>
              <a:t>Stability of the Janh-Teller effect and magnetic study of LaMnO</a:t>
            </a:r>
            <a:r>
              <a:rPr lang="en-US" sz="1050" b="1" baseline="-25000">
                <a:solidFill>
                  <a:srgbClr val="FF0000"/>
                </a:solidFill>
              </a:rPr>
              <a:t>3</a:t>
            </a:r>
            <a:r>
              <a:rPr lang="en-US" sz="1050" b="1">
                <a:solidFill>
                  <a:srgbClr val="FF0000"/>
                </a:solidFill>
              </a:rPr>
              <a:t> under pressure</a:t>
            </a:r>
          </a:p>
          <a:p>
            <a:r>
              <a:rPr lang="en-US" sz="1050" b="1"/>
              <a:t>L. Pinsard-Gaudart,  J.Rodriguez-Carvajal,  A. Daoud-Aladine, I.N.Goncharenko,  M. Medarde, R.I. Smith and A. Revcolevschi. PRB 64, 064426 (2001)</a:t>
            </a:r>
            <a:endParaRPr lang="en-US" sz="1050"/>
          </a:p>
        </p:txBody>
      </p:sp>
      <p:pic>
        <p:nvPicPr>
          <p:cNvPr id="41988" name="Picture 3"/>
          <p:cNvPicPr>
            <a:picLocks noChangeAspect="1" noChangeArrowheads="1"/>
          </p:cNvPicPr>
          <p:nvPr/>
        </p:nvPicPr>
        <p:blipFill>
          <a:blip r:embed="rId2"/>
          <a:srcRect/>
          <a:stretch>
            <a:fillRect/>
          </a:stretch>
        </p:blipFill>
        <p:spPr bwMode="auto">
          <a:xfrm>
            <a:off x="2021681" y="664369"/>
            <a:ext cx="5200650" cy="3748088"/>
          </a:xfrm>
          <a:prstGeom prst="rect">
            <a:avLst/>
          </a:prstGeom>
          <a:noFill/>
          <a:ln w="9525">
            <a:noFill/>
            <a:miter lim="800000"/>
            <a:headEnd/>
            <a:tailEnd/>
          </a:ln>
        </p:spPr>
      </p:pic>
      <p:sp>
        <p:nvSpPr>
          <p:cNvPr id="41986" name="Title 4"/>
          <p:cNvSpPr>
            <a:spLocks noGrp="1"/>
          </p:cNvSpPr>
          <p:nvPr>
            <p:ph type="title"/>
          </p:nvPr>
        </p:nvSpPr>
        <p:spPr>
          <a:xfrm>
            <a:off x="1385646" y="0"/>
            <a:ext cx="6286500" cy="742950"/>
          </a:xfrm>
        </p:spPr>
        <p:txBody>
          <a:bodyPr/>
          <a:lstStyle/>
          <a:p>
            <a:pPr eaLnBrk="1" hangingPunct="1"/>
            <a:r>
              <a:rPr lang="en-GB" sz="2100" b="1" dirty="0"/>
              <a:t>Diffraction patterns of LaMnO</a:t>
            </a:r>
            <a:r>
              <a:rPr lang="en-GB" sz="2100" b="1" baseline="-25000" dirty="0"/>
              <a:t>3</a:t>
            </a:r>
            <a:r>
              <a:rPr lang="en-GB" sz="2100" b="1" dirty="0"/>
              <a:t> </a:t>
            </a:r>
            <a:r>
              <a:rPr lang="en-GB" sz="2100" b="1" dirty="0" err="1"/>
              <a:t>vs</a:t>
            </a:r>
            <a:r>
              <a:rPr lang="en-GB" sz="2100" b="1" dirty="0"/>
              <a:t> Pressure </a:t>
            </a:r>
            <a:br>
              <a:rPr lang="en-GB" sz="2100" b="1" dirty="0"/>
            </a:br>
            <a:r>
              <a:rPr lang="en-GB" sz="2100" b="1" dirty="0"/>
              <a:t>(ISIS, POLARIS + Paris-Edinburgh cell)</a:t>
            </a:r>
            <a:endParaRPr lang="en-US" sz="2100" dirty="0"/>
          </a:p>
        </p:txBody>
      </p:sp>
    </p:spTree>
    <p:extLst>
      <p:ext uri="{BB962C8B-B14F-4D97-AF65-F5344CB8AC3E}">
        <p14:creationId xmlns:p14="http://schemas.microsoft.com/office/powerpoint/2010/main" val="345669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1657350" y="4343400"/>
            <a:ext cx="5314950" cy="577081"/>
          </a:xfrm>
          <a:prstGeom prst="rect">
            <a:avLst/>
          </a:prstGeom>
          <a:noFill/>
          <a:ln w="9525">
            <a:noFill/>
            <a:miter lim="800000"/>
            <a:headEnd/>
            <a:tailEnd/>
          </a:ln>
        </p:spPr>
        <p:txBody>
          <a:bodyPr>
            <a:spAutoFit/>
          </a:bodyPr>
          <a:lstStyle/>
          <a:p>
            <a:r>
              <a:rPr lang="en-US" sz="1050" b="1">
                <a:solidFill>
                  <a:srgbClr val="FF0000"/>
                </a:solidFill>
              </a:rPr>
              <a:t>Stability of the Janh-Teller effect and magnetic study of LaMnO</a:t>
            </a:r>
            <a:r>
              <a:rPr lang="en-US" sz="1050" b="1" baseline="-25000">
                <a:solidFill>
                  <a:srgbClr val="FF0000"/>
                </a:solidFill>
              </a:rPr>
              <a:t>3</a:t>
            </a:r>
            <a:r>
              <a:rPr lang="en-US" sz="1050" b="1">
                <a:solidFill>
                  <a:srgbClr val="FF0000"/>
                </a:solidFill>
              </a:rPr>
              <a:t> under pressure</a:t>
            </a:r>
          </a:p>
          <a:p>
            <a:r>
              <a:rPr lang="en-US" sz="1050" b="1"/>
              <a:t>L. Pinsard-Gaudart,  J.Rodriguez-Carvajal,  A. Daoud-Aladine, I.N.Goncharenko,  M. Medarde, R.I. Smith and A. Revcolevschi. PRB 64, 064426 (2001)</a:t>
            </a:r>
            <a:endParaRPr lang="en-US" sz="1050"/>
          </a:p>
        </p:txBody>
      </p:sp>
      <p:pic>
        <p:nvPicPr>
          <p:cNvPr id="43012" name="Picture 2"/>
          <p:cNvPicPr>
            <a:picLocks noChangeAspect="1" noChangeArrowheads="1"/>
          </p:cNvPicPr>
          <p:nvPr/>
        </p:nvPicPr>
        <p:blipFill>
          <a:blip r:embed="rId2"/>
          <a:srcRect/>
          <a:stretch>
            <a:fillRect/>
          </a:stretch>
        </p:blipFill>
        <p:spPr bwMode="auto">
          <a:xfrm>
            <a:off x="1257300" y="685800"/>
            <a:ext cx="4248150" cy="3543300"/>
          </a:xfrm>
          <a:prstGeom prst="rect">
            <a:avLst/>
          </a:prstGeom>
          <a:noFill/>
          <a:ln w="9525">
            <a:noFill/>
            <a:miter lim="800000"/>
            <a:headEnd/>
            <a:tailEnd/>
          </a:ln>
        </p:spPr>
      </p:pic>
      <p:sp>
        <p:nvSpPr>
          <p:cNvPr id="43013" name="Rectangle 5"/>
          <p:cNvSpPr>
            <a:spLocks noChangeArrowheads="1"/>
          </p:cNvSpPr>
          <p:nvPr/>
        </p:nvSpPr>
        <p:spPr bwMode="auto">
          <a:xfrm>
            <a:off x="5600700" y="800100"/>
            <a:ext cx="2286000" cy="2862322"/>
          </a:xfrm>
          <a:prstGeom prst="rect">
            <a:avLst/>
          </a:prstGeom>
          <a:noFill/>
          <a:ln w="9525">
            <a:noFill/>
            <a:miter lim="800000"/>
            <a:headEnd/>
            <a:tailEnd/>
          </a:ln>
        </p:spPr>
        <p:txBody>
          <a:bodyPr>
            <a:spAutoFit/>
          </a:bodyPr>
          <a:lstStyle/>
          <a:p>
            <a:r>
              <a:rPr lang="en-US" b="1">
                <a:solidFill>
                  <a:srgbClr val="FF0000"/>
                </a:solidFill>
              </a:rPr>
              <a:t>Rietveld refinement of LaMnO</a:t>
            </a:r>
            <a:r>
              <a:rPr lang="en-US" b="1" baseline="-25000">
                <a:solidFill>
                  <a:srgbClr val="FF0000"/>
                </a:solidFill>
              </a:rPr>
              <a:t>3</a:t>
            </a:r>
            <a:r>
              <a:rPr lang="en-US" b="1">
                <a:solidFill>
                  <a:srgbClr val="FF0000"/>
                </a:solidFill>
              </a:rPr>
              <a:t>  at  RT and 14.6 kbar</a:t>
            </a:r>
          </a:p>
          <a:p>
            <a:r>
              <a:rPr lang="en-US" b="1"/>
              <a:t>In this range of pressure the  reflections in the diffraction pattern are still sharp enough for performing a proper refinement</a:t>
            </a:r>
            <a:endParaRPr lang="en-US"/>
          </a:p>
        </p:txBody>
      </p:sp>
      <p:sp>
        <p:nvSpPr>
          <p:cNvPr id="43010" name="Title 4"/>
          <p:cNvSpPr>
            <a:spLocks noGrp="1"/>
          </p:cNvSpPr>
          <p:nvPr>
            <p:ph type="title"/>
          </p:nvPr>
        </p:nvSpPr>
        <p:spPr>
          <a:xfrm>
            <a:off x="1485900" y="0"/>
            <a:ext cx="6286500" cy="742950"/>
          </a:xfrm>
        </p:spPr>
        <p:txBody>
          <a:bodyPr/>
          <a:lstStyle/>
          <a:p>
            <a:pPr eaLnBrk="1" hangingPunct="1"/>
            <a:r>
              <a:rPr lang="en-GB" sz="2100" b="1" dirty="0"/>
              <a:t>Diffraction patterns of LaMnO</a:t>
            </a:r>
            <a:r>
              <a:rPr lang="en-GB" sz="2100" b="1" baseline="-25000" dirty="0"/>
              <a:t>3</a:t>
            </a:r>
            <a:r>
              <a:rPr lang="en-GB" sz="2100" b="1" dirty="0"/>
              <a:t> </a:t>
            </a:r>
            <a:r>
              <a:rPr lang="en-GB" sz="2100" b="1" dirty="0" err="1"/>
              <a:t>vs</a:t>
            </a:r>
            <a:r>
              <a:rPr lang="en-GB" sz="2100" b="1" dirty="0"/>
              <a:t> Pressure </a:t>
            </a:r>
            <a:br>
              <a:rPr lang="en-GB" sz="2100" b="1" dirty="0"/>
            </a:br>
            <a:r>
              <a:rPr lang="en-GB" sz="2100" b="1" dirty="0"/>
              <a:t>(ISIS, POLARIS + Paris-Edinburgh cell)</a:t>
            </a:r>
            <a:endParaRPr lang="en-US" sz="2100" dirty="0"/>
          </a:p>
        </p:txBody>
      </p:sp>
    </p:spTree>
    <p:extLst>
      <p:ext uri="{BB962C8B-B14F-4D97-AF65-F5344CB8AC3E}">
        <p14:creationId xmlns:p14="http://schemas.microsoft.com/office/powerpoint/2010/main" val="138518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3714750" y="742950"/>
            <a:ext cx="1543050" cy="1754326"/>
          </a:xfrm>
          <a:prstGeom prst="rect">
            <a:avLst/>
          </a:prstGeom>
          <a:noFill/>
          <a:ln w="9525">
            <a:noFill/>
            <a:miter lim="800000"/>
            <a:headEnd/>
            <a:tailEnd/>
          </a:ln>
        </p:spPr>
        <p:txBody>
          <a:bodyPr>
            <a:spAutoFit/>
          </a:bodyPr>
          <a:lstStyle/>
          <a:p>
            <a:r>
              <a:rPr lang="en-US" b="1">
                <a:solidFill>
                  <a:srgbClr val="FF0000"/>
                </a:solidFill>
              </a:rPr>
              <a:t>Behaviour of different structural parameters of LaMnO</a:t>
            </a:r>
            <a:r>
              <a:rPr lang="en-US" b="1" baseline="-25000">
                <a:solidFill>
                  <a:srgbClr val="FF0000"/>
                </a:solidFill>
              </a:rPr>
              <a:t>3</a:t>
            </a:r>
            <a:r>
              <a:rPr lang="en-US" b="1">
                <a:solidFill>
                  <a:srgbClr val="FF0000"/>
                </a:solidFill>
              </a:rPr>
              <a:t> up to 70kbar</a:t>
            </a:r>
            <a:endParaRPr lang="en-US"/>
          </a:p>
        </p:txBody>
      </p:sp>
      <p:pic>
        <p:nvPicPr>
          <p:cNvPr id="44036" name="Picture 2"/>
          <p:cNvPicPr>
            <a:picLocks noChangeAspect="1" noChangeArrowheads="1"/>
          </p:cNvPicPr>
          <p:nvPr/>
        </p:nvPicPr>
        <p:blipFill>
          <a:blip r:embed="rId2"/>
          <a:srcRect/>
          <a:stretch>
            <a:fillRect/>
          </a:stretch>
        </p:blipFill>
        <p:spPr bwMode="auto">
          <a:xfrm>
            <a:off x="1278731" y="742950"/>
            <a:ext cx="2286000" cy="1977629"/>
          </a:xfrm>
          <a:prstGeom prst="rect">
            <a:avLst/>
          </a:prstGeom>
          <a:noFill/>
          <a:ln w="9525">
            <a:noFill/>
            <a:miter lim="800000"/>
            <a:headEnd/>
            <a:tailEnd/>
          </a:ln>
        </p:spPr>
      </p:pic>
      <p:pic>
        <p:nvPicPr>
          <p:cNvPr id="44037" name="Picture 3"/>
          <p:cNvPicPr>
            <a:picLocks noChangeAspect="1" noChangeArrowheads="1"/>
          </p:cNvPicPr>
          <p:nvPr/>
        </p:nvPicPr>
        <p:blipFill>
          <a:blip r:embed="rId3"/>
          <a:srcRect/>
          <a:stretch>
            <a:fillRect/>
          </a:stretch>
        </p:blipFill>
        <p:spPr bwMode="auto">
          <a:xfrm>
            <a:off x="5282804" y="685800"/>
            <a:ext cx="2646759" cy="4276725"/>
          </a:xfrm>
          <a:prstGeom prst="rect">
            <a:avLst/>
          </a:prstGeom>
          <a:noFill/>
          <a:ln w="9525">
            <a:noFill/>
            <a:miter lim="800000"/>
            <a:headEnd/>
            <a:tailEnd/>
          </a:ln>
        </p:spPr>
      </p:pic>
      <p:pic>
        <p:nvPicPr>
          <p:cNvPr id="44038" name="Picture 4"/>
          <p:cNvPicPr>
            <a:picLocks noChangeAspect="1" noChangeArrowheads="1"/>
          </p:cNvPicPr>
          <p:nvPr/>
        </p:nvPicPr>
        <p:blipFill>
          <a:blip r:embed="rId4"/>
          <a:srcRect/>
          <a:stretch>
            <a:fillRect/>
          </a:stretch>
        </p:blipFill>
        <p:spPr bwMode="auto">
          <a:xfrm>
            <a:off x="1164431" y="2686051"/>
            <a:ext cx="2686050" cy="1841897"/>
          </a:xfrm>
          <a:prstGeom prst="rect">
            <a:avLst/>
          </a:prstGeom>
          <a:noFill/>
          <a:ln w="9525">
            <a:noFill/>
            <a:miter lim="800000"/>
            <a:headEnd/>
            <a:tailEnd/>
          </a:ln>
        </p:spPr>
      </p:pic>
      <p:sp>
        <p:nvSpPr>
          <p:cNvPr id="44034" name="Title 4"/>
          <p:cNvSpPr>
            <a:spLocks noGrp="1"/>
          </p:cNvSpPr>
          <p:nvPr>
            <p:ph type="title"/>
          </p:nvPr>
        </p:nvSpPr>
        <p:spPr>
          <a:xfrm>
            <a:off x="1485900" y="0"/>
            <a:ext cx="6286500" cy="742950"/>
          </a:xfrm>
        </p:spPr>
        <p:txBody>
          <a:bodyPr/>
          <a:lstStyle/>
          <a:p>
            <a:pPr eaLnBrk="1" hangingPunct="1"/>
            <a:r>
              <a:rPr lang="en-GB" sz="2100" b="1" dirty="0"/>
              <a:t>LaMnO</a:t>
            </a:r>
            <a:r>
              <a:rPr lang="en-GB" sz="2100" b="1" baseline="-25000" dirty="0"/>
              <a:t>3</a:t>
            </a:r>
            <a:r>
              <a:rPr lang="en-GB" sz="2100" b="1" dirty="0"/>
              <a:t> </a:t>
            </a:r>
            <a:r>
              <a:rPr lang="en-GB" sz="2100" b="1" dirty="0" err="1"/>
              <a:t>vs</a:t>
            </a:r>
            <a:r>
              <a:rPr lang="en-GB" sz="2100" b="1" dirty="0"/>
              <a:t> Pressure </a:t>
            </a:r>
            <a:br>
              <a:rPr lang="en-GB" sz="2100" b="1" dirty="0"/>
            </a:br>
            <a:r>
              <a:rPr lang="en-GB" sz="2100" b="1" dirty="0"/>
              <a:t>(ISIS, POLARIS + Paris-Edinburgh cell)</a:t>
            </a:r>
            <a:endParaRPr lang="en-US" sz="2100" dirty="0"/>
          </a:p>
        </p:txBody>
      </p:sp>
    </p:spTree>
    <p:extLst>
      <p:ext uri="{BB962C8B-B14F-4D97-AF65-F5344CB8AC3E}">
        <p14:creationId xmlns:p14="http://schemas.microsoft.com/office/powerpoint/2010/main" val="314140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1485900" y="857250"/>
            <a:ext cx="2857500" cy="1200329"/>
          </a:xfrm>
          <a:prstGeom prst="rect">
            <a:avLst/>
          </a:prstGeom>
          <a:noFill/>
          <a:ln w="9525">
            <a:noFill/>
            <a:miter lim="800000"/>
            <a:headEnd/>
            <a:tailEnd/>
          </a:ln>
        </p:spPr>
        <p:txBody>
          <a:bodyPr>
            <a:spAutoFit/>
          </a:bodyPr>
          <a:lstStyle/>
          <a:p>
            <a:r>
              <a:rPr lang="en-US" b="1">
                <a:solidFill>
                  <a:srgbClr val="FF0000"/>
                </a:solidFill>
              </a:rPr>
              <a:t>Rietveld refinement of the nuclear (fixed) and magnetic scattering of LaMnO</a:t>
            </a:r>
            <a:r>
              <a:rPr lang="en-US" b="1" baseline="-25000">
                <a:solidFill>
                  <a:srgbClr val="FF0000"/>
                </a:solidFill>
              </a:rPr>
              <a:t>3</a:t>
            </a:r>
            <a:endParaRPr lang="en-US" baseline="-25000"/>
          </a:p>
        </p:txBody>
      </p:sp>
      <p:pic>
        <p:nvPicPr>
          <p:cNvPr id="45060" name="Picture 2"/>
          <p:cNvPicPr>
            <a:picLocks noChangeAspect="1" noChangeArrowheads="1"/>
          </p:cNvPicPr>
          <p:nvPr/>
        </p:nvPicPr>
        <p:blipFill>
          <a:blip r:embed="rId2"/>
          <a:srcRect/>
          <a:stretch>
            <a:fillRect/>
          </a:stretch>
        </p:blipFill>
        <p:spPr bwMode="auto">
          <a:xfrm>
            <a:off x="4857750" y="685800"/>
            <a:ext cx="2881313" cy="4243388"/>
          </a:xfrm>
          <a:prstGeom prst="rect">
            <a:avLst/>
          </a:prstGeom>
          <a:noFill/>
          <a:ln w="9525">
            <a:noFill/>
            <a:miter lim="800000"/>
            <a:headEnd/>
            <a:tailEnd/>
          </a:ln>
        </p:spPr>
      </p:pic>
      <p:sp>
        <p:nvSpPr>
          <p:cNvPr id="45061" name="TextBox 6"/>
          <p:cNvSpPr txBox="1">
            <a:spLocks noChangeArrowheads="1"/>
          </p:cNvSpPr>
          <p:nvPr/>
        </p:nvSpPr>
        <p:spPr bwMode="auto">
          <a:xfrm>
            <a:off x="1143000" y="2171700"/>
            <a:ext cx="3771900" cy="2585323"/>
          </a:xfrm>
          <a:prstGeom prst="rect">
            <a:avLst/>
          </a:prstGeom>
          <a:noFill/>
          <a:ln w="9525">
            <a:noFill/>
            <a:miter lim="800000"/>
            <a:headEnd/>
            <a:tailEnd/>
          </a:ln>
        </p:spPr>
        <p:txBody>
          <a:bodyPr>
            <a:spAutoFit/>
          </a:bodyPr>
          <a:lstStyle/>
          <a:p>
            <a:r>
              <a:rPr lang="en-US" sz="1350"/>
              <a:t>The analysis of the magnetic contribution to the diffraction patterns indicates that the mode A continues to be dominant for all pressure range studied. However the mode Ay is unable to explain the diffraction pattern at 67 kbar.</a:t>
            </a:r>
          </a:p>
          <a:p>
            <a:r>
              <a:rPr lang="en-US" sz="1350">
                <a:solidFill>
                  <a:srgbClr val="FF0000"/>
                </a:solidFill>
              </a:rPr>
              <a:t>The magnetic structure corresponds to the mixture of two representations</a:t>
            </a:r>
          </a:p>
          <a:p>
            <a:r>
              <a:rPr lang="en-US" sz="1350"/>
              <a:t>Γ</a:t>
            </a:r>
            <a:r>
              <a:rPr lang="en-US" sz="1350" baseline="-25000"/>
              <a:t>3g</a:t>
            </a:r>
            <a:r>
              <a:rPr lang="en-US" sz="1350"/>
              <a:t>(+-) and Γ</a:t>
            </a:r>
            <a:r>
              <a:rPr lang="en-US" sz="1350" baseline="-25000"/>
              <a:t>4g</a:t>
            </a:r>
            <a:r>
              <a:rPr lang="en-US" sz="1350"/>
              <a:t>(--) of Pbnm for </a:t>
            </a:r>
            <a:r>
              <a:rPr lang="en-US" sz="1350" b="1"/>
              <a:t>k</a:t>
            </a:r>
            <a:r>
              <a:rPr lang="en-US" sz="1350"/>
              <a:t>=0</a:t>
            </a:r>
          </a:p>
          <a:p>
            <a:r>
              <a:rPr lang="en-US" sz="1350"/>
              <a:t>[Gx,Ay, Fz] ~ [0,Ay, 0] and [Cx,Fy,Az] ~ [0,0,Az]</a:t>
            </a:r>
          </a:p>
          <a:p>
            <a:endParaRPr lang="en-US" sz="1350"/>
          </a:p>
          <a:p>
            <a:r>
              <a:rPr lang="en-US" sz="1350"/>
              <a:t>     </a:t>
            </a:r>
            <a:r>
              <a:rPr lang="en-US" sz="1350" b="1">
                <a:solidFill>
                  <a:srgbClr val="FF0000"/>
                </a:solidFill>
              </a:rPr>
              <a:t>Magnetic structure at 67 kbar: [0,Ay,Az] </a:t>
            </a:r>
          </a:p>
          <a:p>
            <a:endParaRPr lang="en-US" sz="1350"/>
          </a:p>
        </p:txBody>
      </p:sp>
      <p:sp>
        <p:nvSpPr>
          <p:cNvPr id="45058" name="Title 4"/>
          <p:cNvSpPr>
            <a:spLocks noGrp="1"/>
          </p:cNvSpPr>
          <p:nvPr>
            <p:ph type="title"/>
          </p:nvPr>
        </p:nvSpPr>
        <p:spPr>
          <a:xfrm>
            <a:off x="1485900" y="0"/>
            <a:ext cx="6286500" cy="742950"/>
          </a:xfrm>
        </p:spPr>
        <p:txBody>
          <a:bodyPr/>
          <a:lstStyle/>
          <a:p>
            <a:pPr eaLnBrk="1" hangingPunct="1"/>
            <a:r>
              <a:rPr lang="en-GB" sz="2100" b="1" dirty="0"/>
              <a:t>Magnetic scattering of LaMnO</a:t>
            </a:r>
            <a:r>
              <a:rPr lang="en-GB" sz="2100" b="1" baseline="-25000" dirty="0"/>
              <a:t>3</a:t>
            </a:r>
            <a:r>
              <a:rPr lang="en-GB" sz="2100" b="1" dirty="0"/>
              <a:t> </a:t>
            </a:r>
            <a:r>
              <a:rPr lang="en-GB" sz="2100" b="1" dirty="0" err="1"/>
              <a:t>vs</a:t>
            </a:r>
            <a:r>
              <a:rPr lang="en-GB" sz="2100" b="1" dirty="0"/>
              <a:t> Pressure </a:t>
            </a:r>
            <a:br>
              <a:rPr lang="en-GB" sz="2100" b="1" dirty="0"/>
            </a:br>
            <a:r>
              <a:rPr lang="en-GB" sz="2100" b="1" dirty="0"/>
              <a:t>(LLB, G61 + </a:t>
            </a:r>
            <a:r>
              <a:rPr lang="en-GB" sz="2100" b="1" dirty="0" err="1"/>
              <a:t>Goncharenko</a:t>
            </a:r>
            <a:r>
              <a:rPr lang="en-GB" sz="2100" b="1" dirty="0"/>
              <a:t> cell)</a:t>
            </a:r>
            <a:endParaRPr lang="en-US" sz="2100" dirty="0"/>
          </a:p>
        </p:txBody>
      </p:sp>
    </p:spTree>
    <p:extLst>
      <p:ext uri="{BB962C8B-B14F-4D97-AF65-F5344CB8AC3E}">
        <p14:creationId xmlns:p14="http://schemas.microsoft.com/office/powerpoint/2010/main" val="2666500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1257300" y="3543300"/>
            <a:ext cx="2857500" cy="646331"/>
          </a:xfrm>
          <a:prstGeom prst="rect">
            <a:avLst/>
          </a:prstGeom>
          <a:noFill/>
          <a:ln w="9525">
            <a:noFill/>
            <a:miter lim="800000"/>
            <a:headEnd/>
            <a:tailEnd/>
          </a:ln>
        </p:spPr>
        <p:txBody>
          <a:bodyPr>
            <a:spAutoFit/>
          </a:bodyPr>
          <a:lstStyle/>
          <a:p>
            <a:r>
              <a:rPr lang="en-US" b="1">
                <a:solidFill>
                  <a:srgbClr val="FF0000"/>
                </a:solidFill>
              </a:rPr>
              <a:t>Magnetic structure vs pressure</a:t>
            </a:r>
            <a:endParaRPr lang="en-US"/>
          </a:p>
        </p:txBody>
      </p:sp>
      <p:pic>
        <p:nvPicPr>
          <p:cNvPr id="46084" name="Picture 2"/>
          <p:cNvPicPr>
            <a:picLocks noChangeAspect="1" noChangeArrowheads="1"/>
          </p:cNvPicPr>
          <p:nvPr/>
        </p:nvPicPr>
        <p:blipFill>
          <a:blip r:embed="rId2"/>
          <a:srcRect/>
          <a:stretch>
            <a:fillRect/>
          </a:stretch>
        </p:blipFill>
        <p:spPr bwMode="auto">
          <a:xfrm>
            <a:off x="1143000" y="628650"/>
            <a:ext cx="3579019" cy="2828925"/>
          </a:xfrm>
          <a:prstGeom prst="rect">
            <a:avLst/>
          </a:prstGeom>
          <a:noFill/>
          <a:ln w="9525">
            <a:noFill/>
            <a:miter lim="800000"/>
            <a:headEnd/>
            <a:tailEnd/>
          </a:ln>
        </p:spPr>
      </p:pic>
      <p:pic>
        <p:nvPicPr>
          <p:cNvPr id="46085" name="Picture 3"/>
          <p:cNvPicPr>
            <a:picLocks noChangeAspect="1" noChangeArrowheads="1"/>
          </p:cNvPicPr>
          <p:nvPr/>
        </p:nvPicPr>
        <p:blipFill>
          <a:blip r:embed="rId3"/>
          <a:srcRect/>
          <a:stretch>
            <a:fillRect/>
          </a:stretch>
        </p:blipFill>
        <p:spPr bwMode="auto">
          <a:xfrm>
            <a:off x="4686300" y="857250"/>
            <a:ext cx="3188494" cy="3257550"/>
          </a:xfrm>
          <a:prstGeom prst="rect">
            <a:avLst/>
          </a:prstGeom>
          <a:noFill/>
          <a:ln w="9525">
            <a:noFill/>
            <a:miter lim="800000"/>
            <a:headEnd/>
            <a:tailEnd/>
          </a:ln>
        </p:spPr>
      </p:pic>
      <p:sp>
        <p:nvSpPr>
          <p:cNvPr id="46082" name="Title 4"/>
          <p:cNvSpPr>
            <a:spLocks noGrp="1"/>
          </p:cNvSpPr>
          <p:nvPr>
            <p:ph type="title"/>
          </p:nvPr>
        </p:nvSpPr>
        <p:spPr>
          <a:xfrm>
            <a:off x="1485900" y="0"/>
            <a:ext cx="6286500" cy="742950"/>
          </a:xfrm>
        </p:spPr>
        <p:txBody>
          <a:bodyPr/>
          <a:lstStyle/>
          <a:p>
            <a:pPr eaLnBrk="1" hangingPunct="1"/>
            <a:r>
              <a:rPr lang="en-GB" sz="2100" b="1" dirty="0"/>
              <a:t>Magnetic scattering of LaMnO</a:t>
            </a:r>
            <a:r>
              <a:rPr lang="en-GB" sz="2100" b="1" baseline="-25000" dirty="0"/>
              <a:t>3</a:t>
            </a:r>
            <a:r>
              <a:rPr lang="en-GB" sz="2100" b="1" dirty="0"/>
              <a:t> </a:t>
            </a:r>
            <a:r>
              <a:rPr lang="en-GB" sz="2100" b="1" dirty="0" err="1"/>
              <a:t>vs</a:t>
            </a:r>
            <a:r>
              <a:rPr lang="en-GB" sz="2100" b="1" dirty="0"/>
              <a:t> Pressure </a:t>
            </a:r>
            <a:br>
              <a:rPr lang="en-GB" sz="2100" b="1" dirty="0"/>
            </a:br>
            <a:r>
              <a:rPr lang="en-GB" sz="2100" b="1" dirty="0"/>
              <a:t> (LLB, G61 + </a:t>
            </a:r>
            <a:r>
              <a:rPr lang="en-GB" sz="2100" b="1" dirty="0" err="1"/>
              <a:t>Goncharenko</a:t>
            </a:r>
            <a:r>
              <a:rPr lang="en-GB" sz="2100" b="1" dirty="0"/>
              <a:t> cell)</a:t>
            </a:r>
            <a:endParaRPr lang="en-US" sz="2100" dirty="0"/>
          </a:p>
        </p:txBody>
      </p:sp>
    </p:spTree>
    <p:extLst>
      <p:ext uri="{BB962C8B-B14F-4D97-AF65-F5344CB8AC3E}">
        <p14:creationId xmlns:p14="http://schemas.microsoft.com/office/powerpoint/2010/main" val="2337809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2345" y="1885950"/>
            <a:ext cx="6680638" cy="923330"/>
          </a:xfrm>
          <a:prstGeom prst="rect">
            <a:avLst/>
          </a:prstGeom>
        </p:spPr>
        <p:txBody>
          <a:bodyPr wrap="square">
            <a:spAutoFit/>
          </a:bodyPr>
          <a:lstStyle/>
          <a:p>
            <a:pPr>
              <a:defRPr/>
            </a:pPr>
            <a:r>
              <a:rPr lang="en-US" b="1" dirty="0">
                <a:solidFill>
                  <a:srgbClr val="FF0000"/>
                </a:solidFill>
                <a:latin typeface="+mj-lt"/>
              </a:rPr>
              <a:t>1:</a:t>
            </a:r>
            <a:r>
              <a:rPr lang="en-US" b="1" dirty="0">
                <a:latin typeface="+mj-lt"/>
              </a:rPr>
              <a:t>  The main effect of pressure is to decrease the orthorhombic distortion by diminishing the tilt angle MnO</a:t>
            </a:r>
            <a:r>
              <a:rPr lang="en-US" b="1" baseline="-25000" dirty="0">
                <a:latin typeface="+mj-lt"/>
              </a:rPr>
              <a:t>6</a:t>
            </a:r>
            <a:r>
              <a:rPr lang="en-US" b="1" dirty="0">
                <a:latin typeface="+mj-lt"/>
              </a:rPr>
              <a:t> octahedra (the interatomic distances diminish near isotropically) </a:t>
            </a:r>
            <a:endParaRPr lang="en-US" dirty="0">
              <a:latin typeface="+mj-lt"/>
            </a:endParaRPr>
          </a:p>
        </p:txBody>
      </p:sp>
      <p:sp>
        <p:nvSpPr>
          <p:cNvPr id="47108" name="Rectangle 5"/>
          <p:cNvSpPr>
            <a:spLocks noChangeArrowheads="1"/>
          </p:cNvSpPr>
          <p:nvPr/>
        </p:nvSpPr>
        <p:spPr bwMode="auto">
          <a:xfrm>
            <a:off x="1271094" y="912958"/>
            <a:ext cx="6059871" cy="715581"/>
          </a:xfrm>
          <a:prstGeom prst="rect">
            <a:avLst/>
          </a:prstGeom>
          <a:noFill/>
          <a:ln w="9525">
            <a:noFill/>
            <a:miter lim="800000"/>
            <a:headEnd/>
            <a:tailEnd/>
          </a:ln>
        </p:spPr>
        <p:txBody>
          <a:bodyPr wrap="square">
            <a:spAutoFit/>
          </a:bodyPr>
          <a:lstStyle/>
          <a:p>
            <a:r>
              <a:rPr lang="en-US" sz="1350" b="1" dirty="0">
                <a:solidFill>
                  <a:srgbClr val="FF0000"/>
                </a:solidFill>
              </a:rPr>
              <a:t>Stability of the </a:t>
            </a:r>
            <a:r>
              <a:rPr lang="en-US" sz="1350" b="1" dirty="0" err="1">
                <a:solidFill>
                  <a:srgbClr val="FF0000"/>
                </a:solidFill>
              </a:rPr>
              <a:t>Janh</a:t>
            </a:r>
            <a:r>
              <a:rPr lang="en-US" sz="1350" b="1" dirty="0">
                <a:solidFill>
                  <a:srgbClr val="FF0000"/>
                </a:solidFill>
              </a:rPr>
              <a:t>-Teller effect and magnetic study of LaMnO</a:t>
            </a:r>
            <a:r>
              <a:rPr lang="en-US" sz="1350" b="1" baseline="-25000" dirty="0">
                <a:solidFill>
                  <a:srgbClr val="FF0000"/>
                </a:solidFill>
              </a:rPr>
              <a:t>3</a:t>
            </a:r>
            <a:r>
              <a:rPr lang="en-US" sz="1350" b="1" dirty="0">
                <a:solidFill>
                  <a:srgbClr val="FF0000"/>
                </a:solidFill>
              </a:rPr>
              <a:t> under pressure</a:t>
            </a:r>
          </a:p>
          <a:p>
            <a:r>
              <a:rPr lang="en-US" sz="1350" b="1" dirty="0"/>
              <a:t>L. </a:t>
            </a:r>
            <a:r>
              <a:rPr lang="en-US" sz="1350" b="1" dirty="0" err="1"/>
              <a:t>Pinsard-Gaudart</a:t>
            </a:r>
            <a:r>
              <a:rPr lang="en-US" sz="1350" b="1" dirty="0"/>
              <a:t>,  </a:t>
            </a:r>
            <a:r>
              <a:rPr lang="en-US" sz="1350" b="1" dirty="0" err="1"/>
              <a:t>J.Rodriguez</a:t>
            </a:r>
            <a:r>
              <a:rPr lang="en-US" sz="1350" b="1" dirty="0"/>
              <a:t>-Carvajal,  A. </a:t>
            </a:r>
            <a:r>
              <a:rPr lang="en-US" sz="1350" b="1" dirty="0" err="1"/>
              <a:t>Daoud-Aladine</a:t>
            </a:r>
            <a:r>
              <a:rPr lang="en-US" sz="1350" b="1" dirty="0"/>
              <a:t>, </a:t>
            </a:r>
            <a:r>
              <a:rPr lang="en-US" sz="1350" b="1" dirty="0" err="1"/>
              <a:t>I.N.Goncharenko</a:t>
            </a:r>
            <a:r>
              <a:rPr lang="en-US" sz="1350" b="1" dirty="0"/>
              <a:t>,  M. </a:t>
            </a:r>
            <a:r>
              <a:rPr lang="en-US" sz="1350" b="1" dirty="0" err="1"/>
              <a:t>Medarde</a:t>
            </a:r>
            <a:r>
              <a:rPr lang="en-US" sz="1350" b="1" dirty="0"/>
              <a:t>, R.I. Smith and A. </a:t>
            </a:r>
            <a:r>
              <a:rPr lang="en-US" sz="1350" b="1" dirty="0" err="1"/>
              <a:t>Revcolevschi</a:t>
            </a:r>
            <a:r>
              <a:rPr lang="en-US" sz="1350" b="1" dirty="0"/>
              <a:t>. </a:t>
            </a:r>
            <a:r>
              <a:rPr lang="en-US" sz="1350" b="1" dirty="0">
                <a:solidFill>
                  <a:schemeClr val="accent2"/>
                </a:solidFill>
              </a:rPr>
              <a:t>PRB 64, 064426 (2001)</a:t>
            </a:r>
          </a:p>
        </p:txBody>
      </p:sp>
      <p:sp>
        <p:nvSpPr>
          <p:cNvPr id="7" name="Rectangle 6"/>
          <p:cNvSpPr/>
          <p:nvPr/>
        </p:nvSpPr>
        <p:spPr>
          <a:xfrm>
            <a:off x="1029187" y="2924830"/>
            <a:ext cx="6000750" cy="369332"/>
          </a:xfrm>
          <a:prstGeom prst="rect">
            <a:avLst/>
          </a:prstGeom>
        </p:spPr>
        <p:txBody>
          <a:bodyPr>
            <a:spAutoFit/>
          </a:bodyPr>
          <a:lstStyle/>
          <a:p>
            <a:pPr>
              <a:defRPr/>
            </a:pPr>
            <a:r>
              <a:rPr lang="en-US" b="1" dirty="0">
                <a:solidFill>
                  <a:srgbClr val="FF0000"/>
                </a:solidFill>
                <a:latin typeface="+mj-lt"/>
              </a:rPr>
              <a:t>2:</a:t>
            </a:r>
            <a:r>
              <a:rPr lang="en-US" b="1" dirty="0">
                <a:latin typeface="+mj-lt"/>
              </a:rPr>
              <a:t> The Jahn-Teller effect is stable up to 70 </a:t>
            </a:r>
            <a:r>
              <a:rPr lang="en-US" b="1" dirty="0" err="1">
                <a:latin typeface="+mj-lt"/>
              </a:rPr>
              <a:t>kbar</a:t>
            </a:r>
            <a:endParaRPr lang="en-US" dirty="0">
              <a:latin typeface="+mj-lt"/>
            </a:endParaRPr>
          </a:p>
        </p:txBody>
      </p:sp>
      <p:sp>
        <p:nvSpPr>
          <p:cNvPr id="8" name="Rectangle 7"/>
          <p:cNvSpPr/>
          <p:nvPr/>
        </p:nvSpPr>
        <p:spPr>
          <a:xfrm>
            <a:off x="1029187" y="3518913"/>
            <a:ext cx="6838293" cy="646331"/>
          </a:xfrm>
          <a:prstGeom prst="rect">
            <a:avLst/>
          </a:prstGeom>
        </p:spPr>
        <p:txBody>
          <a:bodyPr wrap="square">
            <a:spAutoFit/>
          </a:bodyPr>
          <a:lstStyle/>
          <a:p>
            <a:pPr>
              <a:defRPr/>
            </a:pPr>
            <a:r>
              <a:rPr lang="en-US" b="1" dirty="0">
                <a:solidFill>
                  <a:srgbClr val="FF0000"/>
                </a:solidFill>
                <a:latin typeface="+mj-lt"/>
              </a:rPr>
              <a:t>3:</a:t>
            </a:r>
            <a:r>
              <a:rPr lang="en-US" b="1" dirty="0">
                <a:latin typeface="+mj-lt"/>
              </a:rPr>
              <a:t> The magnetic structure conserve the A-type of ordering but with a deviation of the magnetic moment from the b-axis towards the c-axis</a:t>
            </a:r>
            <a:endParaRPr lang="en-US" dirty="0">
              <a:latin typeface="+mj-lt"/>
            </a:endParaRPr>
          </a:p>
        </p:txBody>
      </p:sp>
      <p:sp>
        <p:nvSpPr>
          <p:cNvPr id="47106" name="Title 4"/>
          <p:cNvSpPr>
            <a:spLocks noGrp="1"/>
          </p:cNvSpPr>
          <p:nvPr>
            <p:ph type="title"/>
          </p:nvPr>
        </p:nvSpPr>
        <p:spPr>
          <a:xfrm>
            <a:off x="1485900" y="0"/>
            <a:ext cx="6286500" cy="742950"/>
          </a:xfrm>
        </p:spPr>
        <p:txBody>
          <a:bodyPr/>
          <a:lstStyle/>
          <a:p>
            <a:pPr eaLnBrk="1" hangingPunct="1"/>
            <a:r>
              <a:rPr lang="en-GB" sz="4050" b="1" dirty="0"/>
              <a:t>Conclusions LaMnO</a:t>
            </a:r>
            <a:r>
              <a:rPr lang="en-GB" sz="4050" b="1" baseline="-25000" dirty="0"/>
              <a:t>3</a:t>
            </a:r>
            <a:endParaRPr lang="en-US" sz="4050" baseline="-25000" dirty="0"/>
          </a:p>
        </p:txBody>
      </p:sp>
    </p:spTree>
    <p:extLst>
      <p:ext uri="{BB962C8B-B14F-4D97-AF65-F5344CB8AC3E}">
        <p14:creationId xmlns:p14="http://schemas.microsoft.com/office/powerpoint/2010/main" val="2662435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2007598" y="227485"/>
            <a:ext cx="5130570" cy="4250756"/>
          </a:xfrm>
          <a:prstGeom prst="rect">
            <a:avLst/>
          </a:prstGeom>
          <a:noFill/>
          <a:ln>
            <a:miter lim="800000"/>
            <a:headEnd/>
            <a:tailEnd/>
          </a:ln>
        </p:spPr>
      </p:pic>
      <p:sp>
        <p:nvSpPr>
          <p:cNvPr id="2" name="TextBox 1"/>
          <p:cNvSpPr txBox="1"/>
          <p:nvPr/>
        </p:nvSpPr>
        <p:spPr>
          <a:xfrm>
            <a:off x="647686" y="643596"/>
            <a:ext cx="8444684" cy="923330"/>
          </a:xfrm>
          <a:prstGeom prst="rect">
            <a:avLst/>
          </a:prstGeom>
          <a:noFill/>
        </p:spPr>
        <p:txBody>
          <a:bodyPr wrap="none" rtlCol="0">
            <a:spAutoFit/>
          </a:bodyPr>
          <a:lstStyle/>
          <a:p>
            <a:r>
              <a:rPr lang="en-GB" sz="5400" b="1" dirty="0" smtClean="0">
                <a:solidFill>
                  <a:srgbClr val="FFFF00"/>
                </a:solidFill>
              </a:rPr>
              <a:t>Thank you for your attention</a:t>
            </a:r>
            <a:endParaRPr lang="en-GB" sz="5400" b="1" dirty="0">
              <a:solidFill>
                <a:srgbClr val="FFFF00"/>
              </a:solidFill>
            </a:endParaRPr>
          </a:p>
        </p:txBody>
      </p:sp>
      <p:sp>
        <p:nvSpPr>
          <p:cNvPr id="4" name="Rectangle 2"/>
          <p:cNvSpPr>
            <a:spLocks noChangeArrowheads="1"/>
          </p:cNvSpPr>
          <p:nvPr/>
        </p:nvSpPr>
        <p:spPr bwMode="auto">
          <a:xfrm>
            <a:off x="4870028" y="3829696"/>
            <a:ext cx="2268140" cy="300082"/>
          </a:xfrm>
          <a:prstGeom prst="rect">
            <a:avLst/>
          </a:prstGeom>
          <a:noFill/>
          <a:ln w="28575">
            <a:noFill/>
            <a:miter lim="800000"/>
            <a:headEnd/>
            <a:tailEnd type="none" w="sm" len="med"/>
          </a:ln>
        </p:spPr>
        <p:txBody>
          <a:bodyPr>
            <a:spAutoFit/>
          </a:bodyPr>
          <a:lstStyle/>
          <a:p>
            <a:pPr defTabSz="685800">
              <a:spcBef>
                <a:spcPct val="20000"/>
              </a:spcBef>
              <a:defRPr/>
            </a:pPr>
            <a:r>
              <a:rPr lang="es-ES" sz="1350" b="1" kern="0" dirty="0">
                <a:solidFill>
                  <a:srgbClr val="FFFF00"/>
                </a:solidFill>
              </a:rPr>
              <a:t>www.neutron.anl.gov</a:t>
            </a:r>
            <a:endParaRPr lang="es-ES" sz="675" b="1" kern="0" dirty="0">
              <a:solidFill>
                <a:srgbClr val="FFFF00"/>
              </a:solidFill>
            </a:endParaRPr>
          </a:p>
        </p:txBody>
      </p:sp>
    </p:spTree>
    <p:extLst>
      <p:ext uri="{BB962C8B-B14F-4D97-AF65-F5344CB8AC3E}">
        <p14:creationId xmlns:p14="http://schemas.microsoft.com/office/powerpoint/2010/main" val="55650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0">
              <a:schemeClr val="accent1">
                <a:lumMod val="75000"/>
              </a:schemeClr>
            </a:gs>
            <a:gs pos="10000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1439652" y="1059582"/>
            <a:ext cx="6426714" cy="2031325"/>
          </a:xfrm>
          <a:prstGeom prst="rect">
            <a:avLst/>
          </a:prstGeom>
          <a:noFill/>
          <a:ln w="9525">
            <a:noFill/>
            <a:miter lim="800000"/>
            <a:headEnd/>
            <a:tailEnd/>
          </a:ln>
          <a:effectLst/>
        </p:spPr>
        <p:txBody>
          <a:bodyPr wrap="square">
            <a:spAutoFit/>
          </a:bodyPr>
          <a:lstStyle/>
          <a:p>
            <a:pPr>
              <a:spcBef>
                <a:spcPct val="50000"/>
              </a:spcBef>
            </a:pPr>
            <a:r>
              <a:rPr lang="en-US" b="1" dirty="0">
                <a:solidFill>
                  <a:srgbClr val="FFFF00"/>
                </a:solidFill>
                <a:latin typeface="Comic Sans MS" pitchFamily="66" charset="0"/>
              </a:rPr>
              <a:t>E = m</a:t>
            </a:r>
            <a:r>
              <a:rPr lang="en-US" b="1" baseline="-25000" dirty="0">
                <a:solidFill>
                  <a:srgbClr val="FFFF00"/>
                </a:solidFill>
                <a:latin typeface="Comic Sans MS" pitchFamily="66" charset="0"/>
              </a:rPr>
              <a:t>n</a:t>
            </a:r>
            <a:r>
              <a:rPr lang="en-US" b="1" dirty="0">
                <a:solidFill>
                  <a:srgbClr val="FFFF00"/>
                </a:solidFill>
                <a:latin typeface="Comic Sans MS" pitchFamily="66" charset="0"/>
              </a:rPr>
              <a:t>v</a:t>
            </a:r>
            <a:r>
              <a:rPr lang="en-US" b="1" baseline="30000" dirty="0">
                <a:solidFill>
                  <a:srgbClr val="FFFF00"/>
                </a:solidFill>
                <a:latin typeface="Comic Sans MS" pitchFamily="66" charset="0"/>
              </a:rPr>
              <a:t>2</a:t>
            </a:r>
            <a:r>
              <a:rPr lang="en-US" b="1" dirty="0">
                <a:solidFill>
                  <a:srgbClr val="FFFF00"/>
                </a:solidFill>
                <a:latin typeface="Comic Sans MS" pitchFamily="66" charset="0"/>
              </a:rPr>
              <a:t>/2 = </a:t>
            </a:r>
            <a:r>
              <a:rPr lang="en-US" b="1" dirty="0" err="1">
                <a:solidFill>
                  <a:srgbClr val="FFFF00"/>
                </a:solidFill>
                <a:latin typeface="Comic Sans MS" pitchFamily="66" charset="0"/>
              </a:rPr>
              <a:t>k</a:t>
            </a:r>
            <a:r>
              <a:rPr lang="en-US" b="1" baseline="-25000" dirty="0" err="1">
                <a:solidFill>
                  <a:srgbClr val="FFFF00"/>
                </a:solidFill>
                <a:latin typeface="Comic Sans MS" pitchFamily="66" charset="0"/>
              </a:rPr>
              <a:t>B</a:t>
            </a:r>
            <a:r>
              <a:rPr lang="en-US" b="1" dirty="0">
                <a:solidFill>
                  <a:srgbClr val="FFFF00"/>
                </a:solidFill>
                <a:latin typeface="Comic Sans MS" pitchFamily="66" charset="0"/>
              </a:rPr>
              <a:t> T = (</a:t>
            </a:r>
            <a:r>
              <a:rPr lang="en-US" b="1" dirty="0" err="1">
                <a:solidFill>
                  <a:srgbClr val="FFFF00"/>
                </a:solidFill>
                <a:latin typeface="Comic Sans MS" pitchFamily="66" charset="0"/>
              </a:rPr>
              <a:t>ħk</a:t>
            </a:r>
            <a:r>
              <a:rPr lang="en-US" b="1" dirty="0">
                <a:solidFill>
                  <a:srgbClr val="FFFF00"/>
                </a:solidFill>
                <a:latin typeface="Comic Sans MS" pitchFamily="66" charset="0"/>
              </a:rPr>
              <a:t>)</a:t>
            </a:r>
            <a:r>
              <a:rPr lang="en-US" b="1" baseline="30000" dirty="0">
                <a:solidFill>
                  <a:srgbClr val="FFFF00"/>
                </a:solidFill>
                <a:latin typeface="Comic Sans MS" pitchFamily="66" charset="0"/>
              </a:rPr>
              <a:t>2</a:t>
            </a:r>
            <a:r>
              <a:rPr lang="en-US" b="1" dirty="0">
                <a:solidFill>
                  <a:srgbClr val="FFFF00"/>
                </a:solidFill>
                <a:latin typeface="Comic Sans MS" pitchFamily="66" charset="0"/>
              </a:rPr>
              <a:t>/2m</a:t>
            </a:r>
            <a:r>
              <a:rPr lang="en-US" b="1" baseline="-25000" dirty="0">
                <a:solidFill>
                  <a:srgbClr val="FFFF00"/>
                </a:solidFill>
                <a:latin typeface="Comic Sans MS" pitchFamily="66" charset="0"/>
              </a:rPr>
              <a:t>n</a:t>
            </a:r>
            <a:r>
              <a:rPr lang="en-US" b="1" dirty="0">
                <a:solidFill>
                  <a:srgbClr val="FFFF00"/>
                </a:solidFill>
                <a:latin typeface="Comic Sans MS" pitchFamily="66" charset="0"/>
              </a:rPr>
              <a:t> ;   k = 2</a:t>
            </a:r>
            <a:r>
              <a:rPr lang="en-US" b="1" dirty="0">
                <a:solidFill>
                  <a:srgbClr val="FFFF00"/>
                </a:solidFill>
                <a:latin typeface="Symbol" pitchFamily="18" charset="2"/>
              </a:rPr>
              <a:t>p</a:t>
            </a:r>
            <a:r>
              <a:rPr lang="en-US" b="1" dirty="0">
                <a:solidFill>
                  <a:srgbClr val="FFFF00"/>
                </a:solidFill>
                <a:latin typeface="Comic Sans MS" pitchFamily="66" charset="0"/>
              </a:rPr>
              <a:t>/</a:t>
            </a:r>
            <a:r>
              <a:rPr lang="en-US" b="1" dirty="0">
                <a:solidFill>
                  <a:srgbClr val="FFFF00"/>
                </a:solidFill>
                <a:latin typeface="Symbol" pitchFamily="18" charset="2"/>
              </a:rPr>
              <a:t>l</a:t>
            </a:r>
            <a:r>
              <a:rPr lang="en-US" b="1" dirty="0">
                <a:solidFill>
                  <a:srgbClr val="FFFF00"/>
                </a:solidFill>
                <a:latin typeface="Comic Sans MS" pitchFamily="66" charset="0"/>
              </a:rPr>
              <a:t> = </a:t>
            </a:r>
            <a:r>
              <a:rPr lang="en-US" b="1" dirty="0" err="1">
                <a:solidFill>
                  <a:srgbClr val="FFFF00"/>
                </a:solidFill>
                <a:latin typeface="Comic Sans MS" pitchFamily="66" charset="0"/>
              </a:rPr>
              <a:t>m</a:t>
            </a:r>
            <a:r>
              <a:rPr lang="en-US" b="1" baseline="-25000" dirty="0" err="1">
                <a:solidFill>
                  <a:srgbClr val="FFFF00"/>
                </a:solidFill>
                <a:latin typeface="Comic Sans MS" pitchFamily="66" charset="0"/>
              </a:rPr>
              <a:t>n</a:t>
            </a:r>
            <a:r>
              <a:rPr lang="en-US" b="1" dirty="0" err="1">
                <a:solidFill>
                  <a:srgbClr val="FFFF00"/>
                </a:solidFill>
                <a:latin typeface="Comic Sans MS" pitchFamily="66" charset="0"/>
              </a:rPr>
              <a:t>v</a:t>
            </a:r>
            <a:r>
              <a:rPr lang="en-US" b="1" dirty="0">
                <a:solidFill>
                  <a:srgbClr val="FFFF00"/>
                </a:solidFill>
                <a:latin typeface="Comic Sans MS" pitchFamily="66" charset="0"/>
              </a:rPr>
              <a:t>/ħ</a:t>
            </a:r>
            <a:endParaRPr lang="es-ES_tradnl" b="1" dirty="0">
              <a:latin typeface="Comic Sans MS" pitchFamily="66" charset="0"/>
            </a:endParaRPr>
          </a:p>
          <a:p>
            <a:pPr>
              <a:spcBef>
                <a:spcPct val="50000"/>
              </a:spcBef>
            </a:pPr>
            <a:r>
              <a:rPr lang="es-ES_tradnl" b="1" dirty="0">
                <a:latin typeface="Comic Sans MS" pitchFamily="66" charset="0"/>
              </a:rPr>
              <a:t>        </a:t>
            </a:r>
            <a:r>
              <a:rPr lang="en-US" b="1" u="sng" dirty="0">
                <a:solidFill>
                  <a:srgbClr val="FFFF00"/>
                </a:solidFill>
                <a:latin typeface="Comic Sans MS" pitchFamily="66" charset="0"/>
              </a:rPr>
              <a:t>Energy (</a:t>
            </a:r>
            <a:r>
              <a:rPr lang="en-US" b="1" u="sng" dirty="0" err="1">
                <a:solidFill>
                  <a:srgbClr val="FFFF00"/>
                </a:solidFill>
                <a:latin typeface="Comic Sans MS" pitchFamily="66" charset="0"/>
              </a:rPr>
              <a:t>meV</a:t>
            </a:r>
            <a:r>
              <a:rPr lang="en-US" b="1" u="sng" dirty="0">
                <a:solidFill>
                  <a:srgbClr val="FFFF00"/>
                </a:solidFill>
                <a:latin typeface="Comic Sans MS" pitchFamily="66" charset="0"/>
              </a:rPr>
              <a:t>)</a:t>
            </a:r>
            <a:r>
              <a:rPr lang="en-US" b="1" dirty="0">
                <a:solidFill>
                  <a:srgbClr val="FFFF00"/>
                </a:solidFill>
                <a:latin typeface="Comic Sans MS" pitchFamily="66" charset="0"/>
              </a:rPr>
              <a:t> </a:t>
            </a:r>
            <a:r>
              <a:rPr lang="es-ES_tradnl" b="1" dirty="0">
                <a:solidFill>
                  <a:srgbClr val="FFFF00"/>
                </a:solidFill>
                <a:latin typeface="Comic Sans MS" pitchFamily="66" charset="0"/>
              </a:rPr>
              <a:t>	   </a:t>
            </a:r>
            <a:r>
              <a:rPr lang="en-US" b="1" u="sng" dirty="0">
                <a:solidFill>
                  <a:srgbClr val="FFFF00"/>
                </a:solidFill>
                <a:latin typeface="Comic Sans MS" pitchFamily="66" charset="0"/>
              </a:rPr>
              <a:t>Temp (K)</a:t>
            </a:r>
            <a:r>
              <a:rPr lang="en-US" b="1" dirty="0">
                <a:solidFill>
                  <a:srgbClr val="FFFF00"/>
                </a:solidFill>
                <a:latin typeface="Comic Sans MS" pitchFamily="66" charset="0"/>
              </a:rPr>
              <a:t> </a:t>
            </a:r>
            <a:r>
              <a:rPr lang="es-ES_tradnl" b="1" dirty="0">
                <a:solidFill>
                  <a:srgbClr val="FFFF00"/>
                </a:solidFill>
                <a:latin typeface="Comic Sans MS" pitchFamily="66" charset="0"/>
              </a:rPr>
              <a:t>   </a:t>
            </a:r>
            <a:r>
              <a:rPr lang="en-US" b="1" u="sng" dirty="0">
                <a:solidFill>
                  <a:srgbClr val="FFFF00"/>
                </a:solidFill>
                <a:latin typeface="Comic Sans MS" pitchFamily="66" charset="0"/>
              </a:rPr>
              <a:t>Wavelength (Å)</a:t>
            </a:r>
          </a:p>
          <a:p>
            <a:pPr>
              <a:spcBef>
                <a:spcPct val="50000"/>
              </a:spcBef>
            </a:pPr>
            <a:r>
              <a:rPr lang="en-US" b="1" dirty="0">
                <a:solidFill>
                  <a:srgbClr val="FFFF00"/>
                </a:solidFill>
                <a:latin typeface="Comic Sans MS" pitchFamily="66" charset="0"/>
              </a:rPr>
              <a:t>Cold </a:t>
            </a:r>
            <a:r>
              <a:rPr lang="es-ES_tradnl" b="1" dirty="0">
                <a:solidFill>
                  <a:srgbClr val="FFFF00"/>
                </a:solidFill>
                <a:latin typeface="Comic Sans MS" pitchFamily="66" charset="0"/>
              </a:rPr>
              <a:t>	     </a:t>
            </a:r>
            <a:r>
              <a:rPr lang="en-US" b="1" dirty="0">
                <a:solidFill>
                  <a:srgbClr val="FFFF00"/>
                </a:solidFill>
                <a:latin typeface="Comic Sans MS" pitchFamily="66" charset="0"/>
              </a:rPr>
              <a:t>0.1 – 10 </a:t>
            </a:r>
            <a:r>
              <a:rPr lang="es-ES_tradnl" b="1" dirty="0">
                <a:solidFill>
                  <a:srgbClr val="FFFF00"/>
                </a:solidFill>
                <a:latin typeface="Comic Sans MS" pitchFamily="66" charset="0"/>
              </a:rPr>
              <a:t>         </a:t>
            </a:r>
            <a:r>
              <a:rPr lang="en-US" b="1" dirty="0">
                <a:solidFill>
                  <a:srgbClr val="FFFF00"/>
                </a:solidFill>
                <a:latin typeface="Comic Sans MS" pitchFamily="66" charset="0"/>
              </a:rPr>
              <a:t>1 – 120 </a:t>
            </a:r>
            <a:r>
              <a:rPr lang="es-ES_tradnl" b="1" dirty="0">
                <a:solidFill>
                  <a:srgbClr val="FFFF00"/>
                </a:solidFill>
                <a:latin typeface="Comic Sans MS" pitchFamily="66" charset="0"/>
              </a:rPr>
              <a:t>	    </a:t>
            </a:r>
            <a:r>
              <a:rPr lang="es-ES_tradnl" b="1" dirty="0" smtClean="0">
                <a:solidFill>
                  <a:srgbClr val="FFFF00"/>
                </a:solidFill>
                <a:latin typeface="Comic Sans MS" pitchFamily="66" charset="0"/>
              </a:rPr>
              <a:t> </a:t>
            </a:r>
            <a:r>
              <a:rPr lang="en-US" b="1" dirty="0">
                <a:solidFill>
                  <a:srgbClr val="FFFF00"/>
                </a:solidFill>
                <a:latin typeface="Comic Sans MS" pitchFamily="66" charset="0"/>
              </a:rPr>
              <a:t>4 – 30</a:t>
            </a:r>
          </a:p>
          <a:p>
            <a:pPr>
              <a:spcBef>
                <a:spcPct val="50000"/>
              </a:spcBef>
            </a:pPr>
            <a:r>
              <a:rPr lang="en-US" b="1" dirty="0">
                <a:solidFill>
                  <a:srgbClr val="FFFF00"/>
                </a:solidFill>
                <a:latin typeface="Comic Sans MS" pitchFamily="66" charset="0"/>
              </a:rPr>
              <a:t>Thermal </a:t>
            </a:r>
            <a:r>
              <a:rPr lang="es-ES_tradnl" b="1" dirty="0">
                <a:solidFill>
                  <a:srgbClr val="FFFF00"/>
                </a:solidFill>
                <a:latin typeface="Comic Sans MS" pitchFamily="66" charset="0"/>
              </a:rPr>
              <a:t>  </a:t>
            </a:r>
            <a:r>
              <a:rPr lang="es-ES_tradnl" b="1" dirty="0" smtClean="0">
                <a:solidFill>
                  <a:srgbClr val="FFFF00"/>
                </a:solidFill>
                <a:latin typeface="Comic Sans MS" pitchFamily="66" charset="0"/>
              </a:rPr>
              <a:t>   </a:t>
            </a:r>
            <a:r>
              <a:rPr lang="en-US" b="1" dirty="0">
                <a:solidFill>
                  <a:srgbClr val="FFFF00"/>
                </a:solidFill>
                <a:latin typeface="Comic Sans MS" pitchFamily="66" charset="0"/>
              </a:rPr>
              <a:t>5 – 100</a:t>
            </a:r>
            <a:r>
              <a:rPr lang="en-GB" b="1" dirty="0">
                <a:solidFill>
                  <a:srgbClr val="FFFF00"/>
                </a:solidFill>
                <a:latin typeface="Comic Sans MS" pitchFamily="66" charset="0"/>
              </a:rPr>
              <a:t> </a:t>
            </a:r>
            <a:r>
              <a:rPr lang="en-US" b="1" dirty="0">
                <a:solidFill>
                  <a:srgbClr val="FFFF00"/>
                </a:solidFill>
                <a:latin typeface="Comic Sans MS" pitchFamily="66" charset="0"/>
              </a:rPr>
              <a:t> </a:t>
            </a:r>
            <a:r>
              <a:rPr lang="es-ES_tradnl" b="1" dirty="0">
                <a:solidFill>
                  <a:srgbClr val="FFFF00"/>
                </a:solidFill>
                <a:latin typeface="Comic Sans MS" pitchFamily="66" charset="0"/>
              </a:rPr>
              <a:t>      </a:t>
            </a:r>
            <a:r>
              <a:rPr lang="en-US" b="1" dirty="0">
                <a:solidFill>
                  <a:srgbClr val="FFFF00"/>
                </a:solidFill>
                <a:latin typeface="Comic Sans MS" pitchFamily="66" charset="0"/>
              </a:rPr>
              <a:t>60 – 1000 </a:t>
            </a:r>
            <a:r>
              <a:rPr lang="es-ES_tradnl" b="1" dirty="0">
                <a:solidFill>
                  <a:srgbClr val="FFFF00"/>
                </a:solidFill>
                <a:latin typeface="Comic Sans MS" pitchFamily="66" charset="0"/>
              </a:rPr>
              <a:t>	  </a:t>
            </a:r>
            <a:r>
              <a:rPr lang="es-ES_tradnl" b="1" dirty="0" smtClean="0">
                <a:solidFill>
                  <a:srgbClr val="FFFF00"/>
                </a:solidFill>
                <a:latin typeface="Comic Sans MS" pitchFamily="66" charset="0"/>
              </a:rPr>
              <a:t>   </a:t>
            </a:r>
            <a:r>
              <a:rPr lang="en-US" b="1" dirty="0">
                <a:solidFill>
                  <a:srgbClr val="FFFF00"/>
                </a:solidFill>
                <a:latin typeface="Comic Sans MS" pitchFamily="66" charset="0"/>
              </a:rPr>
              <a:t>1 – 4</a:t>
            </a:r>
          </a:p>
          <a:p>
            <a:pPr>
              <a:spcBef>
                <a:spcPct val="50000"/>
              </a:spcBef>
            </a:pPr>
            <a:r>
              <a:rPr lang="en-US" b="1" dirty="0">
                <a:solidFill>
                  <a:srgbClr val="FFFF00"/>
                </a:solidFill>
                <a:latin typeface="Comic Sans MS" pitchFamily="66" charset="0"/>
              </a:rPr>
              <a:t>Hot </a:t>
            </a:r>
            <a:r>
              <a:rPr lang="es-ES_tradnl" b="1" dirty="0">
                <a:solidFill>
                  <a:srgbClr val="FFFF00"/>
                </a:solidFill>
                <a:latin typeface="Comic Sans MS" pitchFamily="66" charset="0"/>
              </a:rPr>
              <a:t>	   </a:t>
            </a:r>
            <a:r>
              <a:rPr lang="en-US" b="1" dirty="0" smtClean="0">
                <a:solidFill>
                  <a:srgbClr val="FFFF00"/>
                </a:solidFill>
                <a:latin typeface="Comic Sans MS" pitchFamily="66" charset="0"/>
              </a:rPr>
              <a:t>100 </a:t>
            </a:r>
            <a:r>
              <a:rPr lang="en-US" b="1" dirty="0">
                <a:solidFill>
                  <a:srgbClr val="FFFF00"/>
                </a:solidFill>
                <a:latin typeface="Comic Sans MS" pitchFamily="66" charset="0"/>
              </a:rPr>
              <a:t>– 500</a:t>
            </a:r>
            <a:r>
              <a:rPr lang="es-ES_tradnl" b="1" dirty="0">
                <a:solidFill>
                  <a:srgbClr val="FFFF00"/>
                </a:solidFill>
                <a:latin typeface="Comic Sans MS" pitchFamily="66" charset="0"/>
              </a:rPr>
              <a:t>     </a:t>
            </a:r>
            <a:r>
              <a:rPr lang="en-US" b="1" dirty="0">
                <a:solidFill>
                  <a:srgbClr val="FFFF00"/>
                </a:solidFill>
                <a:latin typeface="Comic Sans MS" pitchFamily="66" charset="0"/>
              </a:rPr>
              <a:t>1000 – 6000 </a:t>
            </a:r>
            <a:r>
              <a:rPr lang="es-ES_tradnl" b="1" dirty="0">
                <a:solidFill>
                  <a:srgbClr val="FFFF00"/>
                </a:solidFill>
                <a:latin typeface="Comic Sans MS" pitchFamily="66" charset="0"/>
              </a:rPr>
              <a:t>     </a:t>
            </a:r>
            <a:r>
              <a:rPr lang="en-US" b="1" dirty="0" smtClean="0">
                <a:solidFill>
                  <a:srgbClr val="FFFF00"/>
                </a:solidFill>
                <a:latin typeface="Comic Sans MS" pitchFamily="66" charset="0"/>
              </a:rPr>
              <a:t>0.4 </a:t>
            </a:r>
            <a:r>
              <a:rPr lang="en-US" b="1" dirty="0">
                <a:solidFill>
                  <a:srgbClr val="FFFF00"/>
                </a:solidFill>
                <a:latin typeface="Comic Sans MS" pitchFamily="66" charset="0"/>
              </a:rPr>
              <a:t>– 1</a:t>
            </a:r>
          </a:p>
        </p:txBody>
      </p:sp>
      <p:sp>
        <p:nvSpPr>
          <p:cNvPr id="7" name="Rectangle 6"/>
          <p:cNvSpPr/>
          <p:nvPr/>
        </p:nvSpPr>
        <p:spPr>
          <a:xfrm>
            <a:off x="1331640" y="195486"/>
            <a:ext cx="6561348" cy="830997"/>
          </a:xfrm>
          <a:prstGeom prst="rect">
            <a:avLst/>
          </a:prstGeom>
        </p:spPr>
        <p:txBody>
          <a:bodyPr wrap="square">
            <a:spAutoFit/>
          </a:bodyPr>
          <a:lstStyle/>
          <a:p>
            <a:r>
              <a:rPr lang="en-US" sz="2400" b="1" kern="0" dirty="0">
                <a:solidFill>
                  <a:srgbClr val="FFFF00"/>
                </a:solidFill>
                <a:ea typeface="+mj-ea"/>
                <a:cs typeface="+mj-cs"/>
              </a:rPr>
              <a:t>Particle-wave properties </a:t>
            </a:r>
            <a:br>
              <a:rPr lang="en-US" sz="2400" b="1" kern="0" dirty="0">
                <a:solidFill>
                  <a:srgbClr val="FFFF00"/>
                </a:solidFill>
                <a:ea typeface="+mj-ea"/>
                <a:cs typeface="+mj-cs"/>
              </a:rPr>
            </a:br>
            <a:r>
              <a:rPr lang="en-US" sz="2400" b="1" kern="0" dirty="0">
                <a:solidFill>
                  <a:srgbClr val="FFFF00"/>
                </a:solidFill>
                <a:ea typeface="+mj-ea"/>
                <a:cs typeface="+mj-cs"/>
              </a:rPr>
              <a:t>(Energy-Temperature-Wavelength)</a:t>
            </a:r>
            <a:endParaRPr lang="en-GB" sz="1350" dirty="0">
              <a:solidFill>
                <a:srgbClr val="FFFF00"/>
              </a:solidFill>
            </a:endParaRPr>
          </a:p>
        </p:txBody>
      </p:sp>
      <p:grpSp>
        <p:nvGrpSpPr>
          <p:cNvPr id="8" name="Group 3"/>
          <p:cNvGrpSpPr>
            <a:grpSpLocks/>
          </p:cNvGrpSpPr>
          <p:nvPr/>
        </p:nvGrpSpPr>
        <p:grpSpPr bwMode="auto">
          <a:xfrm>
            <a:off x="1439653" y="3057804"/>
            <a:ext cx="2646294" cy="2031690"/>
            <a:chOff x="144" y="2304"/>
            <a:chExt cx="2256" cy="1824"/>
          </a:xfrm>
        </p:grpSpPr>
        <p:sp>
          <p:nvSpPr>
            <p:cNvPr id="9" name="Text Box 4"/>
            <p:cNvSpPr txBox="1">
              <a:spLocks noChangeArrowheads="1"/>
            </p:cNvSpPr>
            <p:nvPr/>
          </p:nvSpPr>
          <p:spPr bwMode="auto">
            <a:xfrm>
              <a:off x="201" y="3322"/>
              <a:ext cx="157" cy="269"/>
            </a:xfrm>
            <a:prstGeom prst="rect">
              <a:avLst/>
            </a:prstGeom>
            <a:noFill/>
            <a:ln w="9525">
              <a:noFill/>
              <a:miter lim="800000"/>
              <a:headEnd/>
              <a:tailEnd/>
            </a:ln>
            <a:effectLst/>
          </p:spPr>
          <p:txBody>
            <a:bodyPr wrap="none">
              <a:spAutoFit/>
            </a:bodyPr>
            <a:lstStyle/>
            <a:p>
              <a:endParaRPr lang="fr-FR" sz="1350" u="sng">
                <a:latin typeface="Comic Sans MS" pitchFamily="66" charset="0"/>
              </a:endParaRPr>
            </a:p>
          </p:txBody>
        </p:sp>
        <p:pic>
          <p:nvPicPr>
            <p:cNvPr id="10" name="Picture 5"/>
            <p:cNvPicPr>
              <a:picLocks noChangeAspect="1" noChangeArrowheads="1"/>
            </p:cNvPicPr>
            <p:nvPr/>
          </p:nvPicPr>
          <p:blipFill>
            <a:blip r:embed="rId4"/>
            <a:srcRect/>
            <a:stretch>
              <a:fillRect/>
            </a:stretch>
          </p:blipFill>
          <p:spPr bwMode="auto">
            <a:xfrm>
              <a:off x="192" y="2304"/>
              <a:ext cx="2208" cy="1824"/>
            </a:xfrm>
            <a:prstGeom prst="rect">
              <a:avLst/>
            </a:prstGeom>
            <a:noFill/>
            <a:ln w="9525">
              <a:noFill/>
              <a:miter lim="800000"/>
              <a:headEnd/>
              <a:tailEnd/>
            </a:ln>
            <a:effectLst/>
          </p:spPr>
        </p:pic>
        <p:sp>
          <p:nvSpPr>
            <p:cNvPr id="11" name="Text Box 6"/>
            <p:cNvSpPr txBox="1">
              <a:spLocks noChangeArrowheads="1"/>
            </p:cNvSpPr>
            <p:nvPr/>
          </p:nvSpPr>
          <p:spPr bwMode="auto">
            <a:xfrm>
              <a:off x="144" y="3312"/>
              <a:ext cx="753" cy="207"/>
            </a:xfrm>
            <a:prstGeom prst="rect">
              <a:avLst/>
            </a:prstGeom>
            <a:noFill/>
            <a:ln w="9525">
              <a:noFill/>
              <a:miter lim="800000"/>
              <a:headEnd/>
              <a:tailEnd/>
            </a:ln>
            <a:effectLst/>
          </p:spPr>
          <p:txBody>
            <a:bodyPr wrap="none">
              <a:spAutoFit/>
            </a:bodyPr>
            <a:lstStyle/>
            <a:p>
              <a:r>
                <a:rPr lang="en-GB" sz="900">
                  <a:latin typeface="Comic Sans MS" pitchFamily="66" charset="0"/>
                </a:rPr>
                <a:t>Cold Sources</a:t>
              </a:r>
              <a:endParaRPr lang="en-US" sz="900">
                <a:latin typeface="Comic Sans MS" pitchFamily="66" charset="0"/>
              </a:endParaRPr>
            </a:p>
          </p:txBody>
        </p:sp>
        <p:sp>
          <p:nvSpPr>
            <p:cNvPr id="12" name="Line 7"/>
            <p:cNvSpPr>
              <a:spLocks noChangeShapeType="1"/>
            </p:cNvSpPr>
            <p:nvPr/>
          </p:nvSpPr>
          <p:spPr bwMode="auto">
            <a:xfrm flipV="1">
              <a:off x="792" y="3104"/>
              <a:ext cx="150" cy="283"/>
            </a:xfrm>
            <a:prstGeom prst="line">
              <a:avLst/>
            </a:prstGeom>
            <a:noFill/>
            <a:ln w="9525">
              <a:solidFill>
                <a:schemeClr val="tx1"/>
              </a:solidFill>
              <a:round/>
              <a:headEnd/>
              <a:tailEnd type="triangle" w="med" len="med"/>
            </a:ln>
            <a:effectLst/>
          </p:spPr>
          <p:txBody>
            <a:bodyPr wrap="none"/>
            <a:lstStyle/>
            <a:p>
              <a:endParaRPr lang="en-GB" sz="1350"/>
            </a:p>
          </p:txBody>
        </p:sp>
        <p:sp>
          <p:nvSpPr>
            <p:cNvPr id="13" name="Line 8"/>
            <p:cNvSpPr>
              <a:spLocks noChangeShapeType="1"/>
            </p:cNvSpPr>
            <p:nvPr/>
          </p:nvSpPr>
          <p:spPr bwMode="auto">
            <a:xfrm>
              <a:off x="792" y="3475"/>
              <a:ext cx="278" cy="64"/>
            </a:xfrm>
            <a:prstGeom prst="line">
              <a:avLst/>
            </a:prstGeom>
            <a:noFill/>
            <a:ln w="9525">
              <a:solidFill>
                <a:schemeClr val="tx1"/>
              </a:solidFill>
              <a:round/>
              <a:headEnd/>
              <a:tailEnd type="triangle" w="med" len="med"/>
            </a:ln>
            <a:effectLst/>
          </p:spPr>
          <p:txBody>
            <a:bodyPr wrap="none"/>
            <a:lstStyle/>
            <a:p>
              <a:endParaRPr lang="en-GB" sz="1350"/>
            </a:p>
          </p:txBody>
        </p:sp>
      </p:grpSp>
      <p:grpSp>
        <p:nvGrpSpPr>
          <p:cNvPr id="14" name="Group 9"/>
          <p:cNvGrpSpPr>
            <a:grpSpLocks/>
          </p:cNvGrpSpPr>
          <p:nvPr/>
        </p:nvGrpSpPr>
        <p:grpSpPr bwMode="auto">
          <a:xfrm>
            <a:off x="4896036" y="3100387"/>
            <a:ext cx="2633663" cy="2043113"/>
            <a:chOff x="3646" y="2391"/>
            <a:chExt cx="2397" cy="1716"/>
          </a:xfrm>
        </p:grpSpPr>
        <p:graphicFrame>
          <p:nvGraphicFramePr>
            <p:cNvPr id="15" name="Object 10"/>
            <p:cNvGraphicFramePr>
              <a:graphicFrameLocks noChangeAspect="1"/>
            </p:cNvGraphicFramePr>
            <p:nvPr/>
          </p:nvGraphicFramePr>
          <p:xfrm>
            <a:off x="3646" y="2391"/>
            <a:ext cx="2397" cy="1716"/>
          </p:xfrm>
          <a:graphic>
            <a:graphicData uri="http://schemas.openxmlformats.org/presentationml/2006/ole">
              <mc:AlternateContent xmlns:mc="http://schemas.openxmlformats.org/markup-compatibility/2006">
                <mc:Choice xmlns:v="urn:schemas-microsoft-com:vml" Requires="v">
                  <p:oleObj spid="_x0000_s3108" name="Worksheet" r:id="rId5" imgW="4651200" imgH="2721600" progId="Excel.Sheet.8">
                    <p:embed/>
                  </p:oleObj>
                </mc:Choice>
                <mc:Fallback>
                  <p:oleObj name="Worksheet" r:id="rId5" imgW="4651200" imgH="27216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r="18497"/>
                        <a:stretch>
                          <a:fillRect/>
                        </a:stretch>
                      </p:blipFill>
                      <p:spPr bwMode="auto">
                        <a:xfrm>
                          <a:off x="3646" y="2391"/>
                          <a:ext cx="2397" cy="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 Box 11"/>
            <p:cNvSpPr txBox="1">
              <a:spLocks noChangeArrowheads="1"/>
            </p:cNvSpPr>
            <p:nvPr/>
          </p:nvSpPr>
          <p:spPr bwMode="auto">
            <a:xfrm>
              <a:off x="4113" y="2393"/>
              <a:ext cx="892" cy="233"/>
            </a:xfrm>
            <a:prstGeom prst="rect">
              <a:avLst/>
            </a:prstGeom>
            <a:noFill/>
            <a:ln w="9525">
              <a:noFill/>
              <a:miter lim="800000"/>
              <a:headEnd/>
              <a:tailEnd/>
            </a:ln>
            <a:effectLst/>
          </p:spPr>
          <p:txBody>
            <a:bodyPr>
              <a:spAutoFit/>
            </a:bodyPr>
            <a:lstStyle/>
            <a:p>
              <a:pPr>
                <a:spcBef>
                  <a:spcPct val="50000"/>
                </a:spcBef>
              </a:pPr>
              <a:r>
                <a:rPr lang="en-US" sz="1200" b="1">
                  <a:solidFill>
                    <a:srgbClr val="0D2D57"/>
                  </a:solidFill>
                </a:rPr>
                <a:t>COLD</a:t>
              </a:r>
            </a:p>
          </p:txBody>
        </p:sp>
        <p:sp>
          <p:nvSpPr>
            <p:cNvPr id="17" name="Text Box 12"/>
            <p:cNvSpPr txBox="1">
              <a:spLocks noChangeArrowheads="1"/>
            </p:cNvSpPr>
            <p:nvPr/>
          </p:nvSpPr>
          <p:spPr bwMode="auto">
            <a:xfrm>
              <a:off x="4391" y="2536"/>
              <a:ext cx="844" cy="233"/>
            </a:xfrm>
            <a:prstGeom prst="rect">
              <a:avLst/>
            </a:prstGeom>
            <a:noFill/>
            <a:ln w="9525">
              <a:noFill/>
              <a:miter lim="800000"/>
              <a:headEnd/>
              <a:tailEnd/>
            </a:ln>
            <a:effectLst/>
          </p:spPr>
          <p:txBody>
            <a:bodyPr>
              <a:spAutoFit/>
            </a:bodyPr>
            <a:lstStyle/>
            <a:p>
              <a:pPr>
                <a:spcBef>
                  <a:spcPct val="50000"/>
                </a:spcBef>
              </a:pPr>
              <a:r>
                <a:rPr lang="en-US" sz="1200" b="1">
                  <a:solidFill>
                    <a:srgbClr val="FF3399"/>
                  </a:solidFill>
                </a:rPr>
                <a:t>THERMAL</a:t>
              </a:r>
            </a:p>
          </p:txBody>
        </p:sp>
        <p:sp>
          <p:nvSpPr>
            <p:cNvPr id="18" name="Text Box 13"/>
            <p:cNvSpPr txBox="1">
              <a:spLocks noChangeArrowheads="1"/>
            </p:cNvSpPr>
            <p:nvPr/>
          </p:nvSpPr>
          <p:spPr bwMode="auto">
            <a:xfrm>
              <a:off x="5015" y="2712"/>
              <a:ext cx="466" cy="233"/>
            </a:xfrm>
            <a:prstGeom prst="rect">
              <a:avLst/>
            </a:prstGeom>
            <a:noFill/>
            <a:ln w="9525">
              <a:noFill/>
              <a:miter lim="800000"/>
              <a:headEnd/>
              <a:tailEnd/>
            </a:ln>
            <a:effectLst/>
          </p:spPr>
          <p:txBody>
            <a:bodyPr>
              <a:spAutoFit/>
            </a:bodyPr>
            <a:lstStyle/>
            <a:p>
              <a:pPr>
                <a:spcBef>
                  <a:spcPct val="50000"/>
                </a:spcBef>
              </a:pPr>
              <a:r>
                <a:rPr lang="en-US" sz="1200" b="1">
                  <a:solidFill>
                    <a:srgbClr val="FFFF00"/>
                  </a:solidFill>
                </a:rPr>
                <a:t>HOT</a:t>
              </a:r>
              <a:endParaRPr lang="en-US" sz="1200"/>
            </a:p>
          </p:txBody>
        </p:sp>
      </p:grpSp>
    </p:spTree>
    <p:extLst>
      <p:ext uri="{BB962C8B-B14F-4D97-AF65-F5344CB8AC3E}">
        <p14:creationId xmlns:p14="http://schemas.microsoft.com/office/powerpoint/2010/main" val="351270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0">
              <a:schemeClr val="accent1">
                <a:lumMod val="60000"/>
                <a:lumOff val="40000"/>
              </a:schemeClr>
            </a:gs>
            <a:gs pos="10000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143000" y="1"/>
            <a:ext cx="5893594" cy="803672"/>
          </a:xfrm>
          <a:prstGeom prst="rect">
            <a:avLst/>
          </a:prstGeom>
          <a:noFill/>
          <a:ln w="9525">
            <a:noFill/>
            <a:miter lim="800000"/>
            <a:headEnd/>
            <a:tailEnd/>
          </a:ln>
        </p:spPr>
        <p:txBody>
          <a:bodyPr lIns="0" rIns="0" bIns="0" anchor="b"/>
          <a:lstStyle/>
          <a:p>
            <a:pPr eaLnBrk="0" hangingPunct="0">
              <a:spcBef>
                <a:spcPct val="50000"/>
              </a:spcBef>
              <a:defRPr/>
            </a:pPr>
            <a:endParaRPr lang="en-GB" sz="2700" b="1" dirty="0">
              <a:solidFill>
                <a:srgbClr val="FFFF00"/>
              </a:solidFill>
              <a:latin typeface="+mj-lt"/>
              <a:ea typeface="+mj-ea"/>
              <a:cs typeface="+mj-cs"/>
            </a:endParaRPr>
          </a:p>
        </p:txBody>
      </p:sp>
      <p:sp>
        <p:nvSpPr>
          <p:cNvPr id="56325" name="Text Box 3"/>
          <p:cNvSpPr txBox="1">
            <a:spLocks noChangeArrowheads="1"/>
          </p:cNvSpPr>
          <p:nvPr/>
        </p:nvSpPr>
        <p:spPr bwMode="auto">
          <a:xfrm>
            <a:off x="1277634" y="249492"/>
            <a:ext cx="6149440" cy="415498"/>
          </a:xfrm>
          <a:prstGeom prst="rect">
            <a:avLst/>
          </a:prstGeom>
          <a:noFill/>
          <a:ln w="9525">
            <a:noFill/>
            <a:miter lim="800000"/>
            <a:headEnd/>
            <a:tailEnd/>
          </a:ln>
        </p:spPr>
        <p:txBody>
          <a:bodyPr wrap="none">
            <a:spAutoFit/>
          </a:bodyPr>
          <a:lstStyle/>
          <a:p>
            <a:r>
              <a:rPr lang="en-US" sz="2100" b="1" dirty="0">
                <a:solidFill>
                  <a:srgbClr val="FFFF00"/>
                </a:solidFill>
                <a:latin typeface="Verdana" pitchFamily="34" charset="0"/>
              </a:rPr>
              <a:t>Scattering power of nuclei for neutrons</a:t>
            </a:r>
          </a:p>
        </p:txBody>
      </p:sp>
      <p:sp>
        <p:nvSpPr>
          <p:cNvPr id="7" name="Rectangle 2"/>
          <p:cNvSpPr>
            <a:spLocks noChangeArrowheads="1"/>
          </p:cNvSpPr>
          <p:nvPr/>
        </p:nvSpPr>
        <p:spPr bwMode="auto">
          <a:xfrm>
            <a:off x="1385646" y="1113589"/>
            <a:ext cx="3456384" cy="1311128"/>
          </a:xfrm>
          <a:prstGeom prst="rect">
            <a:avLst/>
          </a:prstGeom>
          <a:noFill/>
          <a:ln w="28575">
            <a:noFill/>
            <a:miter lim="800000"/>
            <a:headEnd/>
            <a:tailEnd type="none" w="sm" len="med"/>
          </a:ln>
          <a:effectLst/>
        </p:spPr>
        <p:txBody>
          <a:bodyPr wrap="square">
            <a:spAutoFit/>
          </a:bodyPr>
          <a:lstStyle/>
          <a:p>
            <a:pPr algn="ctr">
              <a:lnSpc>
                <a:spcPct val="110000"/>
              </a:lnSpc>
              <a:spcBef>
                <a:spcPct val="50000"/>
              </a:spcBef>
            </a:pPr>
            <a:r>
              <a:rPr lang="en-US" sz="2400" b="1" dirty="0">
                <a:solidFill>
                  <a:srgbClr val="FFFF00"/>
                </a:solidFill>
              </a:rPr>
              <a:t>Light atoms diffuse neutrons as strongly as heavy atoms</a:t>
            </a:r>
          </a:p>
        </p:txBody>
      </p:sp>
      <p:pic>
        <p:nvPicPr>
          <p:cNvPr id="8" name="Picture 4" descr="EMSAT-Hewat-fig1-bfactors"/>
          <p:cNvPicPr>
            <a:picLocks noChangeAspect="1" noChangeArrowheads="1"/>
          </p:cNvPicPr>
          <p:nvPr/>
        </p:nvPicPr>
        <p:blipFill>
          <a:blip r:embed="rId3"/>
          <a:srcRect/>
          <a:stretch>
            <a:fillRect/>
          </a:stretch>
        </p:blipFill>
        <p:spPr bwMode="auto">
          <a:xfrm>
            <a:off x="4950042" y="789552"/>
            <a:ext cx="2857500" cy="1722835"/>
          </a:xfrm>
          <a:prstGeom prst="rect">
            <a:avLst/>
          </a:prstGeom>
          <a:solidFill>
            <a:schemeClr val="tx1"/>
          </a:solidFill>
        </p:spPr>
      </p:pic>
      <p:sp>
        <p:nvSpPr>
          <p:cNvPr id="10" name="Text Box 5"/>
          <p:cNvSpPr txBox="1">
            <a:spLocks noChangeArrowheads="1"/>
          </p:cNvSpPr>
          <p:nvPr/>
        </p:nvSpPr>
        <p:spPr bwMode="auto">
          <a:xfrm>
            <a:off x="5436096" y="2625756"/>
            <a:ext cx="2564904" cy="2493084"/>
          </a:xfrm>
          <a:prstGeom prst="rect">
            <a:avLst/>
          </a:prstGeom>
          <a:noFill/>
          <a:ln w="38100">
            <a:noFill/>
            <a:miter lim="800000"/>
            <a:headEnd/>
            <a:tailEnd/>
          </a:ln>
          <a:effectLst/>
        </p:spPr>
        <p:txBody>
          <a:bodyPr lIns="0" tIns="0" rIns="0" bIns="0"/>
          <a:lstStyle/>
          <a:p>
            <a:pPr marL="257175" indent="-209550">
              <a:spcBef>
                <a:spcPct val="20000"/>
              </a:spcBef>
              <a:buFont typeface="Symbol" pitchFamily="18" charset="2"/>
              <a:buChar char="·"/>
            </a:pPr>
            <a:r>
              <a:rPr lang="en-US" sz="1350" b="1" dirty="0">
                <a:solidFill>
                  <a:srgbClr val="FFFF00"/>
                </a:solidFill>
              </a:rPr>
              <a:t>The scattering power for X-rays is proportional to the atomic number (number of electrons).</a:t>
            </a:r>
          </a:p>
          <a:p>
            <a:pPr marL="257175" indent="-209550">
              <a:spcBef>
                <a:spcPct val="20000"/>
              </a:spcBef>
              <a:buFont typeface="Symbol" pitchFamily="18" charset="2"/>
              <a:buChar char="·"/>
            </a:pPr>
            <a:r>
              <a:rPr lang="en-US" sz="1350" b="1" dirty="0">
                <a:solidFill>
                  <a:srgbClr val="FFFF00"/>
                </a:solidFill>
              </a:rPr>
              <a:t>The scattering power for electrons depends on the  electrostatic potential</a:t>
            </a:r>
          </a:p>
          <a:p>
            <a:pPr marL="257175" indent="-209550">
              <a:spcBef>
                <a:spcPct val="20000"/>
              </a:spcBef>
              <a:buFont typeface="Symbol" pitchFamily="18" charset="2"/>
              <a:buChar char="·"/>
            </a:pPr>
            <a:r>
              <a:rPr lang="en-US" sz="1350" b="1" dirty="0">
                <a:solidFill>
                  <a:srgbClr val="FFFF00"/>
                </a:solidFill>
              </a:rPr>
              <a:t>The scattering power for neutrons is of the same order of magnitude similar for all atoms</a:t>
            </a:r>
          </a:p>
        </p:txBody>
      </p:sp>
      <p:pic>
        <p:nvPicPr>
          <p:cNvPr id="11" name="Picture 6"/>
          <p:cNvPicPr>
            <a:picLocks noChangeAspect="1" noChangeArrowheads="1"/>
          </p:cNvPicPr>
          <p:nvPr/>
        </p:nvPicPr>
        <p:blipFill>
          <a:blip r:embed="rId4"/>
          <a:srcRect b="1289"/>
          <a:stretch>
            <a:fillRect/>
          </a:stretch>
        </p:blipFill>
        <p:spPr bwMode="auto">
          <a:xfrm>
            <a:off x="1277634" y="2625756"/>
            <a:ext cx="4057650" cy="2328863"/>
          </a:xfrm>
          <a:prstGeom prst="rect">
            <a:avLst/>
          </a:prstGeom>
          <a:noFill/>
        </p:spPr>
      </p:pic>
      <p:pic>
        <p:nvPicPr>
          <p:cNvPr id="9" name="Picture 2" descr="2-ILLUS3"/>
          <p:cNvPicPr>
            <a:picLocks noChangeAspect="1" noChangeArrowheads="1"/>
          </p:cNvPicPr>
          <p:nvPr/>
        </p:nvPicPr>
        <p:blipFill>
          <a:blip r:embed="rId5" cstate="print"/>
          <a:srcRect/>
          <a:stretch>
            <a:fillRect/>
          </a:stretch>
        </p:blipFill>
        <p:spPr bwMode="auto">
          <a:xfrm>
            <a:off x="1572665" y="656880"/>
            <a:ext cx="5544296" cy="4461960"/>
          </a:xfrm>
          <a:prstGeom prst="rect">
            <a:avLst/>
          </a:prstGeom>
          <a:noFill/>
          <a:ln w="9525">
            <a:noFill/>
            <a:miter lim="800000"/>
            <a:headEnd/>
            <a:tailEnd/>
          </a:ln>
        </p:spPr>
      </p:pic>
    </p:spTree>
    <p:extLst>
      <p:ext uri="{BB962C8B-B14F-4D97-AF65-F5344CB8AC3E}">
        <p14:creationId xmlns:p14="http://schemas.microsoft.com/office/powerpoint/2010/main" val="3883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0">
              <a:schemeClr val="accent1">
                <a:lumMod val="75000"/>
              </a:schemeClr>
            </a:gs>
            <a:gs pos="100000">
              <a:schemeClr val="accent1">
                <a:lumMod val="75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143000" y="1"/>
            <a:ext cx="5893594" cy="803672"/>
          </a:xfrm>
          <a:prstGeom prst="rect">
            <a:avLst/>
          </a:prstGeom>
          <a:noFill/>
          <a:ln w="9525">
            <a:noFill/>
            <a:miter lim="800000"/>
            <a:headEnd/>
            <a:tailEnd/>
          </a:ln>
        </p:spPr>
        <p:txBody>
          <a:bodyPr lIns="0" rIns="0" bIns="0" anchor="b"/>
          <a:lstStyle/>
          <a:p>
            <a:pPr eaLnBrk="0" hangingPunct="0">
              <a:spcBef>
                <a:spcPct val="50000"/>
              </a:spcBef>
              <a:defRPr/>
            </a:pPr>
            <a:endParaRPr lang="en-GB" sz="2700" b="1" dirty="0">
              <a:solidFill>
                <a:srgbClr val="FFFF00"/>
              </a:solidFill>
              <a:latin typeface="+mj-lt"/>
              <a:ea typeface="+mj-ea"/>
              <a:cs typeface="+mj-cs"/>
            </a:endParaRPr>
          </a:p>
        </p:txBody>
      </p:sp>
      <p:sp>
        <p:nvSpPr>
          <p:cNvPr id="5" name="Text Box 3"/>
          <p:cNvSpPr txBox="1">
            <a:spLocks noChangeArrowheads="1"/>
          </p:cNvSpPr>
          <p:nvPr/>
        </p:nvSpPr>
        <p:spPr bwMode="auto">
          <a:xfrm>
            <a:off x="83468" y="749219"/>
            <a:ext cx="4171032" cy="910829"/>
          </a:xfrm>
          <a:prstGeom prst="rect">
            <a:avLst/>
          </a:prstGeom>
          <a:noFill/>
          <a:ln w="38100">
            <a:noFill/>
            <a:miter lim="800000"/>
            <a:headEnd/>
            <a:tailEnd/>
          </a:ln>
          <a:effectLst/>
        </p:spPr>
        <p:txBody>
          <a:bodyPr lIns="0" tIns="0" rIns="0" bIns="0"/>
          <a:lstStyle/>
          <a:p>
            <a:pPr marL="257175" indent="-209550">
              <a:spcBef>
                <a:spcPct val="20000"/>
              </a:spcBef>
            </a:pPr>
            <a:r>
              <a:rPr lang="en-US" sz="1350" b="1" dirty="0">
                <a:solidFill>
                  <a:schemeClr val="bg1"/>
                </a:solidFill>
              </a:rPr>
              <a:t>	</a:t>
            </a:r>
            <a:r>
              <a:rPr lang="en-US" sz="2400" b="1" dirty="0">
                <a:solidFill>
                  <a:srgbClr val="FFFF00"/>
                </a:solidFill>
                <a:latin typeface="Times New Roman" panose="02020603050405020304" pitchFamily="18" charset="0"/>
                <a:cs typeface="Times New Roman" panose="02020603050405020304" pitchFamily="18" charset="0"/>
              </a:rPr>
              <a:t>Neutrons are strongly scattered by magnetic materials</a:t>
            </a:r>
          </a:p>
          <a:p>
            <a:pPr marL="257175" indent="-209550">
              <a:spcBef>
                <a:spcPct val="20000"/>
              </a:spcBef>
            </a:pPr>
            <a:endParaRPr lang="en-US" sz="2100" dirty="0">
              <a:solidFill>
                <a:srgbClr val="FFFF00"/>
              </a:solidFill>
            </a:endParaRPr>
          </a:p>
        </p:txBody>
      </p:sp>
      <p:pic>
        <p:nvPicPr>
          <p:cNvPr id="9" name="Picture 4" descr="fe3o4m"/>
          <p:cNvPicPr>
            <a:picLocks noChangeAspect="1" noChangeArrowheads="1"/>
          </p:cNvPicPr>
          <p:nvPr/>
        </p:nvPicPr>
        <p:blipFill>
          <a:blip r:embed="rId3"/>
          <a:srcRect/>
          <a:stretch>
            <a:fillRect/>
          </a:stretch>
        </p:blipFill>
        <p:spPr bwMode="auto">
          <a:xfrm>
            <a:off x="782028" y="1837465"/>
            <a:ext cx="2417595" cy="2365759"/>
          </a:xfrm>
          <a:prstGeom prst="rect">
            <a:avLst/>
          </a:prstGeom>
          <a:noFill/>
        </p:spPr>
      </p:pic>
      <p:sp>
        <p:nvSpPr>
          <p:cNvPr id="10" name="Rectangle 5"/>
          <p:cNvSpPr>
            <a:spLocks noChangeArrowheads="1"/>
          </p:cNvSpPr>
          <p:nvPr/>
        </p:nvSpPr>
        <p:spPr bwMode="auto">
          <a:xfrm>
            <a:off x="206424" y="4155245"/>
            <a:ext cx="3447475" cy="896553"/>
          </a:xfrm>
          <a:prstGeom prst="rect">
            <a:avLst/>
          </a:prstGeom>
          <a:noFill/>
          <a:ln w="9525">
            <a:noFill/>
            <a:miter lim="800000"/>
            <a:headEnd/>
            <a:tailEnd/>
          </a:ln>
          <a:effectLst/>
        </p:spPr>
        <p:txBody>
          <a:bodyPr lIns="68571" tIns="34286" rIns="68571" bIns="34286"/>
          <a:lstStyle/>
          <a:p>
            <a:pPr>
              <a:spcBef>
                <a:spcPct val="20000"/>
              </a:spcBef>
              <a:buSzPct val="75000"/>
              <a:buFont typeface="Monotype Sorts" pitchFamily="2" charset="2"/>
              <a:buNone/>
            </a:pPr>
            <a:r>
              <a:rPr lang="en-US" sz="2400" b="1" dirty="0">
                <a:solidFill>
                  <a:srgbClr val="FFFF00"/>
                </a:solidFill>
                <a:latin typeface="Times New Roman" panose="02020603050405020304" pitchFamily="18" charset="0"/>
                <a:cs typeface="Times New Roman" panose="02020603050405020304" pitchFamily="18" charset="0"/>
              </a:rPr>
              <a:t>Ferromagnetic and </a:t>
            </a:r>
          </a:p>
          <a:p>
            <a:pPr>
              <a:spcBef>
                <a:spcPct val="20000"/>
              </a:spcBef>
              <a:buSzPct val="75000"/>
              <a:buFont typeface="Monotype Sorts" pitchFamily="2" charset="2"/>
              <a:buNone/>
            </a:pPr>
            <a:r>
              <a:rPr lang="en-US" sz="2400" b="1" dirty="0">
                <a:solidFill>
                  <a:srgbClr val="FFFF00"/>
                </a:solidFill>
                <a:latin typeface="Times New Roman" panose="02020603050405020304" pitchFamily="18" charset="0"/>
                <a:cs typeface="Times New Roman" panose="02020603050405020304" pitchFamily="18" charset="0"/>
              </a:rPr>
              <a:t>antiferromagnetic oxides</a:t>
            </a:r>
          </a:p>
        </p:txBody>
      </p:sp>
      <p:pic>
        <p:nvPicPr>
          <p:cNvPr id="11" name="Picture 6" descr="mnom"/>
          <p:cNvPicPr>
            <a:picLocks noChangeAspect="1" noChangeArrowheads="1"/>
          </p:cNvPicPr>
          <p:nvPr/>
        </p:nvPicPr>
        <p:blipFill>
          <a:blip r:embed="rId4"/>
          <a:srcRect/>
          <a:stretch>
            <a:fillRect/>
          </a:stretch>
        </p:blipFill>
        <p:spPr bwMode="auto">
          <a:xfrm>
            <a:off x="3653899" y="2787775"/>
            <a:ext cx="2322257" cy="2276723"/>
          </a:xfrm>
          <a:prstGeom prst="rect">
            <a:avLst/>
          </a:prstGeom>
          <a:noFill/>
        </p:spPr>
      </p:pic>
      <p:sp>
        <p:nvSpPr>
          <p:cNvPr id="13" name="Rectangle 7"/>
          <p:cNvSpPr>
            <a:spLocks noChangeArrowheads="1"/>
          </p:cNvSpPr>
          <p:nvPr/>
        </p:nvSpPr>
        <p:spPr bwMode="auto">
          <a:xfrm>
            <a:off x="3990821" y="573150"/>
            <a:ext cx="4965216" cy="2209800"/>
          </a:xfrm>
          <a:prstGeom prst="rect">
            <a:avLst/>
          </a:prstGeom>
          <a:noFill/>
          <a:ln w="9525">
            <a:noFill/>
            <a:miter lim="800000"/>
            <a:headEnd/>
            <a:tailEnd/>
          </a:ln>
          <a:effectLst/>
        </p:spPr>
        <p:txBody>
          <a:bodyPr lIns="68571" tIns="34286" rIns="68571" bIns="34286"/>
          <a:lstStyle/>
          <a:p>
            <a:pPr marL="171450" indent="-171450">
              <a:spcBef>
                <a:spcPct val="20000"/>
              </a:spcBef>
              <a:buSzPct val="75000"/>
              <a:buFont typeface="Monotype Sorts" pitchFamily="2" charset="2"/>
              <a:buChar char="l"/>
            </a:pPr>
            <a:r>
              <a:rPr lang="en-US" b="1" dirty="0">
                <a:solidFill>
                  <a:srgbClr val="FFFF00"/>
                </a:solidFill>
                <a:latin typeface="Times New Roman" panose="02020603050405020304" pitchFamily="18" charset="0"/>
                <a:cs typeface="Times New Roman" panose="02020603050405020304" pitchFamily="18" charset="0"/>
              </a:rPr>
              <a:t>Neutrons act as small magnets</a:t>
            </a:r>
          </a:p>
          <a:p>
            <a:pPr marL="171450" indent="-171450">
              <a:spcBef>
                <a:spcPct val="20000"/>
              </a:spcBef>
              <a:buSzPct val="75000"/>
              <a:buFont typeface="Monotype Sorts" pitchFamily="2" charset="2"/>
              <a:buChar char="l"/>
            </a:pPr>
            <a:r>
              <a:rPr lang="en-US" b="1" dirty="0">
                <a:solidFill>
                  <a:srgbClr val="FFFF00"/>
                </a:solidFill>
                <a:latin typeface="Times New Roman" panose="02020603050405020304" pitchFamily="18" charset="0"/>
                <a:cs typeface="Times New Roman" panose="02020603050405020304" pitchFamily="18" charset="0"/>
              </a:rPr>
              <a:t>The dipolar magnetic moment of the neutron interacts strongly with the atomic magnetic moment </a:t>
            </a:r>
          </a:p>
          <a:p>
            <a:pPr marL="171450" indent="-171450">
              <a:spcBef>
                <a:spcPct val="20000"/>
              </a:spcBef>
              <a:buSzPct val="75000"/>
              <a:buFont typeface="Monotype Sorts" pitchFamily="2" charset="2"/>
              <a:buChar char="l"/>
            </a:pPr>
            <a:r>
              <a:rPr lang="en-US" b="1" dirty="0">
                <a:solidFill>
                  <a:srgbClr val="FFFF00"/>
                </a:solidFill>
                <a:latin typeface="Times New Roman" panose="02020603050405020304" pitchFamily="18" charset="0"/>
                <a:cs typeface="Times New Roman" panose="02020603050405020304" pitchFamily="18" charset="0"/>
              </a:rPr>
              <a:t>Neutrons allow the determination of magnetic structures of materials and measure the magnetization with high precision. </a:t>
            </a:r>
          </a:p>
        </p:txBody>
      </p:sp>
      <p:pic>
        <p:nvPicPr>
          <p:cNvPr id="14" name="Picture 8" descr="iman"/>
          <p:cNvPicPr>
            <a:picLocks noChangeAspect="1" noChangeArrowheads="1"/>
          </p:cNvPicPr>
          <p:nvPr/>
        </p:nvPicPr>
        <p:blipFill>
          <a:blip r:embed="rId5" cstate="print"/>
          <a:srcRect/>
          <a:stretch>
            <a:fillRect/>
          </a:stretch>
        </p:blipFill>
        <p:spPr bwMode="auto">
          <a:xfrm>
            <a:off x="6057900" y="3219823"/>
            <a:ext cx="1943100" cy="1337072"/>
          </a:xfrm>
          <a:prstGeom prst="rect">
            <a:avLst/>
          </a:prstGeom>
          <a:noFill/>
        </p:spPr>
      </p:pic>
      <p:sp>
        <p:nvSpPr>
          <p:cNvPr id="15" name="Text Box 2"/>
          <p:cNvSpPr txBox="1">
            <a:spLocks noChangeArrowheads="1"/>
          </p:cNvSpPr>
          <p:nvPr/>
        </p:nvSpPr>
        <p:spPr bwMode="auto">
          <a:xfrm>
            <a:off x="1533928" y="153090"/>
            <a:ext cx="6562198" cy="432048"/>
          </a:xfrm>
          <a:prstGeom prst="rect">
            <a:avLst/>
          </a:prstGeom>
          <a:noFill/>
          <a:ln w="9525">
            <a:noFill/>
            <a:miter lim="800000"/>
            <a:headEnd/>
            <a:tailEnd/>
          </a:ln>
        </p:spPr>
        <p:txBody>
          <a:bodyPr lIns="0" rIns="0" bIns="0" anchor="b"/>
          <a:lstStyle/>
          <a:p>
            <a:pPr eaLnBrk="0" hangingPunct="0">
              <a:spcBef>
                <a:spcPct val="50000"/>
              </a:spcBef>
              <a:defRPr/>
            </a:pPr>
            <a:r>
              <a:rPr lang="en-GB" sz="3600" b="1" dirty="0">
                <a:solidFill>
                  <a:srgbClr val="FFFF00"/>
                </a:solidFill>
                <a:latin typeface="Times New Roman" panose="02020603050405020304" pitchFamily="18" charset="0"/>
                <a:ea typeface="+mj-ea"/>
                <a:cs typeface="Times New Roman" panose="02020603050405020304" pitchFamily="18" charset="0"/>
              </a:rPr>
              <a:t>Neutrons for </a:t>
            </a:r>
            <a:r>
              <a:rPr lang="en-GB" sz="3600" b="1" dirty="0">
                <a:solidFill>
                  <a:srgbClr val="FFFF00"/>
                </a:solidFill>
                <a:latin typeface="Times New Roman" panose="02020603050405020304" pitchFamily="18" charset="0"/>
                <a:cs typeface="Times New Roman" panose="02020603050405020304" pitchFamily="18" charset="0"/>
              </a:rPr>
              <a:t>magnetism </a:t>
            </a:r>
            <a:r>
              <a:rPr lang="en-GB" sz="3600" b="1" dirty="0">
                <a:solidFill>
                  <a:srgbClr val="FFFF00"/>
                </a:solidFill>
                <a:latin typeface="Times New Roman" panose="02020603050405020304" pitchFamily="18" charset="0"/>
                <a:ea typeface="+mj-ea"/>
                <a:cs typeface="Times New Roman" panose="02020603050405020304" pitchFamily="18" charset="0"/>
              </a:rPr>
              <a:t>studies</a:t>
            </a:r>
          </a:p>
        </p:txBody>
      </p:sp>
      <p:sp>
        <p:nvSpPr>
          <p:cNvPr id="17" name="TextBox 16"/>
          <p:cNvSpPr txBox="1"/>
          <p:nvPr/>
        </p:nvSpPr>
        <p:spPr>
          <a:xfrm>
            <a:off x="1884707" y="2159063"/>
            <a:ext cx="5173470" cy="623229"/>
          </a:xfrm>
          <a:prstGeom prst="rect">
            <a:avLst/>
          </a:prstGeom>
          <a:gradFill>
            <a:gsLst>
              <a:gs pos="0">
                <a:srgbClr val="4282B2">
                  <a:tint val="66000"/>
                  <a:satMod val="160000"/>
                </a:srgbClr>
              </a:gs>
              <a:gs pos="50000">
                <a:srgbClr val="4282B2">
                  <a:tint val="44500"/>
                  <a:satMod val="160000"/>
                </a:srgbClr>
              </a:gs>
              <a:gs pos="100000">
                <a:srgbClr val="4282B2">
                  <a:tint val="23500"/>
                  <a:satMod val="160000"/>
                </a:srgbClr>
              </a:gs>
            </a:gsLst>
            <a:lin ang="5400000" scaled="0"/>
          </a:gradFill>
        </p:spPr>
        <p:txBody>
          <a:bodyPr wrap="square" lIns="68561" tIns="34281" rIns="68561" bIns="34281">
            <a:spAutoFit/>
          </a:bodyPr>
          <a:lstStyle/>
          <a:p>
            <a:pPr defTabSz="685800">
              <a:defRPr/>
            </a:pPr>
            <a:r>
              <a:rPr lang="en-US" sz="3600" b="1" kern="0" dirty="0">
                <a:solidFill>
                  <a:sysClr val="windowText" lastClr="000000"/>
                </a:solidFill>
              </a:rPr>
              <a:t>Magnetic Crystallography</a:t>
            </a:r>
          </a:p>
        </p:txBody>
      </p:sp>
    </p:spTree>
    <p:extLst>
      <p:ext uri="{BB962C8B-B14F-4D97-AF65-F5344CB8AC3E}">
        <p14:creationId xmlns:p14="http://schemas.microsoft.com/office/powerpoint/2010/main" val="58112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8"/>
          </p:nvPr>
        </p:nvSpPr>
        <p:spPr>
          <a:xfrm>
            <a:off x="274988" y="113758"/>
            <a:ext cx="8727371" cy="668927"/>
          </a:xfrm>
        </p:spPr>
        <p:txBody>
          <a:bodyPr>
            <a:normAutofit/>
          </a:bodyPr>
          <a:lstStyle/>
          <a:p>
            <a:r>
              <a:rPr lang="en-US" altLang="en-US" b="1" dirty="0" smtClean="0">
                <a:latin typeface="+mj-lt"/>
              </a:rPr>
              <a:t>Outline</a:t>
            </a:r>
            <a:endParaRPr lang="fr-FR" altLang="en-US" b="1" dirty="0">
              <a:latin typeface="+mj-lt"/>
            </a:endParaRPr>
          </a:p>
        </p:txBody>
      </p:sp>
      <p:sp>
        <p:nvSpPr>
          <p:cNvPr id="4" name="TextBox 3"/>
          <p:cNvSpPr txBox="1"/>
          <p:nvPr/>
        </p:nvSpPr>
        <p:spPr>
          <a:xfrm>
            <a:off x="543560" y="1206500"/>
            <a:ext cx="7868920" cy="2246769"/>
          </a:xfrm>
          <a:prstGeom prst="rect">
            <a:avLst/>
          </a:prstGeom>
          <a:noFill/>
        </p:spPr>
        <p:txBody>
          <a:bodyPr wrap="square" rtlCol="0">
            <a:spAutoFit/>
          </a:bodyPr>
          <a:lstStyle/>
          <a:p>
            <a:pPr marL="342900" indent="-342900">
              <a:buFont typeface="+mj-lt"/>
              <a:buAutoNum type="arabicPeriod"/>
            </a:pPr>
            <a:r>
              <a:rPr lang="en-GB" sz="2800" b="1" dirty="0">
                <a:solidFill>
                  <a:schemeClr val="bg1">
                    <a:lumMod val="75000"/>
                  </a:schemeClr>
                </a:solidFill>
                <a:latin typeface="+mj-lt"/>
              </a:rPr>
              <a:t>Characteristics of neutrons for diffraction</a:t>
            </a:r>
          </a:p>
          <a:p>
            <a:pPr marL="342900" indent="-342900">
              <a:buFont typeface="+mj-lt"/>
              <a:buAutoNum type="arabicPeriod"/>
            </a:pPr>
            <a:r>
              <a:rPr lang="en-US" sz="2800" b="1" dirty="0">
                <a:sym typeface="Wingdings 3" pitchFamily="18" charset="2"/>
              </a:rPr>
              <a:t>Diffraction equations: Laue conditions </a:t>
            </a:r>
            <a:endParaRPr lang="en-US" sz="2800" b="1" dirty="0" smtClean="0">
              <a:sym typeface="Wingdings 3" pitchFamily="18" charset="2"/>
            </a:endParaRPr>
          </a:p>
          <a:p>
            <a:pPr marL="342900" indent="-342900">
              <a:buFont typeface="+mj-lt"/>
              <a:buAutoNum type="arabicPeriod"/>
            </a:pPr>
            <a:r>
              <a:rPr lang="en-US" sz="2800" b="1" dirty="0">
                <a:solidFill>
                  <a:schemeClr val="bg1">
                    <a:lumMod val="75000"/>
                  </a:schemeClr>
                </a:solidFill>
                <a:sym typeface="Wingdings 3" pitchFamily="18" charset="2"/>
              </a:rPr>
              <a:t>Comparison neutrons – synchrotron X-rays </a:t>
            </a:r>
            <a:endParaRPr lang="en-US" sz="2800" b="1" dirty="0" smtClean="0">
              <a:solidFill>
                <a:schemeClr val="bg1">
                  <a:lumMod val="75000"/>
                </a:schemeClr>
              </a:solidFill>
              <a:sym typeface="Wingdings 3" pitchFamily="18" charset="2"/>
            </a:endParaRPr>
          </a:p>
          <a:p>
            <a:pPr marL="342900" indent="-342900">
              <a:buFont typeface="+mj-lt"/>
              <a:buAutoNum type="arabicPeriod"/>
            </a:pPr>
            <a:r>
              <a:rPr lang="en-US" sz="2800" b="1" dirty="0">
                <a:solidFill>
                  <a:schemeClr val="bg1">
                    <a:lumMod val="75000"/>
                  </a:schemeClr>
                </a:solidFill>
                <a:sym typeface="Wingdings 3" pitchFamily="18" charset="2"/>
              </a:rPr>
              <a:t>Magnetic neutron diffraction </a:t>
            </a:r>
            <a:endParaRPr lang="en-US" sz="2800" b="1" dirty="0" smtClean="0">
              <a:solidFill>
                <a:schemeClr val="bg1">
                  <a:lumMod val="75000"/>
                </a:schemeClr>
              </a:solidFill>
              <a:sym typeface="Wingdings 3" pitchFamily="18" charset="2"/>
            </a:endParaRPr>
          </a:p>
          <a:p>
            <a:pPr marL="342900" indent="-342900">
              <a:buFont typeface="+mj-lt"/>
              <a:buAutoNum type="arabicPeriod"/>
            </a:pPr>
            <a:r>
              <a:rPr lang="en-US" sz="2800" b="1" dirty="0">
                <a:solidFill>
                  <a:schemeClr val="bg1">
                    <a:lumMod val="75000"/>
                  </a:schemeClr>
                </a:solidFill>
                <a:sym typeface="Wingdings 3" pitchFamily="18" charset="2"/>
              </a:rPr>
              <a:t>Examples of neutron diffraction studies</a:t>
            </a:r>
            <a:endParaRPr lang="en-GB" sz="2800" b="1" dirty="0" smtClean="0">
              <a:solidFill>
                <a:schemeClr val="bg1">
                  <a:lumMod val="75000"/>
                </a:schemeClr>
              </a:solidFill>
              <a:latin typeface="+mj-lt"/>
            </a:endParaRPr>
          </a:p>
        </p:txBody>
      </p:sp>
    </p:spTree>
    <p:extLst>
      <p:ext uri="{BB962C8B-B14F-4D97-AF65-F5344CB8AC3E}">
        <p14:creationId xmlns:p14="http://schemas.microsoft.com/office/powerpoint/2010/main" val="458696672"/>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template">
  <a:themeElements>
    <a:clrScheme name="Personnalisé 2">
      <a:dk1>
        <a:srgbClr val="000000"/>
      </a:dk1>
      <a:lt1>
        <a:srgbClr val="FFFFFF"/>
      </a:lt1>
      <a:dk2>
        <a:srgbClr val="007CB0"/>
      </a:dk2>
      <a:lt2>
        <a:srgbClr val="FFFFFF"/>
      </a:lt2>
      <a:accent1>
        <a:srgbClr val="95ACBA"/>
      </a:accent1>
      <a:accent2>
        <a:srgbClr val="009FE3"/>
      </a:accent2>
      <a:accent3>
        <a:srgbClr val="004899"/>
      </a:accent3>
      <a:accent4>
        <a:srgbClr val="73B1C3"/>
      </a:accent4>
      <a:accent5>
        <a:srgbClr val="A2C73B"/>
      </a:accent5>
      <a:accent6>
        <a:srgbClr val="869C80"/>
      </a:accent6>
      <a:hlink>
        <a:srgbClr val="E6007E"/>
      </a:hlink>
      <a:folHlink>
        <a:srgbClr val="C493C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template" id="{C4139E18-2692-4B9F-ABD7-BCC053D9E4C7}" vid="{5794042C-F726-4F12-91FB-0EBF2D7E0B74}"/>
    </a:ext>
  </a:extLst>
</a:theme>
</file>

<file path=ppt/theme/theme2.xml><?xml version="1.0" encoding="utf-8"?>
<a:theme xmlns:a="http://schemas.openxmlformats.org/drawingml/2006/main" name="ILL 2016_slides V2">
  <a:themeElements>
    <a:clrScheme name="ILL 2">
      <a:dk1>
        <a:srgbClr val="000000"/>
      </a:dk1>
      <a:lt1>
        <a:srgbClr val="FFFFFF"/>
      </a:lt1>
      <a:dk2>
        <a:srgbClr val="007CB0"/>
      </a:dk2>
      <a:lt2>
        <a:srgbClr val="FFFFFF"/>
      </a:lt2>
      <a:accent1>
        <a:srgbClr val="95ACBA"/>
      </a:accent1>
      <a:accent2>
        <a:srgbClr val="009FE3"/>
      </a:accent2>
      <a:accent3>
        <a:srgbClr val="004899"/>
      </a:accent3>
      <a:accent4>
        <a:srgbClr val="73B1C3"/>
      </a:accent4>
      <a:accent5>
        <a:srgbClr val="A2C73B"/>
      </a:accent5>
      <a:accent6>
        <a:srgbClr val="869C80"/>
      </a:accent6>
      <a:hlink>
        <a:srgbClr val="E6007E"/>
      </a:hlink>
      <a:folHlink>
        <a:srgbClr val="AF12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template" id="{C4139E18-2692-4B9F-ABD7-BCC053D9E4C7}" vid="{857DAC46-21A0-40AD-85A7-4CD5AC6D7A7E}"/>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ILL">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presentation-template</Template>
  <TotalTime>10008</TotalTime>
  <Words>5159</Words>
  <Application>Microsoft Office PowerPoint</Application>
  <PresentationFormat>On-screen Show (16:9)</PresentationFormat>
  <Paragraphs>559</Paragraphs>
  <Slides>59</Slides>
  <Notes>27</Notes>
  <HiddenSlides>0</HiddenSlides>
  <MMClips>1</MMClips>
  <ScaleCrop>false</ScaleCrop>
  <HeadingPairs>
    <vt:vector size="8" baseType="variant">
      <vt:variant>
        <vt:lpstr>Fonts Used</vt:lpstr>
      </vt:variant>
      <vt:variant>
        <vt:i4>21</vt:i4>
      </vt:variant>
      <vt:variant>
        <vt:lpstr>Theme</vt:lpstr>
      </vt:variant>
      <vt:variant>
        <vt:i4>2</vt:i4>
      </vt:variant>
      <vt:variant>
        <vt:lpstr>Embedded OLE Servers</vt:lpstr>
      </vt:variant>
      <vt:variant>
        <vt:i4>5</vt:i4>
      </vt:variant>
      <vt:variant>
        <vt:lpstr>Slide Titles</vt:lpstr>
      </vt:variant>
      <vt:variant>
        <vt:i4>59</vt:i4>
      </vt:variant>
    </vt:vector>
  </HeadingPairs>
  <TitlesOfParts>
    <vt:vector size="87" baseType="lpstr">
      <vt:lpstr>SimSun</vt:lpstr>
      <vt:lpstr>Arial</vt:lpstr>
      <vt:lpstr>Calibri</vt:lpstr>
      <vt:lpstr>Comic Sans MS</vt:lpstr>
      <vt:lpstr>Courier New</vt:lpstr>
      <vt:lpstr>DIN-Medium</vt:lpstr>
      <vt:lpstr>DIN-MediumAlternate</vt:lpstr>
      <vt:lpstr>DIN-Regular</vt:lpstr>
      <vt:lpstr>Georgia</vt:lpstr>
      <vt:lpstr>Gill Sans MT</vt:lpstr>
      <vt:lpstr>Helvetica Neue Light</vt:lpstr>
      <vt:lpstr>Monotype Sorts</vt:lpstr>
      <vt:lpstr>Palatino</vt:lpstr>
      <vt:lpstr>Symbol</vt:lpstr>
      <vt:lpstr>Times</vt:lpstr>
      <vt:lpstr>Times New Roman</vt:lpstr>
      <vt:lpstr>Trebuchet MS</vt:lpstr>
      <vt:lpstr>Verdana</vt:lpstr>
      <vt:lpstr>Verdana Bold</vt:lpstr>
      <vt:lpstr>Wingdings</vt:lpstr>
      <vt:lpstr>Wingdings 3</vt:lpstr>
      <vt:lpstr>presentation-template</vt:lpstr>
      <vt:lpstr>ILL 2016_slides V2</vt:lpstr>
      <vt:lpstr>Worksheet</vt:lpstr>
      <vt:lpstr>Equation</vt:lpstr>
      <vt:lpstr>MathType 6.0 Equation</vt:lpstr>
      <vt:lpstr>Image bitmap</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Diffraction Equations</vt:lpstr>
      <vt:lpstr>Diffraction Equations for crystals</vt:lpstr>
      <vt:lpstr>Diffraction Equations for crystals</vt:lpstr>
      <vt:lpstr>PowerPoint Presentation</vt:lpstr>
      <vt:lpstr>PowerPoint Presentation</vt:lpstr>
      <vt:lpstr>PowerPoint Presentation</vt:lpstr>
      <vt:lpstr>PowerPoint Presentation</vt:lpstr>
      <vt:lpstr>Laue image obtained in Cyclops</vt:lpstr>
      <vt:lpstr>Single Crystal and Powder Diffraction</vt:lpstr>
      <vt:lpstr>PowerPoint Presentation</vt:lpstr>
      <vt:lpstr>Why neutrons?</vt:lpstr>
      <vt:lpstr>PowerPoint Presentation</vt:lpstr>
      <vt:lpstr>Why neutrons?</vt:lpstr>
      <vt:lpstr>PowerPoint Presentation</vt:lpstr>
      <vt:lpstr>PowerPoint Presentation</vt:lpstr>
      <vt:lpstr>Why neutrons?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Magnetic refinement on D2B</vt:lpstr>
      <vt:lpstr>PowerPoint Presentation</vt:lpstr>
      <vt:lpstr>PowerPoint Presentation</vt:lpstr>
      <vt:lpstr>PowerPoint Presentation</vt:lpstr>
      <vt:lpstr>PowerPoint Presentation</vt:lpstr>
      <vt:lpstr>PowerPoint Presentation</vt:lpstr>
      <vt:lpstr>PowerPoint Presentation</vt:lpstr>
      <vt:lpstr>Levitation of Liquids</vt:lpstr>
      <vt:lpstr>Crystallisation</vt:lpstr>
      <vt:lpstr>Again Crystallisation</vt:lpstr>
      <vt:lpstr>High Temperature Setup</vt:lpstr>
      <vt:lpstr>Three Lasers Setup</vt:lpstr>
      <vt:lpstr>Self-propagating High-T Synthesis (SHS)  D20</vt:lpstr>
      <vt:lpstr>SHS: pre-ignition</vt:lpstr>
      <vt:lpstr>SHS: intermediate product</vt:lpstr>
      <vt:lpstr>SHS: final product</vt:lpstr>
      <vt:lpstr>Diffraction patterns of LaMnO3 vs Pressure  (ISIS, POLARIS + Paris-Edinburgh cell)</vt:lpstr>
      <vt:lpstr>Diffraction patterns of LaMnO3 vs Pressure  (ISIS, POLARIS + Paris-Edinburgh cell)</vt:lpstr>
      <vt:lpstr>LaMnO3 vs Pressure  (ISIS, POLARIS + Paris-Edinburgh cell)</vt:lpstr>
      <vt:lpstr>Magnetic scattering of LaMnO3 vs Pressure  (LLB, G61 + Goncharenko cell)</vt:lpstr>
      <vt:lpstr>Magnetic scattering of LaMnO3 vs Pressure   (LLB, G61 + Goncharenko cell)</vt:lpstr>
      <vt:lpstr>Conclusions LaMnO3</vt:lpstr>
      <vt:lpstr>PowerPoint Presentation</vt:lpstr>
    </vt:vector>
  </TitlesOfParts>
  <Company>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virginie guerard</dc:creator>
  <cp:lastModifiedBy>juan rodriguez-carvajal</cp:lastModifiedBy>
  <cp:revision>179</cp:revision>
  <cp:lastPrinted>2016-10-06T12:50:58Z</cp:lastPrinted>
  <dcterms:created xsi:type="dcterms:W3CDTF">2017-08-24T09:08:10Z</dcterms:created>
  <dcterms:modified xsi:type="dcterms:W3CDTF">2021-09-12T21:30:13Z</dcterms:modified>
</cp:coreProperties>
</file>